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6" r:id="rId4"/>
    <p:sldMasterId id="2147483702" r:id="rId5"/>
    <p:sldMasterId id="2147483677" r:id="rId6"/>
  </p:sldMasterIdLst>
  <p:notesMasterIdLst>
    <p:notesMasterId r:id="rId51"/>
  </p:notesMasterIdLst>
  <p:sldIdLst>
    <p:sldId id="959" r:id="rId7"/>
    <p:sldId id="958" r:id="rId8"/>
    <p:sldId id="1026" r:id="rId9"/>
    <p:sldId id="970" r:id="rId10"/>
    <p:sldId id="969" r:id="rId11"/>
    <p:sldId id="978" r:id="rId12"/>
    <p:sldId id="972" r:id="rId13"/>
    <p:sldId id="971" r:id="rId14"/>
    <p:sldId id="973" r:id="rId15"/>
    <p:sldId id="977" r:id="rId16"/>
    <p:sldId id="974" r:id="rId17"/>
    <p:sldId id="960" r:id="rId18"/>
    <p:sldId id="979" r:id="rId19"/>
    <p:sldId id="980" r:id="rId20"/>
    <p:sldId id="981" r:id="rId21"/>
    <p:sldId id="982" r:id="rId22"/>
    <p:sldId id="995" r:id="rId23"/>
    <p:sldId id="983" r:id="rId24"/>
    <p:sldId id="984" r:id="rId25"/>
    <p:sldId id="985" r:id="rId26"/>
    <p:sldId id="604" r:id="rId27"/>
    <p:sldId id="997" r:id="rId28"/>
    <p:sldId id="1004" r:id="rId29"/>
    <p:sldId id="1009" r:id="rId30"/>
    <p:sldId id="1010" r:id="rId31"/>
    <p:sldId id="1011" r:id="rId32"/>
    <p:sldId id="1012" r:id="rId33"/>
    <p:sldId id="1013" r:id="rId34"/>
    <p:sldId id="1015" r:id="rId35"/>
    <p:sldId id="1017" r:id="rId36"/>
    <p:sldId id="1018" r:id="rId37"/>
    <p:sldId id="1019" r:id="rId38"/>
    <p:sldId id="1025" r:id="rId39"/>
    <p:sldId id="1027" r:id="rId40"/>
    <p:sldId id="1030" r:id="rId41"/>
    <p:sldId id="1031" r:id="rId42"/>
    <p:sldId id="1032" r:id="rId43"/>
    <p:sldId id="1020" r:id="rId44"/>
    <p:sldId id="1021" r:id="rId45"/>
    <p:sldId id="1024" r:id="rId46"/>
    <p:sldId id="1022" r:id="rId47"/>
    <p:sldId id="1023" r:id="rId48"/>
    <p:sldId id="1033" r:id="rId49"/>
    <p:sldId id="683" r:id="rId50"/>
  </p:sldIdLst>
  <p:sldSz cx="18288000" cy="10287000"/>
  <p:notesSz cx="6858000" cy="9144000"/>
  <p:defaultTextStyle>
    <a:defPPr>
      <a:defRPr lang="uk-UA"/>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240" userDrawn="1">
          <p15:clr>
            <a:srgbClr val="A4A3A4"/>
          </p15:clr>
        </p15:guide>
        <p15:guide id="2" pos="576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1814"/>
    <a:srgbClr val="FFA503"/>
    <a:srgbClr val="FEFF05"/>
    <a:srgbClr val="008001"/>
    <a:srgbClr val="64D4EA"/>
    <a:srgbClr val="4CCCE6"/>
    <a:srgbClr val="6CD5EA"/>
    <a:srgbClr val="2BC3E1"/>
    <a:srgbClr val="57CFE7"/>
    <a:srgbClr val="AAC42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908" autoAdjust="0"/>
    <p:restoredTop sz="83425" autoAdjust="0"/>
  </p:normalViewPr>
  <p:slideViewPr>
    <p:cSldViewPr>
      <p:cViewPr>
        <p:scale>
          <a:sx n="60" d="100"/>
          <a:sy n="60" d="100"/>
        </p:scale>
        <p:origin x="1208" y="496"/>
      </p:cViewPr>
      <p:guideLst>
        <p:guide orient="horz" pos="3240"/>
        <p:guide pos="5760"/>
      </p:guideLst>
    </p:cSldViewPr>
  </p:slideViewPr>
  <p:outlineViewPr>
    <p:cViewPr>
      <p:scale>
        <a:sx n="33" d="100"/>
        <a:sy n="33" d="100"/>
      </p:scale>
      <p:origin x="0" y="-4064"/>
    </p:cViewPr>
  </p:outlineViewPr>
  <p:notesTextViewPr>
    <p:cViewPr>
      <p:scale>
        <a:sx n="1" d="1"/>
        <a:sy n="1" d="1"/>
      </p:scale>
      <p:origin x="0" y="0"/>
    </p:cViewPr>
  </p:notesTextViewPr>
  <p:sorterViewPr>
    <p:cViewPr>
      <p:scale>
        <a:sx n="75" d="100"/>
        <a:sy n="75" d="100"/>
      </p:scale>
      <p:origin x="0" y="-8658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tableStyles" Target="tableStyles.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viewProps" Target="viewProps.xml"/><Relationship Id="rId5" Type="http://schemas.openxmlformats.org/officeDocument/2006/relationships/slideMaster" Target="slideMasters/slideMaster2.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8" Type="http://schemas.openxmlformats.org/officeDocument/2006/relationships/slide" Target="slides/slide2.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uk-U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B027185-10FB-4A57-B3F0-45136A811A24}" type="datetimeFigureOut">
              <a:rPr lang="uk-UA" smtClean="0"/>
              <a:t>17.11.25</a:t>
            </a:fld>
            <a:endParaRPr lang="uk-U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uk-U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uk-U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uk-U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D9C3A12-1E0F-412B-B376-8089A55D946C}" type="slidenum">
              <a:rPr lang="uk-UA" smtClean="0"/>
              <a:t>‹#›</a:t>
            </a:fld>
            <a:endParaRPr lang="uk-UA"/>
          </a:p>
        </p:txBody>
      </p:sp>
    </p:spTree>
    <p:extLst>
      <p:ext uri="{BB962C8B-B14F-4D97-AF65-F5344CB8AC3E}">
        <p14:creationId xmlns:p14="http://schemas.microsoft.com/office/powerpoint/2010/main" val="25672169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R" dirty="0"/>
          </a:p>
        </p:txBody>
      </p:sp>
      <p:sp>
        <p:nvSpPr>
          <p:cNvPr id="4" name="Slide Number Placeholder 3"/>
          <p:cNvSpPr>
            <a:spLocks noGrp="1"/>
          </p:cNvSpPr>
          <p:nvPr>
            <p:ph type="sldNum" sz="quarter" idx="5"/>
          </p:nvPr>
        </p:nvSpPr>
        <p:spPr/>
        <p:txBody>
          <a:bodyPr/>
          <a:lstStyle/>
          <a:p>
            <a:fld id="{BD9C3A12-1E0F-412B-B376-8089A55D946C}" type="slidenum">
              <a:rPr lang="uk-UA" smtClean="0"/>
              <a:t>1</a:t>
            </a:fld>
            <a:endParaRPr lang="uk-UA"/>
          </a:p>
        </p:txBody>
      </p:sp>
    </p:spTree>
    <p:extLst>
      <p:ext uri="{BB962C8B-B14F-4D97-AF65-F5344CB8AC3E}">
        <p14:creationId xmlns:p14="http://schemas.microsoft.com/office/powerpoint/2010/main" val="21421196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FC1F8E-7883-BBB2-5746-8740F14F1F2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FD9CAD4-1368-25AA-3C32-C5EED383CE5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CA26680-E091-8FBC-5F42-2AEF30E67221}"/>
              </a:ext>
            </a:extLst>
          </p:cNvPr>
          <p:cNvSpPr>
            <a:spLocks noGrp="1"/>
          </p:cNvSpPr>
          <p:nvPr>
            <p:ph type="body" idx="1"/>
          </p:nvPr>
        </p:nvSpPr>
        <p:spPr/>
        <p:txBody>
          <a:bodyPr/>
          <a:lstStyle/>
          <a:p>
            <a:endParaRPr lang="en-US" sz="1200" b="0" i="0" kern="1200" dirty="0">
              <a:solidFill>
                <a:schemeClr val="tx1"/>
              </a:solidFill>
              <a:effectLst/>
              <a:latin typeface="+mn-lt"/>
              <a:ea typeface="+mn-ea"/>
              <a:cs typeface="+mn-cs"/>
            </a:endParaRPr>
          </a:p>
        </p:txBody>
      </p:sp>
      <p:sp>
        <p:nvSpPr>
          <p:cNvPr id="4" name="Slide Number Placeholder 3">
            <a:extLst>
              <a:ext uri="{FF2B5EF4-FFF2-40B4-BE49-F238E27FC236}">
                <a16:creationId xmlns:a16="http://schemas.microsoft.com/office/drawing/2014/main" id="{27E58F21-B2EF-F640-014D-85FB3A8FAEB3}"/>
              </a:ext>
            </a:extLst>
          </p:cNvPr>
          <p:cNvSpPr>
            <a:spLocks noGrp="1"/>
          </p:cNvSpPr>
          <p:nvPr>
            <p:ph type="sldNum" sz="quarter" idx="5"/>
          </p:nvPr>
        </p:nvSpPr>
        <p:spPr/>
        <p:txBody>
          <a:bodyPr/>
          <a:lstStyle/>
          <a:p>
            <a:fld id="{BD9C3A12-1E0F-412B-B376-8089A55D946C}" type="slidenum">
              <a:rPr lang="uk-UA" smtClean="0"/>
              <a:t>26</a:t>
            </a:fld>
            <a:endParaRPr lang="uk-UA"/>
          </a:p>
        </p:txBody>
      </p:sp>
    </p:spTree>
    <p:extLst>
      <p:ext uri="{BB962C8B-B14F-4D97-AF65-F5344CB8AC3E}">
        <p14:creationId xmlns:p14="http://schemas.microsoft.com/office/powerpoint/2010/main" val="42411070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F5CB57-BEB5-D02E-07EC-AF94249F6C3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0F20571-DBB7-8AB1-3B22-65DDC803971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6759936-A810-E605-8E75-B5E1391FD74B}"/>
              </a:ext>
            </a:extLst>
          </p:cNvPr>
          <p:cNvSpPr>
            <a:spLocks noGrp="1"/>
          </p:cNvSpPr>
          <p:nvPr>
            <p:ph type="body" idx="1"/>
          </p:nvPr>
        </p:nvSpPr>
        <p:spPr/>
        <p:txBody>
          <a:bodyPr/>
          <a:lstStyle/>
          <a:p>
            <a:endParaRPr lang="en-US" sz="1200" b="0" i="0" kern="1200" dirty="0">
              <a:solidFill>
                <a:schemeClr val="tx1"/>
              </a:solidFill>
              <a:effectLst/>
              <a:latin typeface="+mn-lt"/>
              <a:ea typeface="+mn-ea"/>
              <a:cs typeface="+mn-cs"/>
            </a:endParaRPr>
          </a:p>
        </p:txBody>
      </p:sp>
      <p:sp>
        <p:nvSpPr>
          <p:cNvPr id="4" name="Slide Number Placeholder 3">
            <a:extLst>
              <a:ext uri="{FF2B5EF4-FFF2-40B4-BE49-F238E27FC236}">
                <a16:creationId xmlns:a16="http://schemas.microsoft.com/office/drawing/2014/main" id="{B6CFD564-3554-0608-6F2B-76C6A13A8A1B}"/>
              </a:ext>
            </a:extLst>
          </p:cNvPr>
          <p:cNvSpPr>
            <a:spLocks noGrp="1"/>
          </p:cNvSpPr>
          <p:nvPr>
            <p:ph type="sldNum" sz="quarter" idx="5"/>
          </p:nvPr>
        </p:nvSpPr>
        <p:spPr/>
        <p:txBody>
          <a:bodyPr/>
          <a:lstStyle/>
          <a:p>
            <a:fld id="{BD9C3A12-1E0F-412B-B376-8089A55D946C}" type="slidenum">
              <a:rPr lang="uk-UA" smtClean="0"/>
              <a:t>27</a:t>
            </a:fld>
            <a:endParaRPr lang="uk-UA"/>
          </a:p>
        </p:txBody>
      </p:sp>
    </p:spTree>
    <p:extLst>
      <p:ext uri="{BB962C8B-B14F-4D97-AF65-F5344CB8AC3E}">
        <p14:creationId xmlns:p14="http://schemas.microsoft.com/office/powerpoint/2010/main" val="7414098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38DBF7-85E4-8BB3-14F9-F85E438E053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E78F3A6-CB47-93F9-BFB5-5B442C8369C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4720A48-B5F0-5472-9F93-100E00AA1DC5}"/>
              </a:ext>
            </a:extLst>
          </p:cNvPr>
          <p:cNvSpPr>
            <a:spLocks noGrp="1"/>
          </p:cNvSpPr>
          <p:nvPr>
            <p:ph type="body" idx="1"/>
          </p:nvPr>
        </p:nvSpPr>
        <p:spPr/>
        <p:txBody>
          <a:bodyPr/>
          <a:lstStyle/>
          <a:p>
            <a:r>
              <a:rPr lang="en-AR" sz="1200" b="0" i="0"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INFORMACIÓN DE CLUSTERS:</a:t>
            </a:r>
          </a:p>
          <a:p>
            <a:endParaRPr lang="en-US" sz="1200" b="0" i="0" kern="1200" dirty="0">
              <a:solidFill>
                <a:schemeClr val="tx1"/>
              </a:solidFill>
              <a:effectLst/>
              <a:latin typeface="+mn-lt"/>
              <a:ea typeface="+mn-ea"/>
              <a:cs typeface="+mn-cs"/>
            </a:endParaRPr>
          </a:p>
          <a:p>
            <a:r>
              <a:rPr lang="en-US" sz="1200" b="0" i="0" kern="1200">
                <a:solidFill>
                  <a:schemeClr val="tx1"/>
                </a:solidFill>
                <a:effectLst/>
                <a:latin typeface="+mn-lt"/>
                <a:ea typeface="+mn-ea"/>
                <a:cs typeface="+mn-cs"/>
              </a:rPr>
              <a:t>Argentina </a:t>
            </a:r>
            <a:r>
              <a:rPr lang="en-US" sz="1200" b="0" i="0" kern="1200" dirty="0">
                <a:solidFill>
                  <a:schemeClr val="tx1"/>
                </a:solidFill>
                <a:effectLst/>
                <a:latin typeface="+mn-lt"/>
                <a:ea typeface="+mn-ea"/>
                <a:cs typeface="+mn-cs"/>
              </a:rPr>
              <a:t>(ARG):</a:t>
            </a:r>
          </a:p>
          <a:p>
            <a:r>
              <a:rPr lang="en-US" sz="1200" b="0" i="0" kern="1200">
                <a:solidFill>
                  <a:schemeClr val="tx1"/>
                </a:solidFill>
                <a:effectLst/>
                <a:latin typeface="+mn-lt"/>
                <a:ea typeface="+mn-ea"/>
                <a:cs typeface="+mn-cs"/>
              </a:rPr>
              <a:t>• </a:t>
            </a:r>
            <a:r>
              <a:rPr lang="en-US" sz="1200" b="0" i="0" kern="1200" dirty="0">
                <a:solidFill>
                  <a:schemeClr val="tx1"/>
                </a:solidFill>
                <a:effectLst/>
                <a:latin typeface="+mn-lt"/>
                <a:ea typeface="+mn-ea"/>
                <a:cs typeface="+mn-cs"/>
              </a:rPr>
              <a:t>Cluster Banco Mundial: Upper middle income</a:t>
            </a:r>
          </a:p>
          <a:p>
            <a:r>
              <a:rPr lang="en-US" sz="1200" b="0" i="0" kern="1200">
                <a:solidFill>
                  <a:schemeClr val="tx1"/>
                </a:solidFill>
                <a:effectLst/>
                <a:latin typeface="+mn-lt"/>
                <a:ea typeface="+mn-ea"/>
                <a:cs typeface="+mn-cs"/>
              </a:rPr>
              <a:t>• </a:t>
            </a:r>
            <a:r>
              <a:rPr lang="en-US" sz="1200" b="0" i="0" kern="1200" dirty="0">
                <a:solidFill>
                  <a:schemeClr val="tx1"/>
                </a:solidFill>
                <a:effectLst/>
                <a:latin typeface="+mn-lt"/>
                <a:ea typeface="+mn-ea"/>
                <a:cs typeface="+mn-cs"/>
              </a:rPr>
              <a:t>Cluster K-Means (</a:t>
            </a:r>
            <a:r>
              <a:rPr lang="en-US" sz="1200" b="0" i="0" kern="1200">
                <a:solidFill>
                  <a:schemeClr val="tx1"/>
                </a:solidFill>
                <a:effectLst/>
                <a:latin typeface="+mn-lt"/>
                <a:ea typeface="+mn-ea"/>
                <a:cs typeface="+mn-cs"/>
              </a:rPr>
              <a:t>4C):Low </a:t>
            </a:r>
            <a:r>
              <a:rPr lang="en-US" sz="1200" b="0" i="0" kern="1200" dirty="0">
                <a:solidFill>
                  <a:schemeClr val="tx1"/>
                </a:solidFill>
                <a:effectLst/>
                <a:latin typeface="+mn-lt"/>
                <a:ea typeface="+mn-ea"/>
                <a:cs typeface="+mn-cs"/>
              </a:rPr>
              <a:t>income (Cluster #3)</a:t>
            </a:r>
          </a:p>
          <a:p>
            <a:endParaRPr lang="en-US" sz="1200" b="0" i="0" kern="1200" dirty="0">
              <a:solidFill>
                <a:schemeClr val="tx1"/>
              </a:solidFill>
              <a:effectLst/>
              <a:latin typeface="+mn-lt"/>
              <a:ea typeface="+mn-ea"/>
              <a:cs typeface="+mn-cs"/>
            </a:endParaRPr>
          </a:p>
          <a:p>
            <a:r>
              <a:rPr lang="en-US" sz="1200" b="0" i="0" kern="1200">
                <a:solidFill>
                  <a:schemeClr val="tx1"/>
                </a:solidFill>
                <a:effectLst/>
                <a:latin typeface="+mn-lt"/>
                <a:ea typeface="+mn-ea"/>
                <a:cs typeface="+mn-cs"/>
              </a:rPr>
              <a:t>Uruguay </a:t>
            </a:r>
            <a:r>
              <a:rPr lang="en-US" sz="1200" b="0" i="0" kern="1200" dirty="0">
                <a:solidFill>
                  <a:schemeClr val="tx1"/>
                </a:solidFill>
                <a:effectLst/>
                <a:latin typeface="+mn-lt"/>
                <a:ea typeface="+mn-ea"/>
                <a:cs typeface="+mn-cs"/>
              </a:rPr>
              <a:t>(URY):</a:t>
            </a:r>
          </a:p>
          <a:p>
            <a:r>
              <a:rPr lang="en-US" sz="1200" b="0" i="0" kern="1200">
                <a:solidFill>
                  <a:schemeClr val="tx1"/>
                </a:solidFill>
                <a:effectLst/>
                <a:latin typeface="+mn-lt"/>
                <a:ea typeface="+mn-ea"/>
                <a:cs typeface="+mn-cs"/>
              </a:rPr>
              <a:t>• </a:t>
            </a:r>
            <a:r>
              <a:rPr lang="en-US" sz="1200" b="0" i="0" kern="1200" dirty="0">
                <a:solidFill>
                  <a:schemeClr val="tx1"/>
                </a:solidFill>
                <a:effectLst/>
                <a:latin typeface="+mn-lt"/>
                <a:ea typeface="+mn-ea"/>
                <a:cs typeface="+mn-cs"/>
              </a:rPr>
              <a:t>Cluster Banco Mundial: High income</a:t>
            </a:r>
          </a:p>
          <a:p>
            <a:r>
              <a:rPr lang="en-US" sz="1200" b="0" i="0" kern="1200">
                <a:solidFill>
                  <a:schemeClr val="tx1"/>
                </a:solidFill>
                <a:effectLst/>
                <a:latin typeface="+mn-lt"/>
                <a:ea typeface="+mn-ea"/>
                <a:cs typeface="+mn-cs"/>
              </a:rPr>
              <a:t>• </a:t>
            </a:r>
            <a:r>
              <a:rPr lang="en-US" sz="1200" b="0" i="0" kern="1200" dirty="0">
                <a:solidFill>
                  <a:schemeClr val="tx1"/>
                </a:solidFill>
                <a:effectLst/>
                <a:latin typeface="+mn-lt"/>
                <a:ea typeface="+mn-ea"/>
                <a:cs typeface="+mn-cs"/>
              </a:rPr>
              <a:t>Cluster K-Means (</a:t>
            </a:r>
            <a:r>
              <a:rPr lang="en-US" sz="1200" b="0" i="0" kern="1200">
                <a:solidFill>
                  <a:schemeClr val="tx1"/>
                </a:solidFill>
                <a:effectLst/>
                <a:latin typeface="+mn-lt"/>
                <a:ea typeface="+mn-ea"/>
                <a:cs typeface="+mn-cs"/>
              </a:rPr>
              <a:t>4C):Lower </a:t>
            </a:r>
            <a:r>
              <a:rPr lang="en-US" sz="1200" b="0" i="0" kern="1200" dirty="0">
                <a:solidFill>
                  <a:schemeClr val="tx1"/>
                </a:solidFill>
                <a:effectLst/>
                <a:latin typeface="+mn-lt"/>
                <a:ea typeface="+mn-ea"/>
                <a:cs typeface="+mn-cs"/>
              </a:rPr>
              <a:t>middle income (Cluster #0)</a:t>
            </a:r>
          </a:p>
          <a:p>
            <a:endParaRPr lang="en-US" sz="1200" b="0" i="0" kern="1200" dirty="0">
              <a:solidFill>
                <a:schemeClr val="tx1"/>
              </a:solidFill>
              <a:effectLst/>
              <a:latin typeface="+mn-lt"/>
              <a:ea typeface="+mn-ea"/>
              <a:cs typeface="+mn-cs"/>
            </a:endParaRPr>
          </a:p>
          <a:p>
            <a:r>
              <a:rPr lang="en-AR" sz="1200" b="0" i="0" kern="120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Diferentes</a:t>
            </a:r>
            <a:r>
              <a:rPr lang="en-US" sz="1200" b="0" i="0" kern="1200" dirty="0">
                <a:solidFill>
                  <a:schemeClr val="tx1"/>
                </a:solidFill>
                <a:effectLst/>
                <a:latin typeface="+mn-lt"/>
                <a:ea typeface="+mn-ea"/>
                <a:cs typeface="+mn-cs"/>
              </a:rPr>
              <a:t> clusters </a:t>
            </a:r>
            <a:r>
              <a:rPr lang="en-US" sz="1200" b="0" i="0" kern="1200" dirty="0" err="1">
                <a:solidFill>
                  <a:schemeClr val="tx1"/>
                </a:solidFill>
                <a:effectLst/>
                <a:latin typeface="+mn-lt"/>
                <a:ea typeface="+mn-ea"/>
                <a:cs typeface="+mn-cs"/>
              </a:rPr>
              <a:t>en</a:t>
            </a:r>
            <a:r>
              <a:rPr lang="en-US" sz="1200" b="0" i="0" kern="1200" dirty="0">
                <a:solidFill>
                  <a:schemeClr val="tx1"/>
                </a:solidFill>
                <a:effectLst/>
                <a:latin typeface="+mn-lt"/>
                <a:ea typeface="+mn-ea"/>
                <a:cs typeface="+mn-cs"/>
              </a:rPr>
              <a:t> ambas </a:t>
            </a:r>
            <a:r>
              <a:rPr lang="en-US" sz="1200" b="0" i="0" kern="1200" dirty="0" err="1">
                <a:solidFill>
                  <a:schemeClr val="tx1"/>
                </a:solidFill>
                <a:effectLst/>
                <a:latin typeface="+mn-lt"/>
                <a:ea typeface="+mn-ea"/>
                <a:cs typeface="+mn-cs"/>
              </a:rPr>
              <a:t>clasificaciones</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ANÁLISIS ESTADÍSTICO DEL ALINEAMIENTO:</a:t>
            </a:r>
          </a:p>
          <a:p>
            <a:endParaRPr lang="en-US" sz="1200" b="0" i="0" kern="1200" dirty="0">
              <a:solidFill>
                <a:schemeClr val="tx1"/>
              </a:solidFill>
              <a:effectLst/>
              <a:latin typeface="+mn-lt"/>
              <a:ea typeface="+mn-ea"/>
              <a:cs typeface="+mn-cs"/>
            </a:endParaRPr>
          </a:p>
          <a:p>
            <a:r>
              <a:rPr lang="en-US" sz="1200" b="0" i="0" kern="1200">
                <a:solidFill>
                  <a:schemeClr val="tx1"/>
                </a:solidFill>
                <a:effectLst/>
                <a:latin typeface="+mn-lt"/>
                <a:ea typeface="+mn-ea"/>
                <a:cs typeface="+mn-cs"/>
              </a:rPr>
              <a:t>Desviación </a:t>
            </a:r>
            <a:r>
              <a:rPr lang="en-US" sz="1200" b="0" i="0" kern="1200" dirty="0" err="1">
                <a:solidFill>
                  <a:schemeClr val="tx1"/>
                </a:solidFill>
                <a:effectLst/>
                <a:latin typeface="+mn-lt"/>
                <a:ea typeface="+mn-ea"/>
                <a:cs typeface="+mn-cs"/>
              </a:rPr>
              <a:t>promedio</a:t>
            </a:r>
            <a:r>
              <a:rPr lang="en-US" sz="1200" b="0" i="0" kern="1200" dirty="0">
                <a:solidFill>
                  <a:schemeClr val="tx1"/>
                </a:solidFill>
                <a:effectLst/>
                <a:latin typeface="+mn-lt"/>
                <a:ea typeface="+mn-ea"/>
                <a:cs typeface="+mn-cs"/>
              </a:rPr>
              <a:t> del </a:t>
            </a:r>
            <a:r>
              <a:rPr lang="en-US" sz="1200" b="0" i="0" kern="1200" dirty="0" err="1">
                <a:solidFill>
                  <a:schemeClr val="tx1"/>
                </a:solidFill>
                <a:effectLst/>
                <a:latin typeface="+mn-lt"/>
                <a:ea typeface="+mn-ea"/>
                <a:cs typeface="+mn-cs"/>
              </a:rPr>
              <a:t>alineamiento</a:t>
            </a:r>
            <a:r>
              <a:rPr lang="en-US" sz="1200" b="0" i="0" kern="1200" dirty="0">
                <a:solidFill>
                  <a:schemeClr val="tx1"/>
                </a:solidFill>
                <a:effectLst/>
                <a:latin typeface="+mn-lt"/>
                <a:ea typeface="+mn-ea"/>
                <a:cs typeface="+mn-cs"/>
              </a:rPr>
              <a:t> 1:1: 1.12 </a:t>
            </a:r>
            <a:r>
              <a:rPr lang="en-US" sz="1200" b="0" i="0" kern="1200" dirty="0" err="1">
                <a:solidFill>
                  <a:schemeClr val="tx1"/>
                </a:solidFill>
                <a:effectLst/>
                <a:latin typeface="+mn-lt"/>
                <a:ea typeface="+mn-ea"/>
                <a:cs typeface="+mn-cs"/>
              </a:rPr>
              <a:t>índices</a:t>
            </a:r>
            <a:endParaRPr lang="en-US" sz="1200" b="0" i="0" kern="1200" dirty="0">
              <a:solidFill>
                <a:schemeClr val="tx1"/>
              </a:solidFill>
              <a:effectLst/>
              <a:latin typeface="+mn-lt"/>
              <a:ea typeface="+mn-ea"/>
              <a:cs typeface="+mn-cs"/>
            </a:endParaRPr>
          </a:p>
          <a:p>
            <a:r>
              <a:rPr lang="en-US" sz="1200" b="0" i="0" kern="1200">
                <a:solidFill>
                  <a:schemeClr val="tx1"/>
                </a:solidFill>
                <a:effectLst/>
                <a:latin typeface="+mn-lt"/>
                <a:ea typeface="+mn-ea"/>
                <a:cs typeface="+mn-cs"/>
              </a:rPr>
              <a:t>Desviación </a:t>
            </a:r>
            <a:r>
              <a:rPr lang="en-US" sz="1200" b="0" i="0" kern="1200" dirty="0" err="1">
                <a:solidFill>
                  <a:schemeClr val="tx1"/>
                </a:solidFill>
                <a:effectLst/>
                <a:latin typeface="+mn-lt"/>
                <a:ea typeface="+mn-ea"/>
                <a:cs typeface="+mn-cs"/>
              </a:rPr>
              <a:t>máxima</a:t>
            </a:r>
            <a:r>
              <a:rPr lang="en-US" sz="1200" b="0" i="0" kern="1200" dirty="0">
                <a:solidFill>
                  <a:schemeClr val="tx1"/>
                </a:solidFill>
                <a:effectLst/>
                <a:latin typeface="+mn-lt"/>
                <a:ea typeface="+mn-ea"/>
                <a:cs typeface="+mn-cs"/>
              </a:rPr>
              <a:t>: 3 </a:t>
            </a:r>
            <a:r>
              <a:rPr lang="en-US" sz="1200" b="0" i="0" kern="1200" dirty="0" err="1">
                <a:solidFill>
                  <a:schemeClr val="tx1"/>
                </a:solidFill>
                <a:effectLst/>
                <a:latin typeface="+mn-lt"/>
                <a:ea typeface="+mn-ea"/>
                <a:cs typeface="+mn-cs"/>
              </a:rPr>
              <a:t>índices</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a:solidFill>
                  <a:schemeClr val="tx1"/>
                </a:solidFill>
                <a:effectLst/>
                <a:latin typeface="+mn-lt"/>
                <a:ea typeface="+mn-ea"/>
                <a:cs typeface="+mn-cs"/>
              </a:rPr>
              <a:t>Diferencias </a:t>
            </a:r>
            <a:r>
              <a:rPr lang="en-US" sz="1200" b="0" i="0" kern="1200" dirty="0" err="1">
                <a:solidFill>
                  <a:schemeClr val="tx1"/>
                </a:solidFill>
                <a:effectLst/>
                <a:latin typeface="+mn-lt"/>
                <a:ea typeface="+mn-ea"/>
                <a:cs typeface="+mn-cs"/>
              </a:rPr>
              <a:t>en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valores</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Estandarizado</a:t>
            </a:r>
            <a:r>
              <a:rPr lang="en-US" sz="1200" b="0" i="0" kern="1200" dirty="0">
                <a:solidFill>
                  <a:schemeClr val="tx1"/>
                </a:solidFill>
                <a:effectLst/>
                <a:latin typeface="+mn-lt"/>
                <a:ea typeface="+mn-ea"/>
                <a:cs typeface="+mn-cs"/>
              </a:rPr>
              <a:t> (Z-score)):</a:t>
            </a:r>
          </a:p>
          <a:p>
            <a:r>
              <a:rPr lang="en-US" sz="1200" b="0" i="0" kern="120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Diferencia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promedio</a:t>
            </a:r>
            <a:r>
              <a:rPr lang="en-US" sz="1200" b="0" i="0" kern="1200" dirty="0">
                <a:solidFill>
                  <a:schemeClr val="tx1"/>
                </a:solidFill>
                <a:effectLst/>
                <a:latin typeface="+mn-lt"/>
                <a:ea typeface="+mn-ea"/>
                <a:cs typeface="+mn-cs"/>
              </a:rPr>
              <a:t>: 0.2540</a:t>
            </a:r>
          </a:p>
          <a:p>
            <a:r>
              <a:rPr lang="en-US" sz="1200" b="0" i="0" kern="120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Diferencia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máxima</a:t>
            </a:r>
            <a:r>
              <a:rPr lang="en-US" sz="1200" b="0" i="0" kern="1200" dirty="0">
                <a:solidFill>
                  <a:schemeClr val="tx1"/>
                </a:solidFill>
                <a:effectLst/>
                <a:latin typeface="+mn-lt"/>
                <a:ea typeface="+mn-ea"/>
                <a:cs typeface="+mn-cs"/>
              </a:rPr>
              <a:t>: 0.8168</a:t>
            </a:r>
          </a:p>
          <a:p>
            <a:r>
              <a:rPr lang="en-US" sz="1200" b="0" i="0" kern="1200">
                <a:solidFill>
                  <a:schemeClr val="tx1"/>
                </a:solidFill>
                <a:effectLst/>
                <a:latin typeface="+mn-lt"/>
                <a:ea typeface="+mn-ea"/>
                <a:cs typeface="+mn-cs"/>
              </a:rPr>
              <a:t>• </a:t>
            </a:r>
            <a:r>
              <a:rPr lang="en-US" sz="1200" b="0" i="0" kern="1200" dirty="0">
                <a:solidFill>
                  <a:schemeClr val="tx1"/>
                </a:solidFill>
                <a:effectLst/>
                <a:latin typeface="+mn-lt"/>
                <a:ea typeface="+mn-ea"/>
                <a:cs typeface="+mn-cs"/>
              </a:rPr>
              <a:t>Std dev de </a:t>
            </a:r>
            <a:r>
              <a:rPr lang="en-US" sz="1200" b="0" i="0" kern="1200" dirty="0" err="1">
                <a:solidFill>
                  <a:schemeClr val="tx1"/>
                </a:solidFill>
                <a:effectLst/>
                <a:latin typeface="+mn-lt"/>
                <a:ea typeface="+mn-ea"/>
                <a:cs typeface="+mn-cs"/>
              </a:rPr>
              <a:t>diferencias</a:t>
            </a:r>
            <a:r>
              <a:rPr lang="en-US" sz="1200" b="0" i="0" kern="1200" dirty="0">
                <a:solidFill>
                  <a:schemeClr val="tx1"/>
                </a:solidFill>
                <a:effectLst/>
                <a:latin typeface="+mn-lt"/>
                <a:ea typeface="+mn-ea"/>
                <a:cs typeface="+mn-cs"/>
              </a:rPr>
              <a:t>: 0.3134</a:t>
            </a:r>
          </a:p>
          <a:p>
            <a:endParaRPr lang="en-US" sz="1200" b="0" i="0" kern="1200" dirty="0">
              <a:solidFill>
                <a:schemeClr val="tx1"/>
              </a:solidFill>
              <a:effectLst/>
              <a:latin typeface="+mn-lt"/>
              <a:ea typeface="+mn-ea"/>
              <a:cs typeface="+mn-cs"/>
            </a:endParaRPr>
          </a:p>
          <a:p>
            <a:r>
              <a:rPr lang="en-US" sz="1200" b="0" i="0" kern="1200">
                <a:solidFill>
                  <a:schemeClr val="tx1"/>
                </a:solidFill>
                <a:effectLst/>
                <a:latin typeface="+mn-lt"/>
                <a:ea typeface="+mn-ea"/>
                <a:cs typeface="+mn-cs"/>
              </a:rPr>
              <a:t>Correlación </a:t>
            </a:r>
            <a:r>
              <a:rPr lang="en-US" sz="1200" b="0" i="0" kern="1200" dirty="0">
                <a:solidFill>
                  <a:schemeClr val="tx1"/>
                </a:solidFill>
                <a:effectLst/>
                <a:latin typeface="+mn-lt"/>
                <a:ea typeface="+mn-ea"/>
                <a:cs typeface="+mn-cs"/>
              </a:rPr>
              <a:t>de Pearson (</a:t>
            </a:r>
            <a:r>
              <a:rPr lang="en-US" sz="1200" b="0" i="0" kern="1200" dirty="0" err="1">
                <a:solidFill>
                  <a:schemeClr val="tx1"/>
                </a:solidFill>
                <a:effectLst/>
                <a:latin typeface="+mn-lt"/>
                <a:ea typeface="+mn-ea"/>
                <a:cs typeface="+mn-cs"/>
              </a:rPr>
              <a:t>período</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superpuesto</a:t>
            </a:r>
            <a:r>
              <a:rPr lang="en-US" sz="1200" b="0" i="0" kern="1200" dirty="0">
                <a:solidFill>
                  <a:schemeClr val="tx1"/>
                </a:solidFill>
                <a:effectLst/>
                <a:latin typeface="+mn-lt"/>
                <a:ea typeface="+mn-ea"/>
                <a:cs typeface="+mn-cs"/>
              </a:rPr>
              <a:t>): 0.9509</a:t>
            </a:r>
          </a:p>
          <a:p>
            <a:endParaRPr lang="en-US" sz="1200" b="0" i="0" kern="1200" dirty="0">
              <a:solidFill>
                <a:schemeClr val="tx1"/>
              </a:solidFill>
              <a:effectLst/>
              <a:latin typeface="+mn-lt"/>
              <a:ea typeface="+mn-ea"/>
              <a:cs typeface="+mn-cs"/>
            </a:endParaRPr>
          </a:p>
          <a:p>
            <a:r>
              <a:rPr lang="en-US" sz="1200" b="0" i="0" kern="1200">
                <a:solidFill>
                  <a:schemeClr val="tx1"/>
                </a:solidFill>
                <a:effectLst/>
                <a:latin typeface="+mn-lt"/>
                <a:ea typeface="+mn-ea"/>
                <a:cs typeface="+mn-cs"/>
              </a:rPr>
              <a:t>Warping </a:t>
            </a:r>
            <a:r>
              <a:rPr lang="en-US" sz="1200" b="0" i="0" kern="1200" dirty="0">
                <a:solidFill>
                  <a:schemeClr val="tx1"/>
                </a:solidFill>
                <a:effectLst/>
                <a:latin typeface="+mn-lt"/>
                <a:ea typeface="+mn-ea"/>
                <a:cs typeface="+mn-cs"/>
              </a:rPr>
              <a:t>del path:</a:t>
            </a:r>
          </a:p>
          <a:p>
            <a:r>
              <a:rPr lang="en-US" sz="1200" b="0" i="0" kern="120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Alineamientos</a:t>
            </a:r>
            <a:r>
              <a:rPr lang="en-US" sz="1200" b="0" i="0" kern="1200" dirty="0">
                <a:solidFill>
                  <a:schemeClr val="tx1"/>
                </a:solidFill>
                <a:effectLst/>
                <a:latin typeface="+mn-lt"/>
                <a:ea typeface="+mn-ea"/>
                <a:cs typeface="+mn-cs"/>
              </a:rPr>
              <a:t> 1:1 (diagonal): 23 pasos (54.8%)</a:t>
            </a:r>
          </a:p>
          <a:p>
            <a:r>
              <a:rPr lang="en-US" sz="1200" b="0" i="0" kern="120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Compresiones</a:t>
            </a:r>
            <a:r>
              <a:rPr lang="en-US" sz="1200" b="0" i="0" kern="1200" dirty="0">
                <a:solidFill>
                  <a:schemeClr val="tx1"/>
                </a:solidFill>
                <a:effectLst/>
                <a:latin typeface="+mn-lt"/>
                <a:ea typeface="+mn-ea"/>
                <a:cs typeface="+mn-cs"/>
              </a:rPr>
              <a:t> (Uruguay </a:t>
            </a:r>
            <a:r>
              <a:rPr lang="en-US" sz="1200" b="0" i="0" kern="1200" dirty="0" err="1">
                <a:solidFill>
                  <a:schemeClr val="tx1"/>
                </a:solidFill>
                <a:effectLst/>
                <a:latin typeface="+mn-lt"/>
                <a:ea typeface="+mn-ea"/>
                <a:cs typeface="+mn-cs"/>
              </a:rPr>
              <a:t>salta</a:t>
            </a:r>
            <a:r>
              <a:rPr lang="en-US" sz="1200" b="0" i="0" kern="1200" dirty="0">
                <a:solidFill>
                  <a:schemeClr val="tx1"/>
                </a:solidFill>
                <a:effectLst/>
                <a:latin typeface="+mn-lt"/>
                <a:ea typeface="+mn-ea"/>
                <a:cs typeface="+mn-cs"/>
              </a:rPr>
              <a:t>): 9 pasos</a:t>
            </a:r>
          </a:p>
          <a:p>
            <a:r>
              <a:rPr lang="en-US" sz="1200" b="0" i="0" kern="120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Expansiones</a:t>
            </a:r>
            <a:r>
              <a:rPr lang="en-US" sz="1200" b="0" i="0" kern="1200" dirty="0">
                <a:solidFill>
                  <a:schemeClr val="tx1"/>
                </a:solidFill>
                <a:effectLst/>
                <a:latin typeface="+mn-lt"/>
                <a:ea typeface="+mn-ea"/>
                <a:cs typeface="+mn-cs"/>
              </a:rPr>
              <a:t> (Argentina </a:t>
            </a:r>
            <a:r>
              <a:rPr lang="en-US" sz="1200" b="0" i="0" kern="1200" dirty="0" err="1">
                <a:solidFill>
                  <a:schemeClr val="tx1"/>
                </a:solidFill>
                <a:effectLst/>
                <a:latin typeface="+mn-lt"/>
                <a:ea typeface="+mn-ea"/>
                <a:cs typeface="+mn-cs"/>
              </a:rPr>
              <a:t>salta</a:t>
            </a:r>
            <a:r>
              <a:rPr lang="en-US" sz="1200" b="0" i="0" kern="1200" dirty="0">
                <a:solidFill>
                  <a:schemeClr val="tx1"/>
                </a:solidFill>
                <a:effectLst/>
                <a:latin typeface="+mn-lt"/>
                <a:ea typeface="+mn-ea"/>
                <a:cs typeface="+mn-cs"/>
              </a:rPr>
              <a:t>): 9 pasos</a:t>
            </a:r>
          </a:p>
          <a:p>
            <a:endParaRPr lang="en-US" sz="1200" b="0" i="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 ¿Por </a:t>
            </a:r>
            <a:r>
              <a:rPr lang="en-US" sz="1200" b="1" kern="1200" dirty="0" err="1">
                <a:solidFill>
                  <a:schemeClr val="tx1"/>
                </a:solidFill>
                <a:effectLst/>
                <a:latin typeface="+mn-lt"/>
                <a:ea typeface="+mn-ea"/>
                <a:cs typeface="+mn-cs"/>
              </a:rPr>
              <a:t>qué</a:t>
            </a:r>
            <a:r>
              <a:rPr lang="en-US" sz="1200" b="1" kern="1200" dirty="0">
                <a:solidFill>
                  <a:schemeClr val="tx1"/>
                </a:solidFill>
                <a:effectLst/>
                <a:latin typeface="+mn-lt"/>
                <a:ea typeface="+mn-ea"/>
                <a:cs typeface="+mn-cs"/>
              </a:rPr>
              <a:t> son </a:t>
            </a:r>
            <a:r>
              <a:rPr lang="en-US" sz="1200" b="1" kern="1200" dirty="0" err="1">
                <a:solidFill>
                  <a:schemeClr val="tx1"/>
                </a:solidFill>
                <a:effectLst/>
                <a:latin typeface="+mn-lt"/>
                <a:ea typeface="+mn-ea"/>
                <a:cs typeface="+mn-cs"/>
              </a:rPr>
              <a:t>similares</a:t>
            </a:r>
            <a:r>
              <a:rPr lang="en-US" sz="1200" b="1" kern="1200" dirty="0">
                <a:solidFill>
                  <a:schemeClr val="tx1"/>
                </a:solidFill>
                <a:effectLst/>
                <a:latin typeface="+mn-lt"/>
                <a:ea typeface="+mn-ea"/>
                <a:cs typeface="+mn-cs"/>
              </a:rPr>
              <a:t>?</a:t>
            </a:r>
            <a:endParaRPr lang="en-US" sz="1200" b="0" kern="1200" dirty="0">
              <a:solidFill>
                <a:schemeClr val="tx1"/>
              </a:solidFill>
              <a:effectLst/>
              <a:latin typeface="+mn-lt"/>
              <a:ea typeface="+mn-ea"/>
              <a:cs typeface="+mn-cs"/>
            </a:endParaRP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1. </a:t>
            </a:r>
            <a:r>
              <a:rPr lang="en-US" sz="1200" b="1" kern="1200" dirty="0" err="1">
                <a:solidFill>
                  <a:schemeClr val="tx1"/>
                </a:solidFill>
                <a:effectLst/>
                <a:latin typeface="+mn-lt"/>
                <a:ea typeface="+mn-ea"/>
                <a:cs typeface="+mn-cs"/>
              </a:rPr>
              <a:t>Proximidad</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Geográfica</a:t>
            </a:r>
            <a:r>
              <a:rPr lang="en-US" sz="1200" b="1" kern="1200" dirty="0">
                <a:solidFill>
                  <a:schemeClr val="tx1"/>
                </a:solidFill>
                <a:effectLst/>
                <a:latin typeface="+mn-lt"/>
                <a:ea typeface="+mn-ea"/>
                <a:cs typeface="+mn-cs"/>
              </a:rPr>
              <a:t> y </a:t>
            </a:r>
            <a:r>
              <a:rPr lang="en-US" sz="1200" b="1" kern="1200" dirty="0" err="1">
                <a:solidFill>
                  <a:schemeClr val="tx1"/>
                </a:solidFill>
                <a:effectLst/>
                <a:latin typeface="+mn-lt"/>
                <a:ea typeface="+mn-ea"/>
                <a:cs typeface="+mn-cs"/>
              </a:rPr>
              <a:t>Histórica</a:t>
            </a:r>
            <a:r>
              <a:rPr lang="en-US" sz="1200" b="1" kern="1200" dirty="0">
                <a:solidFill>
                  <a:schemeClr val="tx1"/>
                </a:solidFill>
                <a:effectLst/>
                <a:latin typeface="+mn-lt"/>
                <a:ea typeface="+mn-ea"/>
                <a:cs typeface="+mn-cs"/>
              </a:rPr>
              <a:t>:</a:t>
            </a:r>
            <a:endParaRPr lang="en-US" sz="1200" b="0" kern="1200" dirty="0">
              <a:solidFill>
                <a:schemeClr val="tx1"/>
              </a:solidFill>
              <a:effectLst/>
              <a:latin typeface="+mn-lt"/>
              <a:ea typeface="+mn-ea"/>
              <a:cs typeface="+mn-cs"/>
            </a:endParaRPr>
          </a:p>
          <a:p>
            <a:r>
              <a:rPr lang="en-US" sz="1200" b="0" kern="1200" dirty="0" err="1">
                <a:solidFill>
                  <a:schemeClr val="tx1"/>
                </a:solidFill>
                <a:effectLst/>
                <a:latin typeface="+mn-lt"/>
                <a:ea typeface="+mn-ea"/>
                <a:cs typeface="+mn-cs"/>
              </a:rPr>
              <a:t>Países</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vecinos</a:t>
            </a:r>
            <a:r>
              <a:rPr lang="en-US" sz="1200" b="0" kern="1200" dirty="0">
                <a:solidFill>
                  <a:schemeClr val="tx1"/>
                </a:solidFill>
                <a:effectLst/>
                <a:latin typeface="+mn-lt"/>
                <a:ea typeface="+mn-ea"/>
                <a:cs typeface="+mn-cs"/>
              </a:rPr>
              <a:t> del Río de la Plata</a:t>
            </a:r>
          </a:p>
          <a:p>
            <a:r>
              <a:rPr lang="en-US" sz="1200" b="0" kern="1200" dirty="0">
                <a:solidFill>
                  <a:schemeClr val="tx1"/>
                </a:solidFill>
                <a:effectLst/>
                <a:latin typeface="+mn-lt"/>
                <a:ea typeface="+mn-ea"/>
                <a:cs typeface="+mn-cs"/>
              </a:rPr>
              <a:t>Historia colonial </a:t>
            </a:r>
            <a:r>
              <a:rPr lang="en-US" sz="1200" b="0" kern="1200" dirty="0" err="1">
                <a:solidFill>
                  <a:schemeClr val="tx1"/>
                </a:solidFill>
                <a:effectLst/>
                <a:latin typeface="+mn-lt"/>
                <a:ea typeface="+mn-ea"/>
                <a:cs typeface="+mn-cs"/>
              </a:rPr>
              <a:t>compartida</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Virreinato</a:t>
            </a:r>
            <a:r>
              <a:rPr lang="en-US" sz="1200" b="0" kern="1200" dirty="0">
                <a:solidFill>
                  <a:schemeClr val="tx1"/>
                </a:solidFill>
                <a:effectLst/>
                <a:latin typeface="+mn-lt"/>
                <a:ea typeface="+mn-ea"/>
                <a:cs typeface="+mn-cs"/>
              </a:rPr>
              <a:t> del Río de la Plata)</a:t>
            </a:r>
          </a:p>
          <a:p>
            <a:r>
              <a:rPr lang="en-US" sz="1200" b="0" kern="1200" dirty="0" err="1">
                <a:solidFill>
                  <a:schemeClr val="tx1"/>
                </a:solidFill>
                <a:effectLst/>
                <a:latin typeface="+mn-lt"/>
                <a:ea typeface="+mn-ea"/>
                <a:cs typeface="+mn-cs"/>
              </a:rPr>
              <a:t>Patrones</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migratorios</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similares</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inmigración</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europea</a:t>
            </a:r>
            <a:r>
              <a:rPr lang="en-US" sz="1200" b="0" kern="1200" dirty="0">
                <a:solidFill>
                  <a:schemeClr val="tx1"/>
                </a:solidFill>
                <a:effectLst/>
                <a:latin typeface="+mn-lt"/>
                <a:ea typeface="+mn-ea"/>
                <a:cs typeface="+mn-cs"/>
              </a:rPr>
              <a:t>)</a:t>
            </a:r>
          </a:p>
          <a:p>
            <a:r>
              <a:rPr lang="en-US" sz="1200" b="0" kern="1200" dirty="0">
                <a:solidFill>
                  <a:schemeClr val="tx1"/>
                </a:solidFill>
                <a:effectLst/>
                <a:latin typeface="+mn-lt"/>
                <a:ea typeface="+mn-ea"/>
                <a:cs typeface="+mn-cs"/>
              </a:rPr>
              <a:t>Cultura </a:t>
            </a:r>
            <a:r>
              <a:rPr lang="en-US" sz="1200" b="0" kern="1200" dirty="0" err="1">
                <a:solidFill>
                  <a:schemeClr val="tx1"/>
                </a:solidFill>
                <a:effectLst/>
                <a:latin typeface="+mn-lt"/>
                <a:ea typeface="+mn-ea"/>
                <a:cs typeface="+mn-cs"/>
              </a:rPr>
              <a:t>rioplatense</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común</a:t>
            </a:r>
            <a:endParaRPr lang="en-US" sz="1200" b="0" kern="1200" dirty="0">
              <a:solidFill>
                <a:schemeClr val="tx1"/>
              </a:solidFill>
              <a:effectLst/>
              <a:latin typeface="+mn-lt"/>
              <a:ea typeface="+mn-ea"/>
              <a:cs typeface="+mn-cs"/>
            </a:endParaRP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2. </a:t>
            </a:r>
            <a:r>
              <a:rPr lang="en-US" sz="1200" b="1" kern="1200" dirty="0" err="1">
                <a:solidFill>
                  <a:schemeClr val="tx1"/>
                </a:solidFill>
                <a:effectLst/>
                <a:latin typeface="+mn-lt"/>
                <a:ea typeface="+mn-ea"/>
                <a:cs typeface="+mn-cs"/>
              </a:rPr>
              <a:t>Estructura</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Económica</a:t>
            </a:r>
            <a:r>
              <a:rPr lang="en-US" sz="1200" b="1" kern="1200" dirty="0">
                <a:solidFill>
                  <a:schemeClr val="tx1"/>
                </a:solidFill>
                <a:effectLst/>
                <a:latin typeface="+mn-lt"/>
                <a:ea typeface="+mn-ea"/>
                <a:cs typeface="+mn-cs"/>
              </a:rPr>
              <a:t> Comparable:</a:t>
            </a:r>
            <a:endParaRPr lang="en-US" sz="1200" b="0" kern="1200" dirty="0">
              <a:solidFill>
                <a:schemeClr val="tx1"/>
              </a:solidFill>
              <a:effectLst/>
              <a:latin typeface="+mn-lt"/>
              <a:ea typeface="+mn-ea"/>
              <a:cs typeface="+mn-cs"/>
            </a:endParaRPr>
          </a:p>
          <a:p>
            <a:r>
              <a:rPr lang="en-US" sz="1200" b="0" kern="1200" dirty="0" err="1">
                <a:solidFill>
                  <a:schemeClr val="tx1"/>
                </a:solidFill>
                <a:effectLst/>
                <a:latin typeface="+mn-lt"/>
                <a:ea typeface="+mn-ea"/>
                <a:cs typeface="+mn-cs"/>
              </a:rPr>
              <a:t>Economías</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basadas</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en</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agroindustria</a:t>
            </a:r>
            <a:r>
              <a:rPr lang="en-US" sz="1200" b="0" kern="1200" dirty="0">
                <a:solidFill>
                  <a:schemeClr val="tx1"/>
                </a:solidFill>
                <a:effectLst/>
                <a:latin typeface="+mn-lt"/>
                <a:ea typeface="+mn-ea"/>
                <a:cs typeface="+mn-cs"/>
              </a:rPr>
              <a:t> (carne, soja, </a:t>
            </a:r>
            <a:r>
              <a:rPr lang="en-US" sz="1200" b="0" kern="1200" dirty="0" err="1">
                <a:solidFill>
                  <a:schemeClr val="tx1"/>
                </a:solidFill>
                <a:effectLst/>
                <a:latin typeface="+mn-lt"/>
                <a:ea typeface="+mn-ea"/>
                <a:cs typeface="+mn-cs"/>
              </a:rPr>
              <a:t>lácteos</a:t>
            </a:r>
            <a:r>
              <a:rPr lang="en-US" sz="1200" b="0" kern="1200" dirty="0">
                <a:solidFill>
                  <a:schemeClr val="tx1"/>
                </a:solidFill>
                <a:effectLst/>
                <a:latin typeface="+mn-lt"/>
                <a:ea typeface="+mn-ea"/>
                <a:cs typeface="+mn-cs"/>
              </a:rPr>
              <a:t>)</a:t>
            </a:r>
          </a:p>
          <a:p>
            <a:r>
              <a:rPr lang="en-US" sz="1200" b="0" kern="1200" dirty="0">
                <a:solidFill>
                  <a:schemeClr val="tx1"/>
                </a:solidFill>
                <a:effectLst/>
                <a:latin typeface="+mn-lt"/>
                <a:ea typeface="+mn-ea"/>
                <a:cs typeface="+mn-cs"/>
              </a:rPr>
              <a:t>Sector </a:t>
            </a:r>
            <a:r>
              <a:rPr lang="en-US" sz="1200" b="0" kern="1200" dirty="0" err="1">
                <a:solidFill>
                  <a:schemeClr val="tx1"/>
                </a:solidFill>
                <a:effectLst/>
                <a:latin typeface="+mn-lt"/>
                <a:ea typeface="+mn-ea"/>
                <a:cs typeface="+mn-cs"/>
              </a:rPr>
              <a:t>servicios</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importante</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finanzas</a:t>
            </a:r>
            <a:r>
              <a:rPr lang="en-US" sz="1200" b="0" kern="1200" dirty="0">
                <a:solidFill>
                  <a:schemeClr val="tx1"/>
                </a:solidFill>
                <a:effectLst/>
                <a:latin typeface="+mn-lt"/>
                <a:ea typeface="+mn-ea"/>
                <a:cs typeface="+mn-cs"/>
              </a:rPr>
              <a:t>, turismo)</a:t>
            </a:r>
          </a:p>
          <a:p>
            <a:r>
              <a:rPr lang="en-US" sz="1200" b="0" kern="1200" dirty="0" err="1">
                <a:solidFill>
                  <a:schemeClr val="tx1"/>
                </a:solidFill>
                <a:effectLst/>
                <a:latin typeface="+mn-lt"/>
                <a:ea typeface="+mn-ea"/>
                <a:cs typeface="+mn-cs"/>
              </a:rPr>
              <a:t>Dependencia</a:t>
            </a:r>
            <a:r>
              <a:rPr lang="en-US" sz="1200" b="0" kern="1200" dirty="0">
                <a:solidFill>
                  <a:schemeClr val="tx1"/>
                </a:solidFill>
                <a:effectLst/>
                <a:latin typeface="+mn-lt"/>
                <a:ea typeface="+mn-ea"/>
                <a:cs typeface="+mn-cs"/>
              </a:rPr>
              <a:t> de </a:t>
            </a:r>
            <a:r>
              <a:rPr lang="en-US" sz="1200" b="0" kern="1200" dirty="0" err="1">
                <a:solidFill>
                  <a:schemeClr val="tx1"/>
                </a:solidFill>
                <a:effectLst/>
                <a:latin typeface="+mn-lt"/>
                <a:ea typeface="+mn-ea"/>
                <a:cs typeface="+mn-cs"/>
              </a:rPr>
              <a:t>exportaciones</a:t>
            </a:r>
            <a:r>
              <a:rPr lang="en-US" sz="1200" b="0" kern="1200" dirty="0">
                <a:solidFill>
                  <a:schemeClr val="tx1"/>
                </a:solidFill>
                <a:effectLst/>
                <a:latin typeface="+mn-lt"/>
                <a:ea typeface="+mn-ea"/>
                <a:cs typeface="+mn-cs"/>
              </a:rPr>
              <a:t> de commodities</a:t>
            </a:r>
          </a:p>
          <a:p>
            <a:r>
              <a:rPr lang="en-US" sz="1200" b="0" kern="1200" dirty="0" err="1">
                <a:solidFill>
                  <a:schemeClr val="tx1"/>
                </a:solidFill>
                <a:effectLst/>
                <a:latin typeface="+mn-lt"/>
                <a:ea typeface="+mn-ea"/>
                <a:cs typeface="+mn-cs"/>
              </a:rPr>
              <a:t>Vulnerabilidad</a:t>
            </a:r>
            <a:r>
              <a:rPr lang="en-US" sz="1200" b="0" kern="1200" dirty="0">
                <a:solidFill>
                  <a:schemeClr val="tx1"/>
                </a:solidFill>
                <a:effectLst/>
                <a:latin typeface="+mn-lt"/>
                <a:ea typeface="+mn-ea"/>
                <a:cs typeface="+mn-cs"/>
              </a:rPr>
              <a:t> a </a:t>
            </a:r>
            <a:r>
              <a:rPr lang="en-US" sz="1200" b="0" kern="1200" dirty="0" err="1">
                <a:solidFill>
                  <a:schemeClr val="tx1"/>
                </a:solidFill>
                <a:effectLst/>
                <a:latin typeface="+mn-lt"/>
                <a:ea typeface="+mn-ea"/>
                <a:cs typeface="+mn-cs"/>
              </a:rPr>
              <a:t>precios</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internacionales</a:t>
            </a:r>
            <a:endParaRPr lang="en-US" sz="1200" b="0" kern="1200" dirty="0">
              <a:solidFill>
                <a:schemeClr val="tx1"/>
              </a:solidFill>
              <a:effectLst/>
              <a:latin typeface="+mn-lt"/>
              <a:ea typeface="+mn-ea"/>
              <a:cs typeface="+mn-cs"/>
            </a:endParaRP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3. </a:t>
            </a:r>
            <a:r>
              <a:rPr lang="en-US" sz="1200" b="1" kern="1200" dirty="0" err="1">
                <a:solidFill>
                  <a:schemeClr val="tx1"/>
                </a:solidFill>
                <a:effectLst/>
                <a:latin typeface="+mn-lt"/>
                <a:ea typeface="+mn-ea"/>
                <a:cs typeface="+mn-cs"/>
              </a:rPr>
              <a:t>Integración</a:t>
            </a:r>
            <a:r>
              <a:rPr lang="en-US" sz="1200" b="1" kern="1200" dirty="0">
                <a:solidFill>
                  <a:schemeClr val="tx1"/>
                </a:solidFill>
                <a:effectLst/>
                <a:latin typeface="+mn-lt"/>
                <a:ea typeface="+mn-ea"/>
                <a:cs typeface="+mn-cs"/>
              </a:rPr>
              <a:t> Regional:</a:t>
            </a:r>
            <a:endParaRPr lang="en-US" sz="1200" b="0" kern="1200" dirty="0">
              <a:solidFill>
                <a:schemeClr val="tx1"/>
              </a:solidFill>
              <a:effectLst/>
              <a:latin typeface="+mn-lt"/>
              <a:ea typeface="+mn-ea"/>
              <a:cs typeface="+mn-cs"/>
            </a:endParaRPr>
          </a:p>
          <a:p>
            <a:r>
              <a:rPr lang="en-US" sz="1200" b="0" kern="1200" dirty="0" err="1">
                <a:solidFill>
                  <a:schemeClr val="tx1"/>
                </a:solidFill>
                <a:effectLst/>
                <a:latin typeface="+mn-lt"/>
                <a:ea typeface="+mn-ea"/>
                <a:cs typeface="+mn-cs"/>
              </a:rPr>
              <a:t>Miembros</a:t>
            </a:r>
            <a:r>
              <a:rPr lang="en-US" sz="1200" b="0" kern="1200" dirty="0">
                <a:solidFill>
                  <a:schemeClr val="tx1"/>
                </a:solidFill>
                <a:effectLst/>
                <a:latin typeface="+mn-lt"/>
                <a:ea typeface="+mn-ea"/>
                <a:cs typeface="+mn-cs"/>
              </a:rPr>
              <a:t> de Mercosur </a:t>
            </a:r>
            <a:r>
              <a:rPr lang="en-US" sz="1200" b="0" kern="1200" dirty="0" err="1">
                <a:solidFill>
                  <a:schemeClr val="tx1"/>
                </a:solidFill>
                <a:effectLst/>
                <a:latin typeface="+mn-lt"/>
                <a:ea typeface="+mn-ea"/>
                <a:cs typeface="+mn-cs"/>
              </a:rPr>
              <a:t>desde</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los</a:t>
            </a:r>
            <a:r>
              <a:rPr lang="en-US" sz="1200" b="0" kern="1200" dirty="0">
                <a:solidFill>
                  <a:schemeClr val="tx1"/>
                </a:solidFill>
                <a:effectLst/>
                <a:latin typeface="+mn-lt"/>
                <a:ea typeface="+mn-ea"/>
                <a:cs typeface="+mn-cs"/>
              </a:rPr>
              <a:t> 90s</a:t>
            </a:r>
          </a:p>
          <a:p>
            <a:r>
              <a:rPr lang="en-US" sz="1200" b="0" kern="1200" dirty="0" err="1">
                <a:solidFill>
                  <a:schemeClr val="tx1"/>
                </a:solidFill>
                <a:effectLst/>
                <a:latin typeface="+mn-lt"/>
                <a:ea typeface="+mn-ea"/>
                <a:cs typeface="+mn-cs"/>
              </a:rPr>
              <a:t>Flujos</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comerciales</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intensos</a:t>
            </a:r>
            <a:endParaRPr lang="en-US" sz="1200" b="0" kern="1200" dirty="0">
              <a:solidFill>
                <a:schemeClr val="tx1"/>
              </a:solidFill>
              <a:effectLst/>
              <a:latin typeface="+mn-lt"/>
              <a:ea typeface="+mn-ea"/>
              <a:cs typeface="+mn-cs"/>
            </a:endParaRPr>
          </a:p>
          <a:p>
            <a:r>
              <a:rPr lang="en-US" sz="1200" b="0" kern="1200" dirty="0" err="1">
                <a:solidFill>
                  <a:schemeClr val="tx1"/>
                </a:solidFill>
                <a:effectLst/>
                <a:latin typeface="+mn-lt"/>
                <a:ea typeface="+mn-ea"/>
                <a:cs typeface="+mn-cs"/>
              </a:rPr>
              <a:t>Integración</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fronteriza</a:t>
            </a:r>
            <a:r>
              <a:rPr lang="en-US" sz="1200" b="0" kern="1200" dirty="0">
                <a:solidFill>
                  <a:schemeClr val="tx1"/>
                </a:solidFill>
                <a:effectLst/>
                <a:latin typeface="+mn-lt"/>
                <a:ea typeface="+mn-ea"/>
                <a:cs typeface="+mn-cs"/>
              </a:rPr>
              <a:t> (Colonia-Buenos Aires)</a:t>
            </a:r>
          </a:p>
          <a:p>
            <a:r>
              <a:rPr lang="en-US" sz="1200" b="0" kern="1200" dirty="0">
                <a:solidFill>
                  <a:schemeClr val="tx1"/>
                </a:solidFill>
                <a:effectLst/>
                <a:latin typeface="+mn-lt"/>
                <a:ea typeface="+mn-ea"/>
                <a:cs typeface="+mn-cs"/>
              </a:rPr>
              <a:t>Shocks </a:t>
            </a:r>
            <a:r>
              <a:rPr lang="en-US" sz="1200" b="0" kern="1200" dirty="0" err="1">
                <a:solidFill>
                  <a:schemeClr val="tx1"/>
                </a:solidFill>
                <a:effectLst/>
                <a:latin typeface="+mn-lt"/>
                <a:ea typeface="+mn-ea"/>
                <a:cs typeface="+mn-cs"/>
              </a:rPr>
              <a:t>regionales</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compartidos</a:t>
            </a:r>
            <a:endParaRPr lang="en-US" sz="1200" b="0" kern="1200" dirty="0">
              <a:solidFill>
                <a:schemeClr val="tx1"/>
              </a:solidFill>
              <a:effectLst/>
              <a:latin typeface="+mn-lt"/>
              <a:ea typeface="+mn-ea"/>
              <a:cs typeface="+mn-cs"/>
            </a:endParaRP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4. </a:t>
            </a:r>
            <a:r>
              <a:rPr lang="en-US" sz="1200" b="1" kern="1200" dirty="0" err="1">
                <a:solidFill>
                  <a:schemeClr val="tx1"/>
                </a:solidFill>
                <a:effectLst/>
                <a:latin typeface="+mn-lt"/>
                <a:ea typeface="+mn-ea"/>
                <a:cs typeface="+mn-cs"/>
              </a:rPr>
              <a:t>Ciclos</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Políticos</a:t>
            </a:r>
            <a:r>
              <a:rPr lang="en-US" sz="1200" b="1" kern="1200" dirty="0">
                <a:solidFill>
                  <a:schemeClr val="tx1"/>
                </a:solidFill>
                <a:effectLst/>
                <a:latin typeface="+mn-lt"/>
                <a:ea typeface="+mn-ea"/>
                <a:cs typeface="+mn-cs"/>
              </a:rPr>
              <a:t> y </a:t>
            </a:r>
            <a:r>
              <a:rPr lang="en-US" sz="1200" b="1" kern="1200" dirty="0" err="1">
                <a:solidFill>
                  <a:schemeClr val="tx1"/>
                </a:solidFill>
                <a:effectLst/>
                <a:latin typeface="+mn-lt"/>
                <a:ea typeface="+mn-ea"/>
                <a:cs typeface="+mn-cs"/>
              </a:rPr>
              <a:t>Económicos</a:t>
            </a:r>
            <a:r>
              <a:rPr lang="en-US" sz="1200" b="1" kern="1200" dirty="0">
                <a:solidFill>
                  <a:schemeClr val="tx1"/>
                </a:solidFill>
                <a:effectLst/>
                <a:latin typeface="+mn-lt"/>
                <a:ea typeface="+mn-ea"/>
                <a:cs typeface="+mn-cs"/>
              </a:rPr>
              <a:t>:</a:t>
            </a:r>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Ambos </a:t>
            </a:r>
            <a:r>
              <a:rPr lang="en-US" sz="1200" b="0" kern="1200" dirty="0" err="1">
                <a:solidFill>
                  <a:schemeClr val="tx1"/>
                </a:solidFill>
                <a:effectLst/>
                <a:latin typeface="+mn-lt"/>
                <a:ea typeface="+mn-ea"/>
                <a:cs typeface="+mn-cs"/>
              </a:rPr>
              <a:t>experimentaron</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dictaduras</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militares</a:t>
            </a:r>
            <a:r>
              <a:rPr lang="en-US" sz="1200" b="0" kern="1200" dirty="0">
                <a:solidFill>
                  <a:schemeClr val="tx1"/>
                </a:solidFill>
                <a:effectLst/>
                <a:latin typeface="+mn-lt"/>
                <a:ea typeface="+mn-ea"/>
                <a:cs typeface="+mn-cs"/>
              </a:rPr>
              <a:t> (1970s-1980s)</a:t>
            </a:r>
          </a:p>
          <a:p>
            <a:r>
              <a:rPr lang="en-US" sz="1200" b="0" kern="1200" dirty="0" err="1">
                <a:solidFill>
                  <a:schemeClr val="tx1"/>
                </a:solidFill>
                <a:effectLst/>
                <a:latin typeface="+mn-lt"/>
                <a:ea typeface="+mn-ea"/>
                <a:cs typeface="+mn-cs"/>
              </a:rPr>
              <a:t>Transición</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democrática</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en</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los</a:t>
            </a:r>
            <a:r>
              <a:rPr lang="en-US" sz="1200" b="0" kern="1200" dirty="0">
                <a:solidFill>
                  <a:schemeClr val="tx1"/>
                </a:solidFill>
                <a:effectLst/>
                <a:latin typeface="+mn-lt"/>
                <a:ea typeface="+mn-ea"/>
                <a:cs typeface="+mn-cs"/>
              </a:rPr>
              <a:t> 80s</a:t>
            </a:r>
          </a:p>
          <a:p>
            <a:r>
              <a:rPr lang="en-US" sz="1200" b="0" kern="1200" dirty="0">
                <a:solidFill>
                  <a:schemeClr val="tx1"/>
                </a:solidFill>
                <a:effectLst/>
                <a:latin typeface="+mn-lt"/>
                <a:ea typeface="+mn-ea"/>
                <a:cs typeface="+mn-cs"/>
              </a:rPr>
              <a:t>Crisis </a:t>
            </a:r>
            <a:r>
              <a:rPr lang="en-US" sz="1200" b="0" kern="1200" dirty="0" err="1">
                <a:solidFill>
                  <a:schemeClr val="tx1"/>
                </a:solidFill>
                <a:effectLst/>
                <a:latin typeface="+mn-lt"/>
                <a:ea typeface="+mn-ea"/>
                <a:cs typeface="+mn-cs"/>
              </a:rPr>
              <a:t>económicas</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latinoamericanas</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efecto</a:t>
            </a:r>
            <a:r>
              <a:rPr lang="en-US" sz="1200" b="0" kern="1200" dirty="0">
                <a:solidFill>
                  <a:schemeClr val="tx1"/>
                </a:solidFill>
                <a:effectLst/>
                <a:latin typeface="+mn-lt"/>
                <a:ea typeface="+mn-ea"/>
                <a:cs typeface="+mn-cs"/>
              </a:rPr>
              <a:t> tequila, crisis </a:t>
            </a:r>
            <a:r>
              <a:rPr lang="en-US" sz="1200" b="0" kern="1200" dirty="0" err="1">
                <a:solidFill>
                  <a:schemeClr val="tx1"/>
                </a:solidFill>
                <a:effectLst/>
                <a:latin typeface="+mn-lt"/>
                <a:ea typeface="+mn-ea"/>
                <a:cs typeface="+mn-cs"/>
              </a:rPr>
              <a:t>brasileña</a:t>
            </a:r>
            <a:r>
              <a:rPr lang="en-US" sz="1200" b="0" kern="1200" dirty="0">
                <a:solidFill>
                  <a:schemeClr val="tx1"/>
                </a:solidFill>
                <a:effectLst/>
                <a:latin typeface="+mn-lt"/>
                <a:ea typeface="+mn-ea"/>
                <a:cs typeface="+mn-cs"/>
              </a:rPr>
              <a:t>)</a:t>
            </a:r>
          </a:p>
          <a:p>
            <a:r>
              <a:rPr lang="en-US" sz="1200" b="0" kern="1200" dirty="0">
                <a:solidFill>
                  <a:schemeClr val="tx1"/>
                </a:solidFill>
                <a:effectLst/>
                <a:latin typeface="+mn-lt"/>
                <a:ea typeface="+mn-ea"/>
                <a:cs typeface="+mn-cs"/>
              </a:rPr>
              <a:t>Bonanzas de commodities (2000s)</a:t>
            </a: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Diferencias</a:t>
            </a:r>
            <a:r>
              <a:rPr lang="en-US" sz="1200" b="1" kern="1200" dirty="0">
                <a:solidFill>
                  <a:schemeClr val="tx1"/>
                </a:solidFill>
                <a:effectLst/>
                <a:latin typeface="+mn-lt"/>
                <a:ea typeface="+mn-ea"/>
                <a:cs typeface="+mn-cs"/>
              </a:rPr>
              <a:t> clave </a:t>
            </a:r>
            <a:r>
              <a:rPr lang="en-US" sz="1200" b="1" kern="1200" dirty="0" err="1">
                <a:solidFill>
                  <a:schemeClr val="tx1"/>
                </a:solidFill>
                <a:effectLst/>
                <a:latin typeface="+mn-lt"/>
                <a:ea typeface="+mn-ea"/>
                <a:cs typeface="+mn-cs"/>
              </a:rPr>
              <a:t>capturadas</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por</a:t>
            </a:r>
            <a:r>
              <a:rPr lang="en-US" sz="1200" b="1" kern="1200" dirty="0">
                <a:solidFill>
                  <a:schemeClr val="tx1"/>
                </a:solidFill>
                <a:effectLst/>
                <a:latin typeface="+mn-lt"/>
                <a:ea typeface="+mn-ea"/>
                <a:cs typeface="+mn-cs"/>
              </a:rPr>
              <a:t> DTW</a:t>
            </a:r>
            <a:endParaRPr lang="en-US" sz="1200" b="0" kern="1200" dirty="0">
              <a:solidFill>
                <a:schemeClr val="tx1"/>
              </a:solidFill>
              <a:effectLst/>
              <a:latin typeface="+mn-lt"/>
              <a:ea typeface="+mn-ea"/>
              <a:cs typeface="+mn-cs"/>
            </a:endParaRP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A </a:t>
            </a:r>
            <a:r>
              <a:rPr lang="en-US" sz="1200" b="0" kern="1200" dirty="0" err="1">
                <a:solidFill>
                  <a:schemeClr val="tx1"/>
                </a:solidFill>
                <a:effectLst/>
                <a:latin typeface="+mn-lt"/>
                <a:ea typeface="+mn-ea"/>
                <a:cs typeface="+mn-cs"/>
              </a:rPr>
              <a:t>pesar</a:t>
            </a:r>
            <a:r>
              <a:rPr lang="en-US" sz="1200" b="0" kern="1200" dirty="0">
                <a:solidFill>
                  <a:schemeClr val="tx1"/>
                </a:solidFill>
                <a:effectLst/>
                <a:latin typeface="+mn-lt"/>
                <a:ea typeface="+mn-ea"/>
                <a:cs typeface="+mn-cs"/>
              </a:rPr>
              <a:t> de similitudes, DTW </a:t>
            </a:r>
            <a:r>
              <a:rPr lang="en-US" sz="1200" b="0" kern="1200" dirty="0" err="1">
                <a:solidFill>
                  <a:schemeClr val="tx1"/>
                </a:solidFill>
                <a:effectLst/>
                <a:latin typeface="+mn-lt"/>
                <a:ea typeface="+mn-ea"/>
                <a:cs typeface="+mn-cs"/>
              </a:rPr>
              <a:t>detecta</a:t>
            </a:r>
            <a:r>
              <a:rPr lang="en-US" sz="1200" b="0" kern="1200" dirty="0">
                <a:solidFill>
                  <a:schemeClr val="tx1"/>
                </a:solidFill>
                <a:effectLst/>
                <a:latin typeface="+mn-lt"/>
                <a:ea typeface="+mn-ea"/>
                <a:cs typeface="+mn-cs"/>
              </a:rPr>
              <a:t>:</a:t>
            </a: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r>
              <a:rPr lang="en-US" sz="1200" b="1" kern="1200" dirty="0" err="1">
                <a:solidFill>
                  <a:schemeClr val="tx1"/>
                </a:solidFill>
                <a:effectLst/>
                <a:latin typeface="+mn-lt"/>
                <a:ea typeface="+mn-ea"/>
                <a:cs typeface="+mn-cs"/>
              </a:rPr>
              <a:t>Volatilidad</a:t>
            </a:r>
            <a:r>
              <a:rPr lang="en-US" sz="1200" b="0" kern="1200" dirty="0">
                <a:solidFill>
                  <a:schemeClr val="tx1"/>
                </a:solidFill>
                <a:effectLst/>
                <a:latin typeface="+mn-lt"/>
                <a:ea typeface="+mn-ea"/>
                <a:cs typeface="+mn-cs"/>
              </a:rPr>
              <a:t>: Argentina </a:t>
            </a:r>
            <a:r>
              <a:rPr lang="en-US" sz="1200" b="0" kern="1200" dirty="0" err="1">
                <a:solidFill>
                  <a:schemeClr val="tx1"/>
                </a:solidFill>
                <a:effectLst/>
                <a:latin typeface="+mn-lt"/>
                <a:ea typeface="+mn-ea"/>
                <a:cs typeface="+mn-cs"/>
              </a:rPr>
              <a:t>más</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errática</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hiperinflación</a:t>
            </a:r>
            <a:r>
              <a:rPr lang="en-US" sz="1200" b="0" kern="1200" dirty="0">
                <a:solidFill>
                  <a:schemeClr val="tx1"/>
                </a:solidFill>
                <a:effectLst/>
                <a:latin typeface="+mn-lt"/>
                <a:ea typeface="+mn-ea"/>
                <a:cs typeface="+mn-cs"/>
              </a:rPr>
              <a:t> 89, default 2001, crisis 2018)</a:t>
            </a:r>
          </a:p>
          <a:p>
            <a:r>
              <a:rPr lang="en-US" sz="1200" b="1" kern="1200" dirty="0" err="1">
                <a:solidFill>
                  <a:schemeClr val="tx1"/>
                </a:solidFill>
                <a:effectLst/>
                <a:latin typeface="+mn-lt"/>
                <a:ea typeface="+mn-ea"/>
                <a:cs typeface="+mn-cs"/>
              </a:rPr>
              <a:t>Estabilidad</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institucional</a:t>
            </a:r>
            <a:r>
              <a:rPr lang="en-US" sz="1200" b="0" kern="1200" dirty="0">
                <a:solidFill>
                  <a:schemeClr val="tx1"/>
                </a:solidFill>
                <a:effectLst/>
                <a:latin typeface="+mn-lt"/>
                <a:ea typeface="+mn-ea"/>
                <a:cs typeface="+mn-cs"/>
              </a:rPr>
              <a:t>: Uruguay con </a:t>
            </a:r>
            <a:r>
              <a:rPr lang="en-US" sz="1200" b="0" kern="1200" dirty="0" err="1">
                <a:solidFill>
                  <a:schemeClr val="tx1"/>
                </a:solidFill>
                <a:effectLst/>
                <a:latin typeface="+mn-lt"/>
                <a:ea typeface="+mn-ea"/>
                <a:cs typeface="+mn-cs"/>
              </a:rPr>
              <a:t>políticas</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más</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consistentes</a:t>
            </a:r>
            <a:endParaRPr lang="en-US" sz="1200" b="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Escala</a:t>
            </a:r>
            <a:r>
              <a:rPr lang="en-US" sz="1200" b="0" kern="1200" dirty="0">
                <a:solidFill>
                  <a:schemeClr val="tx1"/>
                </a:solidFill>
                <a:effectLst/>
                <a:latin typeface="+mn-lt"/>
                <a:ea typeface="+mn-ea"/>
                <a:cs typeface="+mn-cs"/>
              </a:rPr>
              <a:t>: Argentina ~7-10x </a:t>
            </a:r>
            <a:r>
              <a:rPr lang="en-US" sz="1200" b="0" kern="1200" dirty="0" err="1">
                <a:solidFill>
                  <a:schemeClr val="tx1"/>
                </a:solidFill>
                <a:effectLst/>
                <a:latin typeface="+mn-lt"/>
                <a:ea typeface="+mn-ea"/>
                <a:cs typeface="+mn-cs"/>
              </a:rPr>
              <a:t>más</a:t>
            </a:r>
            <a:r>
              <a:rPr lang="en-US" sz="1200" b="0" kern="1200" dirty="0">
                <a:solidFill>
                  <a:schemeClr val="tx1"/>
                </a:solidFill>
                <a:effectLst/>
                <a:latin typeface="+mn-lt"/>
                <a:ea typeface="+mn-ea"/>
                <a:cs typeface="+mn-cs"/>
              </a:rPr>
              <a:t> grande </a:t>
            </a:r>
            <a:r>
              <a:rPr lang="en-US" sz="1200" b="0" kern="1200" dirty="0" err="1">
                <a:solidFill>
                  <a:schemeClr val="tx1"/>
                </a:solidFill>
                <a:effectLst/>
                <a:latin typeface="+mn-lt"/>
                <a:ea typeface="+mn-ea"/>
                <a:cs typeface="+mn-cs"/>
              </a:rPr>
              <a:t>en</a:t>
            </a:r>
            <a:r>
              <a:rPr lang="en-US" sz="1200" b="0" kern="1200" dirty="0">
                <a:solidFill>
                  <a:schemeClr val="tx1"/>
                </a:solidFill>
                <a:effectLst/>
                <a:latin typeface="+mn-lt"/>
                <a:ea typeface="+mn-ea"/>
                <a:cs typeface="+mn-cs"/>
              </a:rPr>
              <a:t> GNI total</a:t>
            </a:r>
          </a:p>
          <a:p>
            <a:r>
              <a:rPr lang="en-US" sz="1200" b="1" kern="1200" dirty="0" err="1">
                <a:solidFill>
                  <a:schemeClr val="tx1"/>
                </a:solidFill>
                <a:effectLst/>
                <a:latin typeface="+mn-lt"/>
                <a:ea typeface="+mn-ea"/>
                <a:cs typeface="+mn-cs"/>
              </a:rPr>
              <a:t>Desempeño</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reciente</a:t>
            </a:r>
            <a:r>
              <a:rPr lang="en-US" sz="1200" b="0" kern="1200" dirty="0">
                <a:solidFill>
                  <a:schemeClr val="tx1"/>
                </a:solidFill>
                <a:effectLst/>
                <a:latin typeface="+mn-lt"/>
                <a:ea typeface="+mn-ea"/>
                <a:cs typeface="+mn-cs"/>
              </a:rPr>
              <a:t>: Uruguay con </a:t>
            </a:r>
            <a:r>
              <a:rPr lang="en-US" sz="1200" b="0" kern="1200" dirty="0" err="1">
                <a:solidFill>
                  <a:schemeClr val="tx1"/>
                </a:solidFill>
                <a:effectLst/>
                <a:latin typeface="+mn-lt"/>
                <a:ea typeface="+mn-ea"/>
                <a:cs typeface="+mn-cs"/>
              </a:rPr>
              <a:t>crecimiento</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más</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sostenido</a:t>
            </a:r>
            <a:r>
              <a:rPr lang="en-US" sz="1200" b="0" kern="1200" dirty="0">
                <a:solidFill>
                  <a:schemeClr val="tx1"/>
                </a:solidFill>
                <a:effectLst/>
                <a:latin typeface="+mn-lt"/>
                <a:ea typeface="+mn-ea"/>
                <a:cs typeface="+mn-cs"/>
              </a:rPr>
              <a:t> post-2000</a:t>
            </a: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Validación</a:t>
            </a:r>
            <a:r>
              <a:rPr lang="en-US" sz="1200" b="1" kern="1200" dirty="0">
                <a:solidFill>
                  <a:schemeClr val="tx1"/>
                </a:solidFill>
                <a:effectLst/>
                <a:latin typeface="+mn-lt"/>
                <a:ea typeface="+mn-ea"/>
                <a:cs typeface="+mn-cs"/>
              </a:rPr>
              <a:t> del </a:t>
            </a:r>
            <a:r>
              <a:rPr lang="en-US" sz="1200" b="1" kern="1200" dirty="0" err="1">
                <a:solidFill>
                  <a:schemeClr val="tx1"/>
                </a:solidFill>
                <a:effectLst/>
                <a:latin typeface="+mn-lt"/>
                <a:ea typeface="+mn-ea"/>
                <a:cs typeface="+mn-cs"/>
              </a:rPr>
              <a:t>método</a:t>
            </a:r>
            <a:endParaRPr lang="en-US" sz="1200" b="0" kern="1200" dirty="0">
              <a:solidFill>
                <a:schemeClr val="tx1"/>
              </a:solidFill>
              <a:effectLst/>
              <a:latin typeface="+mn-lt"/>
              <a:ea typeface="+mn-ea"/>
              <a:cs typeface="+mn-cs"/>
            </a:endParaRP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a:t>
            </a:r>
            <a:r>
              <a:rPr lang="en-US" sz="1200" b="1" kern="1200" dirty="0" err="1">
                <a:solidFill>
                  <a:schemeClr val="tx1"/>
                </a:solidFill>
                <a:effectLst/>
                <a:latin typeface="+mn-lt"/>
                <a:ea typeface="+mn-ea"/>
                <a:cs typeface="+mn-cs"/>
              </a:rPr>
              <a:t>Qué</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esperaríamos</a:t>
            </a:r>
            <a:r>
              <a:rPr lang="en-US" sz="1200" b="1" kern="1200" dirty="0">
                <a:solidFill>
                  <a:schemeClr val="tx1"/>
                </a:solidFill>
                <a:effectLst/>
                <a:latin typeface="+mn-lt"/>
                <a:ea typeface="+mn-ea"/>
                <a:cs typeface="+mn-cs"/>
              </a:rPr>
              <a:t>?</a:t>
            </a:r>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Distancia DTW baja/media (</a:t>
            </a:r>
            <a:r>
              <a:rPr lang="en-US" sz="1200" b="0" kern="1200" dirty="0" err="1">
                <a:solidFill>
                  <a:schemeClr val="tx1"/>
                </a:solidFill>
                <a:effectLst/>
                <a:latin typeface="+mn-lt"/>
                <a:ea typeface="+mn-ea"/>
                <a:cs typeface="+mn-cs"/>
              </a:rPr>
              <a:t>países</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similares</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pero</a:t>
            </a:r>
            <a:r>
              <a:rPr lang="en-US" sz="1200" b="0" kern="1200" dirty="0">
                <a:solidFill>
                  <a:schemeClr val="tx1"/>
                </a:solidFill>
                <a:effectLst/>
                <a:latin typeface="+mn-lt"/>
                <a:ea typeface="+mn-ea"/>
                <a:cs typeface="+mn-cs"/>
              </a:rPr>
              <a:t> no </a:t>
            </a:r>
            <a:r>
              <a:rPr lang="en-US" sz="1200" b="0" kern="1200" dirty="0" err="1">
                <a:solidFill>
                  <a:schemeClr val="tx1"/>
                </a:solidFill>
                <a:effectLst/>
                <a:latin typeface="+mn-lt"/>
                <a:ea typeface="+mn-ea"/>
                <a:cs typeface="+mn-cs"/>
              </a:rPr>
              <a:t>idénticos</a:t>
            </a:r>
            <a:r>
              <a:rPr lang="en-US" sz="1200" b="0" kern="1200" dirty="0">
                <a:solidFill>
                  <a:schemeClr val="tx1"/>
                </a:solidFill>
                <a:effectLst/>
                <a:latin typeface="+mn-lt"/>
                <a:ea typeface="+mn-ea"/>
                <a:cs typeface="+mn-cs"/>
              </a:rPr>
              <a:t>)</a:t>
            </a:r>
          </a:p>
          <a:p>
            <a:r>
              <a:rPr lang="en-US" sz="1200" b="0" kern="1200" dirty="0" err="1">
                <a:solidFill>
                  <a:schemeClr val="tx1"/>
                </a:solidFill>
                <a:effectLst/>
                <a:latin typeface="+mn-lt"/>
                <a:ea typeface="+mn-ea"/>
                <a:cs typeface="+mn-cs"/>
              </a:rPr>
              <a:t>Correlación</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alta</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en</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períodos</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normales</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menor</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en</a:t>
            </a:r>
            <a:r>
              <a:rPr lang="en-US" sz="1200" b="0" kern="1200" dirty="0">
                <a:solidFill>
                  <a:schemeClr val="tx1"/>
                </a:solidFill>
                <a:effectLst/>
                <a:latin typeface="+mn-lt"/>
                <a:ea typeface="+mn-ea"/>
                <a:cs typeface="+mn-cs"/>
              </a:rPr>
              <a:t> crisis </a:t>
            </a:r>
            <a:r>
              <a:rPr lang="en-US" sz="1200" b="0" kern="1200" dirty="0" err="1">
                <a:solidFill>
                  <a:schemeClr val="tx1"/>
                </a:solidFill>
                <a:effectLst/>
                <a:latin typeface="+mn-lt"/>
                <a:ea typeface="+mn-ea"/>
                <a:cs typeface="+mn-cs"/>
              </a:rPr>
              <a:t>argentinas</a:t>
            </a:r>
            <a:endParaRPr lang="en-US" sz="1200" b="0" kern="1200" dirty="0">
              <a:solidFill>
                <a:schemeClr val="tx1"/>
              </a:solidFill>
              <a:effectLst/>
              <a:latin typeface="+mn-lt"/>
              <a:ea typeface="+mn-ea"/>
              <a:cs typeface="+mn-cs"/>
            </a:endParaRPr>
          </a:p>
          <a:p>
            <a:r>
              <a:rPr lang="en-US" sz="1200" b="0" kern="1200" dirty="0" err="1">
                <a:solidFill>
                  <a:schemeClr val="tx1"/>
                </a:solidFill>
                <a:effectLst/>
                <a:latin typeface="+mn-lt"/>
                <a:ea typeface="+mn-ea"/>
                <a:cs typeface="+mn-cs"/>
              </a:rPr>
              <a:t>Mismo</a:t>
            </a:r>
            <a:r>
              <a:rPr lang="en-US" sz="1200" b="0" kern="1200" dirty="0">
                <a:solidFill>
                  <a:schemeClr val="tx1"/>
                </a:solidFill>
                <a:effectLst/>
                <a:latin typeface="+mn-lt"/>
                <a:ea typeface="+mn-ea"/>
                <a:cs typeface="+mn-cs"/>
              </a:rPr>
              <a:t> cluster regional </a:t>
            </a:r>
            <a:r>
              <a:rPr lang="en-US" sz="1200" b="0" kern="1200" dirty="0" err="1">
                <a:solidFill>
                  <a:schemeClr val="tx1"/>
                </a:solidFill>
                <a:effectLst/>
                <a:latin typeface="+mn-lt"/>
                <a:ea typeface="+mn-ea"/>
                <a:cs typeface="+mn-cs"/>
              </a:rPr>
              <a:t>en</a:t>
            </a:r>
            <a:r>
              <a:rPr lang="en-US" sz="1200" b="0" kern="1200" dirty="0">
                <a:solidFill>
                  <a:schemeClr val="tx1"/>
                </a:solidFill>
                <a:effectLst/>
                <a:latin typeface="+mn-lt"/>
                <a:ea typeface="+mn-ea"/>
                <a:cs typeface="+mn-cs"/>
              </a:rPr>
              <a:t> K-Means GNI y Banco Mundial</a:t>
            </a:r>
          </a:p>
          <a:p>
            <a:r>
              <a:rPr lang="en-US" sz="1200" b="0" kern="1200" dirty="0" err="1">
                <a:solidFill>
                  <a:schemeClr val="tx1"/>
                </a:solidFill>
                <a:effectLst/>
                <a:latin typeface="+mn-lt"/>
                <a:ea typeface="+mn-ea"/>
                <a:cs typeface="+mn-cs"/>
              </a:rPr>
              <a:t>Posible</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diferencia</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en</a:t>
            </a:r>
            <a:r>
              <a:rPr lang="en-US" sz="1200" b="0" kern="1200" dirty="0">
                <a:solidFill>
                  <a:schemeClr val="tx1"/>
                </a:solidFill>
                <a:effectLst/>
                <a:latin typeface="+mn-lt"/>
                <a:ea typeface="+mn-ea"/>
                <a:cs typeface="+mn-cs"/>
              </a:rPr>
              <a:t> DTW </a:t>
            </a:r>
            <a:r>
              <a:rPr lang="en-US" sz="1200" b="0" kern="1200" dirty="0" err="1">
                <a:solidFill>
                  <a:schemeClr val="tx1"/>
                </a:solidFill>
                <a:effectLst/>
                <a:latin typeface="+mn-lt"/>
                <a:ea typeface="+mn-ea"/>
                <a:cs typeface="+mn-cs"/>
              </a:rPr>
              <a:t>si</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captura</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volatilidad</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argentina</a:t>
            </a:r>
            <a:endParaRPr lang="en-US" sz="1200" b="0" kern="1200" dirty="0">
              <a:solidFill>
                <a:schemeClr val="tx1"/>
              </a:solidFill>
              <a:effectLst/>
              <a:latin typeface="+mn-lt"/>
              <a:ea typeface="+mn-ea"/>
              <a:cs typeface="+mn-cs"/>
            </a:endParaRP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r>
              <a:rPr lang="en-US" sz="1200" b="1" kern="1200" dirty="0" err="1">
                <a:solidFill>
                  <a:schemeClr val="tx1"/>
                </a:solidFill>
                <a:effectLst/>
                <a:latin typeface="+mn-lt"/>
                <a:ea typeface="+mn-ea"/>
                <a:cs typeface="+mn-cs"/>
              </a:rPr>
              <a:t>Interpretación</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económica</a:t>
            </a:r>
            <a:r>
              <a:rPr lang="en-US" sz="1200" b="1" kern="1200" dirty="0">
                <a:solidFill>
                  <a:schemeClr val="tx1"/>
                </a:solidFill>
                <a:effectLst/>
                <a:latin typeface="+mn-lt"/>
                <a:ea typeface="+mn-ea"/>
                <a:cs typeface="+mn-cs"/>
              </a:rPr>
              <a:t>:</a:t>
            </a:r>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Uruguay </a:t>
            </a:r>
            <a:r>
              <a:rPr lang="en-US" sz="1200" b="0" kern="1200" dirty="0" err="1">
                <a:solidFill>
                  <a:schemeClr val="tx1"/>
                </a:solidFill>
                <a:effectLst/>
                <a:latin typeface="+mn-lt"/>
                <a:ea typeface="+mn-ea"/>
                <a:cs typeface="+mn-cs"/>
              </a:rPr>
              <a:t>actúa</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como</a:t>
            </a:r>
            <a:r>
              <a:rPr lang="en-US" sz="1200" b="0" kern="1200" dirty="0">
                <a:solidFill>
                  <a:schemeClr val="tx1"/>
                </a:solidFill>
                <a:effectLst/>
                <a:latin typeface="+mn-lt"/>
                <a:ea typeface="+mn-ea"/>
                <a:cs typeface="+mn-cs"/>
              </a:rPr>
              <a:t> "control" de Argentina: ¿</a:t>
            </a:r>
            <a:r>
              <a:rPr lang="en-US" sz="1200" b="0" kern="1200" dirty="0" err="1">
                <a:solidFill>
                  <a:schemeClr val="tx1"/>
                </a:solidFill>
                <a:effectLst/>
                <a:latin typeface="+mn-lt"/>
                <a:ea typeface="+mn-ea"/>
                <a:cs typeface="+mn-cs"/>
              </a:rPr>
              <a:t>qué</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habría</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pasado</a:t>
            </a:r>
            <a:r>
              <a:rPr lang="en-US" sz="1200" b="0" kern="1200" dirty="0">
                <a:solidFill>
                  <a:schemeClr val="tx1"/>
                </a:solidFill>
                <a:effectLst/>
                <a:latin typeface="+mn-lt"/>
                <a:ea typeface="+mn-ea"/>
                <a:cs typeface="+mn-cs"/>
              </a:rPr>
              <a:t> con </a:t>
            </a:r>
            <a:r>
              <a:rPr lang="en-US" sz="1200" b="0" kern="1200" dirty="0" err="1">
                <a:solidFill>
                  <a:schemeClr val="tx1"/>
                </a:solidFill>
                <a:effectLst/>
                <a:latin typeface="+mn-lt"/>
                <a:ea typeface="+mn-ea"/>
                <a:cs typeface="+mn-cs"/>
              </a:rPr>
              <a:t>estabilidad</a:t>
            </a:r>
            <a:r>
              <a:rPr lang="en-US" sz="1200" b="0" kern="1200" dirty="0">
                <a:solidFill>
                  <a:schemeClr val="tx1"/>
                </a:solidFill>
                <a:effectLst/>
                <a:latin typeface="+mn-lt"/>
                <a:ea typeface="+mn-ea"/>
                <a:cs typeface="+mn-cs"/>
              </a:rPr>
              <a:t>?</a:t>
            </a:r>
          </a:p>
          <a:p>
            <a:r>
              <a:rPr lang="en-US" sz="1200" b="0" kern="1200" dirty="0">
                <a:solidFill>
                  <a:schemeClr val="tx1"/>
                </a:solidFill>
                <a:effectLst/>
                <a:latin typeface="+mn-lt"/>
                <a:ea typeface="+mn-ea"/>
                <a:cs typeface="+mn-cs"/>
              </a:rPr>
              <a:t>Similitudes </a:t>
            </a:r>
            <a:r>
              <a:rPr lang="en-US" sz="1200" b="0" kern="1200" dirty="0" err="1">
                <a:solidFill>
                  <a:schemeClr val="tx1"/>
                </a:solidFill>
                <a:effectLst/>
                <a:latin typeface="+mn-lt"/>
                <a:ea typeface="+mn-ea"/>
                <a:cs typeface="+mn-cs"/>
              </a:rPr>
              <a:t>validan</a:t>
            </a:r>
            <a:r>
              <a:rPr lang="en-US" sz="1200" b="0" kern="1200" dirty="0">
                <a:solidFill>
                  <a:schemeClr val="tx1"/>
                </a:solidFill>
                <a:effectLst/>
                <a:latin typeface="+mn-lt"/>
                <a:ea typeface="+mn-ea"/>
                <a:cs typeface="+mn-cs"/>
              </a:rPr>
              <a:t> shocks </a:t>
            </a:r>
            <a:r>
              <a:rPr lang="en-US" sz="1200" b="0" kern="1200" dirty="0" err="1">
                <a:solidFill>
                  <a:schemeClr val="tx1"/>
                </a:solidFill>
                <a:effectLst/>
                <a:latin typeface="+mn-lt"/>
                <a:ea typeface="+mn-ea"/>
                <a:cs typeface="+mn-cs"/>
              </a:rPr>
              <a:t>regionales</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comunes</a:t>
            </a:r>
            <a:endParaRPr lang="en-US" sz="1200" b="0" kern="1200" dirty="0">
              <a:solidFill>
                <a:schemeClr val="tx1"/>
              </a:solidFill>
              <a:effectLst/>
              <a:latin typeface="+mn-lt"/>
              <a:ea typeface="+mn-ea"/>
              <a:cs typeface="+mn-cs"/>
            </a:endParaRPr>
          </a:p>
          <a:p>
            <a:r>
              <a:rPr lang="en-US" sz="1200" b="0" kern="1200" dirty="0" err="1">
                <a:solidFill>
                  <a:schemeClr val="tx1"/>
                </a:solidFill>
                <a:effectLst/>
                <a:latin typeface="+mn-lt"/>
                <a:ea typeface="+mn-ea"/>
                <a:cs typeface="+mn-cs"/>
              </a:rPr>
              <a:t>Diferencias</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muestran</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impacto</a:t>
            </a:r>
            <a:r>
              <a:rPr lang="en-US" sz="1200" b="0" kern="1200" dirty="0">
                <a:solidFill>
                  <a:schemeClr val="tx1"/>
                </a:solidFill>
                <a:effectLst/>
                <a:latin typeface="+mn-lt"/>
                <a:ea typeface="+mn-ea"/>
                <a:cs typeface="+mn-cs"/>
              </a:rPr>
              <a:t> de </a:t>
            </a:r>
            <a:r>
              <a:rPr lang="en-US" sz="1200" b="0" kern="1200" dirty="0" err="1">
                <a:solidFill>
                  <a:schemeClr val="tx1"/>
                </a:solidFill>
                <a:effectLst/>
                <a:latin typeface="+mn-lt"/>
                <a:ea typeface="+mn-ea"/>
                <a:cs typeface="+mn-cs"/>
              </a:rPr>
              <a:t>políticas</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domésticas</a:t>
            </a:r>
            <a:endParaRPr lang="en-US" sz="1200" b="0" kern="1200" dirty="0">
              <a:solidFill>
                <a:schemeClr val="tx1"/>
              </a:solidFill>
              <a:effectLst/>
              <a:latin typeface="+mn-lt"/>
              <a:ea typeface="+mn-ea"/>
              <a:cs typeface="+mn-cs"/>
            </a:endParaRP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Lecciones</a:t>
            </a:r>
            <a:r>
              <a:rPr lang="en-US" sz="1200" b="1" kern="1200" dirty="0">
                <a:solidFill>
                  <a:schemeClr val="tx1"/>
                </a:solidFill>
                <a:effectLst/>
                <a:latin typeface="+mn-lt"/>
                <a:ea typeface="+mn-ea"/>
                <a:cs typeface="+mn-cs"/>
              </a:rPr>
              <a:t> para Argentina</a:t>
            </a:r>
            <a:endParaRPr lang="en-US" sz="1200" b="0" kern="1200" dirty="0">
              <a:solidFill>
                <a:schemeClr val="tx1"/>
              </a:solidFill>
              <a:effectLst/>
              <a:latin typeface="+mn-lt"/>
              <a:ea typeface="+mn-ea"/>
              <a:cs typeface="+mn-cs"/>
            </a:endParaRP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Del </a:t>
            </a:r>
            <a:r>
              <a:rPr lang="en-US" sz="1200" b="0" kern="1200" dirty="0" err="1">
                <a:solidFill>
                  <a:schemeClr val="tx1"/>
                </a:solidFill>
                <a:effectLst/>
                <a:latin typeface="+mn-lt"/>
                <a:ea typeface="+mn-ea"/>
                <a:cs typeface="+mn-cs"/>
              </a:rPr>
              <a:t>caso</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uruguayo</a:t>
            </a:r>
            <a:r>
              <a:rPr lang="en-US" sz="1200" b="0" kern="1200" dirty="0">
                <a:solidFill>
                  <a:schemeClr val="tx1"/>
                </a:solidFill>
                <a:effectLst/>
                <a:latin typeface="+mn-lt"/>
                <a:ea typeface="+mn-ea"/>
                <a:cs typeface="+mn-cs"/>
              </a:rPr>
              <a:t>:</a:t>
            </a:r>
          </a:p>
          <a:p>
            <a:r>
              <a:rPr lang="en-US" sz="1200" b="0" kern="1200" dirty="0">
                <a:solidFill>
                  <a:schemeClr val="tx1"/>
                </a:solidFill>
                <a:effectLst/>
                <a:latin typeface="+mn-lt"/>
                <a:ea typeface="+mn-ea"/>
                <a:cs typeface="+mn-cs"/>
              </a:rPr>
              <a:t>1. </a:t>
            </a:r>
            <a:r>
              <a:rPr lang="en-US" sz="1200" b="1" kern="1200" dirty="0" err="1">
                <a:solidFill>
                  <a:schemeClr val="tx1"/>
                </a:solidFill>
                <a:effectLst/>
                <a:latin typeface="+mn-lt"/>
                <a:ea typeface="+mn-ea"/>
                <a:cs typeface="+mn-cs"/>
              </a:rPr>
              <a:t>Instituciones</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sólidas</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reducen</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volatilidad</a:t>
            </a:r>
            <a:r>
              <a:rPr lang="en-US" sz="1200" b="0" kern="1200" dirty="0">
                <a:solidFill>
                  <a:schemeClr val="tx1"/>
                </a:solidFill>
                <a:effectLst/>
                <a:latin typeface="+mn-lt"/>
                <a:ea typeface="+mn-ea"/>
                <a:cs typeface="+mn-cs"/>
              </a:rPr>
              <a:t> sin </a:t>
            </a:r>
            <a:r>
              <a:rPr lang="en-US" sz="1200" b="0" kern="1200" dirty="0" err="1">
                <a:solidFill>
                  <a:schemeClr val="tx1"/>
                </a:solidFill>
                <a:effectLst/>
                <a:latin typeface="+mn-lt"/>
                <a:ea typeface="+mn-ea"/>
                <a:cs typeface="+mn-cs"/>
              </a:rPr>
              <a:t>sacrificar</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potencial</a:t>
            </a:r>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2. </a:t>
            </a:r>
            <a:r>
              <a:rPr lang="en-US" sz="1200" b="1" kern="1200" dirty="0" err="1">
                <a:solidFill>
                  <a:schemeClr val="tx1"/>
                </a:solidFill>
                <a:effectLst/>
                <a:latin typeface="+mn-lt"/>
                <a:ea typeface="+mn-ea"/>
                <a:cs typeface="+mn-cs"/>
              </a:rPr>
              <a:t>Previsibilidad</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atrae</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inversión</a:t>
            </a:r>
            <a:r>
              <a:rPr lang="en-US" sz="1200" b="0" kern="1200" dirty="0">
                <a:solidFill>
                  <a:schemeClr val="tx1"/>
                </a:solidFill>
                <a:effectLst/>
                <a:latin typeface="+mn-lt"/>
                <a:ea typeface="+mn-ea"/>
                <a:cs typeface="+mn-cs"/>
              </a:rPr>
              <a:t> de largo </a:t>
            </a:r>
            <a:r>
              <a:rPr lang="en-US" sz="1200" b="0" kern="1200" dirty="0" err="1">
                <a:solidFill>
                  <a:schemeClr val="tx1"/>
                </a:solidFill>
                <a:effectLst/>
                <a:latin typeface="+mn-lt"/>
                <a:ea typeface="+mn-ea"/>
                <a:cs typeface="+mn-cs"/>
              </a:rPr>
              <a:t>plazo</a:t>
            </a:r>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3. </a:t>
            </a:r>
            <a:r>
              <a:rPr lang="en-US" sz="1200" b="1" kern="1200" dirty="0" err="1">
                <a:solidFill>
                  <a:schemeClr val="tx1"/>
                </a:solidFill>
                <a:effectLst/>
                <a:latin typeface="+mn-lt"/>
                <a:ea typeface="+mn-ea"/>
                <a:cs typeface="+mn-cs"/>
              </a:rPr>
              <a:t>Tamaño</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pequeño</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puede</a:t>
            </a:r>
            <a:r>
              <a:rPr lang="en-US" sz="1200" b="0" kern="1200" dirty="0">
                <a:solidFill>
                  <a:schemeClr val="tx1"/>
                </a:solidFill>
                <a:effectLst/>
                <a:latin typeface="+mn-lt"/>
                <a:ea typeface="+mn-ea"/>
                <a:cs typeface="+mn-cs"/>
              </a:rPr>
              <a:t> ser </a:t>
            </a:r>
            <a:r>
              <a:rPr lang="en-US" sz="1200" b="0" kern="1200" dirty="0" err="1">
                <a:solidFill>
                  <a:schemeClr val="tx1"/>
                </a:solidFill>
                <a:effectLst/>
                <a:latin typeface="+mn-lt"/>
                <a:ea typeface="+mn-ea"/>
                <a:cs typeface="+mn-cs"/>
              </a:rPr>
              <a:t>ventaja</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menor</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inercia</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institucional</a:t>
            </a:r>
            <a:r>
              <a:rPr lang="en-US" sz="1200" b="0" kern="1200" dirty="0">
                <a:solidFill>
                  <a:schemeClr val="tx1"/>
                </a:solidFill>
                <a:effectLst/>
                <a:latin typeface="+mn-lt"/>
                <a:ea typeface="+mn-ea"/>
                <a:cs typeface="+mn-cs"/>
              </a:rPr>
              <a:t>)</a:t>
            </a:r>
          </a:p>
          <a:p>
            <a:r>
              <a:rPr lang="en-US" sz="1200" b="0" kern="1200" dirty="0">
                <a:solidFill>
                  <a:schemeClr val="tx1"/>
                </a:solidFill>
                <a:effectLst/>
                <a:latin typeface="+mn-lt"/>
                <a:ea typeface="+mn-ea"/>
                <a:cs typeface="+mn-cs"/>
              </a:rPr>
              <a:t>4. </a:t>
            </a:r>
            <a:r>
              <a:rPr lang="en-US" sz="1200" b="1" kern="1200" dirty="0" err="1">
                <a:solidFill>
                  <a:schemeClr val="tx1"/>
                </a:solidFill>
                <a:effectLst/>
                <a:latin typeface="+mn-lt"/>
                <a:ea typeface="+mn-ea"/>
                <a:cs typeface="+mn-cs"/>
              </a:rPr>
              <a:t>Diversificación</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moderada</a:t>
            </a:r>
            <a:r>
              <a:rPr lang="en-US" sz="1200" b="0" kern="1200" dirty="0">
                <a:solidFill>
                  <a:schemeClr val="tx1"/>
                </a:solidFill>
                <a:effectLst/>
                <a:latin typeface="+mn-lt"/>
                <a:ea typeface="+mn-ea"/>
                <a:cs typeface="+mn-cs"/>
              </a:rPr>
              <a:t> (turismo, </a:t>
            </a:r>
            <a:r>
              <a:rPr lang="en-US" sz="1200" b="0" kern="1200" dirty="0" err="1">
                <a:solidFill>
                  <a:schemeClr val="tx1"/>
                </a:solidFill>
                <a:effectLst/>
                <a:latin typeface="+mn-lt"/>
                <a:ea typeface="+mn-ea"/>
                <a:cs typeface="+mn-cs"/>
              </a:rPr>
              <a:t>logística</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complementa</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agro</a:t>
            </a:r>
            <a:endParaRPr lang="en-US" sz="1200" b="0" kern="1200" dirty="0">
              <a:solidFill>
                <a:schemeClr val="tx1"/>
              </a:solidFill>
              <a:effectLst/>
              <a:latin typeface="+mn-lt"/>
              <a:ea typeface="+mn-ea"/>
              <a:cs typeface="+mn-cs"/>
            </a:endParaRP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r>
              <a:rPr lang="en-US" sz="1200" b="1" kern="1200" dirty="0" err="1">
                <a:solidFill>
                  <a:schemeClr val="tx1"/>
                </a:solidFill>
                <a:effectLst/>
                <a:latin typeface="+mn-lt"/>
                <a:ea typeface="+mn-ea"/>
                <a:cs typeface="+mn-cs"/>
              </a:rPr>
              <a:t>Pregunta</a:t>
            </a:r>
            <a:r>
              <a:rPr lang="en-US" sz="1200" b="1" kern="1200" dirty="0">
                <a:solidFill>
                  <a:schemeClr val="tx1"/>
                </a:solidFill>
                <a:effectLst/>
                <a:latin typeface="+mn-lt"/>
                <a:ea typeface="+mn-ea"/>
                <a:cs typeface="+mn-cs"/>
              </a:rPr>
              <a:t> clave</a:t>
            </a:r>
            <a:r>
              <a:rPr lang="en-US" sz="1200" b="0" kern="1200" dirty="0">
                <a:solidFill>
                  <a:schemeClr val="tx1"/>
                </a:solidFill>
                <a:effectLst/>
                <a:latin typeface="+mn-lt"/>
                <a:ea typeface="+mn-ea"/>
                <a:cs typeface="+mn-cs"/>
              </a:rPr>
              <a:t>: ¿Por </a:t>
            </a:r>
            <a:r>
              <a:rPr lang="en-US" sz="1200" b="0" kern="1200" dirty="0" err="1">
                <a:solidFill>
                  <a:schemeClr val="tx1"/>
                </a:solidFill>
                <a:effectLst/>
                <a:latin typeface="+mn-lt"/>
                <a:ea typeface="+mn-ea"/>
                <a:cs typeface="+mn-cs"/>
              </a:rPr>
              <a:t>qué</a:t>
            </a:r>
            <a:r>
              <a:rPr lang="en-US" sz="1200" b="0" kern="1200" dirty="0">
                <a:solidFill>
                  <a:schemeClr val="tx1"/>
                </a:solidFill>
                <a:effectLst/>
                <a:latin typeface="+mn-lt"/>
                <a:ea typeface="+mn-ea"/>
                <a:cs typeface="+mn-cs"/>
              </a:rPr>
              <a:t> Uruguay </a:t>
            </a:r>
            <a:r>
              <a:rPr lang="en-US" sz="1200" b="0" kern="1200" dirty="0" err="1">
                <a:solidFill>
                  <a:schemeClr val="tx1"/>
                </a:solidFill>
                <a:effectLst/>
                <a:latin typeface="+mn-lt"/>
                <a:ea typeface="+mn-ea"/>
                <a:cs typeface="+mn-cs"/>
              </a:rPr>
              <a:t>logró</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estabilidad</a:t>
            </a:r>
            <a:r>
              <a:rPr lang="en-US" sz="1200" b="0" kern="1200" dirty="0">
                <a:solidFill>
                  <a:schemeClr val="tx1"/>
                </a:solidFill>
                <a:effectLst/>
                <a:latin typeface="+mn-lt"/>
                <a:ea typeface="+mn-ea"/>
                <a:cs typeface="+mn-cs"/>
              </a:rPr>
              <a:t> y Argentina no, con </a:t>
            </a:r>
            <a:r>
              <a:rPr lang="en-US" sz="1200" b="0" kern="1200" dirty="0" err="1">
                <a:solidFill>
                  <a:schemeClr val="tx1"/>
                </a:solidFill>
                <a:effectLst/>
                <a:latin typeface="+mn-lt"/>
                <a:ea typeface="+mn-ea"/>
                <a:cs typeface="+mn-cs"/>
              </a:rPr>
              <a:t>dotaciones</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iniciales</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similares</a:t>
            </a:r>
            <a:r>
              <a:rPr lang="en-US" sz="1200" b="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p:txBody>
      </p:sp>
      <p:sp>
        <p:nvSpPr>
          <p:cNvPr id="4" name="Slide Number Placeholder 3">
            <a:extLst>
              <a:ext uri="{FF2B5EF4-FFF2-40B4-BE49-F238E27FC236}">
                <a16:creationId xmlns:a16="http://schemas.microsoft.com/office/drawing/2014/main" id="{687D3208-1C7C-A243-610A-0B62EABBAFF0}"/>
              </a:ext>
            </a:extLst>
          </p:cNvPr>
          <p:cNvSpPr>
            <a:spLocks noGrp="1"/>
          </p:cNvSpPr>
          <p:nvPr>
            <p:ph type="sldNum" sz="quarter" idx="5"/>
          </p:nvPr>
        </p:nvSpPr>
        <p:spPr/>
        <p:txBody>
          <a:bodyPr/>
          <a:lstStyle/>
          <a:p>
            <a:fld id="{BD9C3A12-1E0F-412B-B376-8089A55D946C}" type="slidenum">
              <a:rPr lang="uk-UA" smtClean="0"/>
              <a:t>28</a:t>
            </a:fld>
            <a:endParaRPr lang="uk-UA"/>
          </a:p>
        </p:txBody>
      </p:sp>
    </p:spTree>
    <p:extLst>
      <p:ext uri="{BB962C8B-B14F-4D97-AF65-F5344CB8AC3E}">
        <p14:creationId xmlns:p14="http://schemas.microsoft.com/office/powerpoint/2010/main" val="34777190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DCD60D-E943-CD1C-3408-B83ECB6534F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67E49C9-EB33-1891-C0C3-19CA318B36B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DD5A9FE-587C-7056-D753-9D2199A90B14}"/>
              </a:ext>
            </a:extLst>
          </p:cNvPr>
          <p:cNvSpPr>
            <a:spLocks noGrp="1"/>
          </p:cNvSpPr>
          <p:nvPr>
            <p:ph type="body" idx="1"/>
          </p:nvPr>
        </p:nvSpPr>
        <p:spPr/>
        <p:txBody>
          <a:bodyPr/>
          <a:lstStyle/>
          <a:p>
            <a:r>
              <a:rPr lang="en-AR" sz="1200" b="0" i="0"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INFORMACIÓN DE CLUSTERS:</a:t>
            </a:r>
          </a:p>
          <a:p>
            <a:endParaRPr lang="en-US" sz="1200" b="0" i="0" kern="1200" dirty="0">
              <a:solidFill>
                <a:schemeClr val="tx1"/>
              </a:solidFill>
              <a:effectLst/>
              <a:latin typeface="+mn-lt"/>
              <a:ea typeface="+mn-ea"/>
              <a:cs typeface="+mn-cs"/>
            </a:endParaRPr>
          </a:p>
          <a:p>
            <a:r>
              <a:rPr lang="en-US" sz="1200" b="0" i="0" kern="1200">
                <a:solidFill>
                  <a:schemeClr val="tx1"/>
                </a:solidFill>
                <a:effectLst/>
                <a:latin typeface="+mn-lt"/>
                <a:ea typeface="+mn-ea"/>
                <a:cs typeface="+mn-cs"/>
              </a:rPr>
              <a:t>Argentina </a:t>
            </a:r>
            <a:r>
              <a:rPr lang="en-US" sz="1200" b="0" i="0" kern="1200" dirty="0">
                <a:solidFill>
                  <a:schemeClr val="tx1"/>
                </a:solidFill>
                <a:effectLst/>
                <a:latin typeface="+mn-lt"/>
                <a:ea typeface="+mn-ea"/>
                <a:cs typeface="+mn-cs"/>
              </a:rPr>
              <a:t>(ARG):</a:t>
            </a:r>
          </a:p>
          <a:p>
            <a:r>
              <a:rPr lang="en-US" sz="1200" b="0" i="0" kern="1200">
                <a:solidFill>
                  <a:schemeClr val="tx1"/>
                </a:solidFill>
                <a:effectLst/>
                <a:latin typeface="+mn-lt"/>
                <a:ea typeface="+mn-ea"/>
                <a:cs typeface="+mn-cs"/>
              </a:rPr>
              <a:t>• </a:t>
            </a:r>
            <a:r>
              <a:rPr lang="en-US" sz="1200" b="0" i="0" kern="1200" dirty="0">
                <a:solidFill>
                  <a:schemeClr val="tx1"/>
                </a:solidFill>
                <a:effectLst/>
                <a:latin typeface="+mn-lt"/>
                <a:ea typeface="+mn-ea"/>
                <a:cs typeface="+mn-cs"/>
              </a:rPr>
              <a:t>Cluster Banco Mundial: Upper middle income</a:t>
            </a:r>
          </a:p>
          <a:p>
            <a:r>
              <a:rPr lang="en-US" sz="1200" b="0" i="0" kern="1200">
                <a:solidFill>
                  <a:schemeClr val="tx1"/>
                </a:solidFill>
                <a:effectLst/>
                <a:latin typeface="+mn-lt"/>
                <a:ea typeface="+mn-ea"/>
                <a:cs typeface="+mn-cs"/>
              </a:rPr>
              <a:t>• </a:t>
            </a:r>
            <a:r>
              <a:rPr lang="en-US" sz="1200" b="0" i="0" kern="1200" dirty="0">
                <a:solidFill>
                  <a:schemeClr val="tx1"/>
                </a:solidFill>
                <a:effectLst/>
                <a:latin typeface="+mn-lt"/>
                <a:ea typeface="+mn-ea"/>
                <a:cs typeface="+mn-cs"/>
              </a:rPr>
              <a:t>Cluster K-Means (</a:t>
            </a:r>
            <a:r>
              <a:rPr lang="en-US" sz="1200" b="0" i="0" kern="1200">
                <a:solidFill>
                  <a:schemeClr val="tx1"/>
                </a:solidFill>
                <a:effectLst/>
                <a:latin typeface="+mn-lt"/>
                <a:ea typeface="+mn-ea"/>
                <a:cs typeface="+mn-cs"/>
              </a:rPr>
              <a:t>4C):Low </a:t>
            </a:r>
            <a:r>
              <a:rPr lang="en-US" sz="1200" b="0" i="0" kern="1200" dirty="0">
                <a:solidFill>
                  <a:schemeClr val="tx1"/>
                </a:solidFill>
                <a:effectLst/>
                <a:latin typeface="+mn-lt"/>
                <a:ea typeface="+mn-ea"/>
                <a:cs typeface="+mn-cs"/>
              </a:rPr>
              <a:t>income (Cluster #3)</a:t>
            </a:r>
          </a:p>
          <a:p>
            <a:endParaRPr lang="en-US" sz="1200" b="0" i="0" kern="1200" dirty="0">
              <a:solidFill>
                <a:schemeClr val="tx1"/>
              </a:solidFill>
              <a:effectLst/>
              <a:latin typeface="+mn-lt"/>
              <a:ea typeface="+mn-ea"/>
              <a:cs typeface="+mn-cs"/>
            </a:endParaRPr>
          </a:p>
          <a:p>
            <a:r>
              <a:rPr lang="en-US" sz="1200" b="0" i="0" kern="1200">
                <a:solidFill>
                  <a:schemeClr val="tx1"/>
                </a:solidFill>
                <a:effectLst/>
                <a:latin typeface="+mn-lt"/>
                <a:ea typeface="+mn-ea"/>
                <a:cs typeface="+mn-cs"/>
              </a:rPr>
              <a:t>Brazil </a:t>
            </a:r>
            <a:r>
              <a:rPr lang="en-US" sz="1200" b="0" i="0" kern="1200" dirty="0">
                <a:solidFill>
                  <a:schemeClr val="tx1"/>
                </a:solidFill>
                <a:effectLst/>
                <a:latin typeface="+mn-lt"/>
                <a:ea typeface="+mn-ea"/>
                <a:cs typeface="+mn-cs"/>
              </a:rPr>
              <a:t>(BRA):</a:t>
            </a:r>
          </a:p>
          <a:p>
            <a:r>
              <a:rPr lang="en-US" sz="1200" b="0" i="0" kern="1200">
                <a:solidFill>
                  <a:schemeClr val="tx1"/>
                </a:solidFill>
                <a:effectLst/>
                <a:latin typeface="+mn-lt"/>
                <a:ea typeface="+mn-ea"/>
                <a:cs typeface="+mn-cs"/>
              </a:rPr>
              <a:t>• </a:t>
            </a:r>
            <a:r>
              <a:rPr lang="en-US" sz="1200" b="0" i="0" kern="1200" dirty="0">
                <a:solidFill>
                  <a:schemeClr val="tx1"/>
                </a:solidFill>
                <a:effectLst/>
                <a:latin typeface="+mn-lt"/>
                <a:ea typeface="+mn-ea"/>
                <a:cs typeface="+mn-cs"/>
              </a:rPr>
              <a:t>Cluster Banco Mundial: Upper middle income</a:t>
            </a:r>
          </a:p>
          <a:p>
            <a:r>
              <a:rPr lang="en-US" sz="1200" b="0" i="0" kern="1200">
                <a:solidFill>
                  <a:schemeClr val="tx1"/>
                </a:solidFill>
                <a:effectLst/>
                <a:latin typeface="+mn-lt"/>
                <a:ea typeface="+mn-ea"/>
                <a:cs typeface="+mn-cs"/>
              </a:rPr>
              <a:t>• </a:t>
            </a:r>
            <a:r>
              <a:rPr lang="en-US" sz="1200" b="0" i="0" kern="1200" dirty="0">
                <a:solidFill>
                  <a:schemeClr val="tx1"/>
                </a:solidFill>
                <a:effectLst/>
                <a:latin typeface="+mn-lt"/>
                <a:ea typeface="+mn-ea"/>
                <a:cs typeface="+mn-cs"/>
              </a:rPr>
              <a:t>Cluster K-Means (</a:t>
            </a:r>
            <a:r>
              <a:rPr lang="en-US" sz="1200" b="0" i="0" kern="1200">
                <a:solidFill>
                  <a:schemeClr val="tx1"/>
                </a:solidFill>
                <a:effectLst/>
                <a:latin typeface="+mn-lt"/>
                <a:ea typeface="+mn-ea"/>
                <a:cs typeface="+mn-cs"/>
              </a:rPr>
              <a:t>4C):Low </a:t>
            </a:r>
            <a:r>
              <a:rPr lang="en-US" sz="1200" b="0" i="0" kern="1200" dirty="0">
                <a:solidFill>
                  <a:schemeClr val="tx1"/>
                </a:solidFill>
                <a:effectLst/>
                <a:latin typeface="+mn-lt"/>
                <a:ea typeface="+mn-ea"/>
                <a:cs typeface="+mn-cs"/>
              </a:rPr>
              <a:t>income (Cluster #3)</a:t>
            </a:r>
          </a:p>
          <a:p>
            <a:endParaRPr lang="en-US" sz="1200" b="0" i="0" kern="1200" dirty="0">
              <a:solidFill>
                <a:schemeClr val="tx1"/>
              </a:solidFill>
              <a:effectLst/>
              <a:latin typeface="+mn-lt"/>
              <a:ea typeface="+mn-ea"/>
              <a:cs typeface="+mn-cs"/>
            </a:endParaRPr>
          </a:p>
          <a:p>
            <a:r>
              <a:rPr lang="en-AR" sz="1200" b="0" i="0" kern="1200">
                <a:solidFill>
                  <a:schemeClr val="tx1"/>
                </a:solidFill>
                <a:effectLst/>
                <a:latin typeface="+mn-lt"/>
                <a:ea typeface="+mn-ea"/>
                <a:cs typeface="+mn-cs"/>
              </a:rPr>
              <a:t>✅ </a:t>
            </a:r>
            <a:r>
              <a:rPr lang="en-US" sz="1200" b="0" i="0" kern="1200" dirty="0">
                <a:solidFill>
                  <a:schemeClr val="tx1"/>
                </a:solidFill>
                <a:effectLst/>
                <a:latin typeface="+mn-lt"/>
                <a:ea typeface="+mn-ea"/>
                <a:cs typeface="+mn-cs"/>
              </a:rPr>
              <a:t>Ambos </a:t>
            </a:r>
            <a:r>
              <a:rPr lang="en-US" sz="1200" b="0" i="0" kern="1200" dirty="0" err="1">
                <a:solidFill>
                  <a:schemeClr val="tx1"/>
                </a:solidFill>
                <a:effectLst/>
                <a:latin typeface="+mn-lt"/>
                <a:ea typeface="+mn-ea"/>
                <a:cs typeface="+mn-cs"/>
              </a:rPr>
              <a:t>países</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están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en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el</a:t>
            </a:r>
            <a:r>
              <a:rPr lang="en-US" sz="1200" b="0" i="0" kern="1200" dirty="0">
                <a:solidFill>
                  <a:schemeClr val="tx1"/>
                </a:solidFill>
                <a:effectLst/>
                <a:latin typeface="+mn-lt"/>
                <a:ea typeface="+mn-ea"/>
                <a:cs typeface="+mn-cs"/>
              </a:rPr>
              <a:t> MISMO cluster (BM y K-Means)</a:t>
            </a:r>
          </a:p>
          <a:p>
            <a:endParaRPr lang="en-US" sz="1200" b="0" i="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 ¿Por </a:t>
            </a:r>
            <a:r>
              <a:rPr lang="en-US" sz="1200" b="1" kern="1200" dirty="0" err="1">
                <a:solidFill>
                  <a:schemeClr val="tx1"/>
                </a:solidFill>
                <a:effectLst/>
                <a:latin typeface="+mn-lt"/>
                <a:ea typeface="+mn-ea"/>
                <a:cs typeface="+mn-cs"/>
              </a:rPr>
              <a:t>qué</a:t>
            </a:r>
            <a:r>
              <a:rPr lang="en-US" sz="1200" b="1" kern="1200" dirty="0">
                <a:solidFill>
                  <a:schemeClr val="tx1"/>
                </a:solidFill>
                <a:effectLst/>
                <a:latin typeface="+mn-lt"/>
                <a:ea typeface="+mn-ea"/>
                <a:cs typeface="+mn-cs"/>
              </a:rPr>
              <a:t> son </a:t>
            </a:r>
            <a:r>
              <a:rPr lang="en-US" sz="1200" b="1" kern="1200" dirty="0" err="1">
                <a:solidFill>
                  <a:schemeClr val="tx1"/>
                </a:solidFill>
                <a:effectLst/>
                <a:latin typeface="+mn-lt"/>
                <a:ea typeface="+mn-ea"/>
                <a:cs typeface="+mn-cs"/>
              </a:rPr>
              <a:t>relevantes</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estas</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comparaciones</a:t>
            </a:r>
            <a:r>
              <a:rPr lang="en-US" sz="1200" b="1" kern="1200" dirty="0">
                <a:solidFill>
                  <a:schemeClr val="tx1"/>
                </a:solidFill>
                <a:effectLst/>
                <a:latin typeface="+mn-lt"/>
                <a:ea typeface="+mn-ea"/>
                <a:cs typeface="+mn-cs"/>
              </a:rPr>
              <a:t>?</a:t>
            </a:r>
            <a:endParaRPr lang="en-US" sz="1200" b="0" kern="1200" dirty="0">
              <a:solidFill>
                <a:schemeClr val="tx1"/>
              </a:solidFill>
              <a:effectLst/>
              <a:latin typeface="+mn-lt"/>
              <a:ea typeface="+mn-ea"/>
              <a:cs typeface="+mn-cs"/>
            </a:endParaRP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r>
              <a:rPr lang="en-US" sz="1200" b="1" kern="1200" dirty="0" err="1">
                <a:solidFill>
                  <a:schemeClr val="tx1"/>
                </a:solidFill>
                <a:effectLst/>
                <a:latin typeface="+mn-lt"/>
                <a:ea typeface="+mn-ea"/>
                <a:cs typeface="+mn-cs"/>
              </a:rPr>
              <a:t>Brasil</a:t>
            </a:r>
            <a:r>
              <a:rPr lang="en-US" sz="1200" b="1" kern="1200" dirty="0">
                <a:solidFill>
                  <a:schemeClr val="tx1"/>
                </a:solidFill>
                <a:effectLst/>
                <a:latin typeface="+mn-lt"/>
                <a:ea typeface="+mn-ea"/>
                <a:cs typeface="+mn-cs"/>
              </a:rPr>
              <a:t> y Argentina:</a:t>
            </a:r>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Las dos </a:t>
            </a:r>
            <a:r>
              <a:rPr lang="en-US" sz="1200" b="0" kern="1200" dirty="0" err="1">
                <a:solidFill>
                  <a:schemeClr val="tx1"/>
                </a:solidFill>
                <a:effectLst/>
                <a:latin typeface="+mn-lt"/>
                <a:ea typeface="+mn-ea"/>
                <a:cs typeface="+mn-cs"/>
              </a:rPr>
              <a:t>mayores</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economías</a:t>
            </a:r>
            <a:r>
              <a:rPr lang="en-US" sz="1200" b="0" kern="1200" dirty="0">
                <a:solidFill>
                  <a:schemeClr val="tx1"/>
                </a:solidFill>
                <a:effectLst/>
                <a:latin typeface="+mn-lt"/>
                <a:ea typeface="+mn-ea"/>
                <a:cs typeface="+mn-cs"/>
              </a:rPr>
              <a:t> de </a:t>
            </a:r>
            <a:r>
              <a:rPr lang="en-US" sz="1200" b="0" kern="1200" dirty="0" err="1">
                <a:solidFill>
                  <a:schemeClr val="tx1"/>
                </a:solidFill>
                <a:effectLst/>
                <a:latin typeface="+mn-lt"/>
                <a:ea typeface="+mn-ea"/>
                <a:cs typeface="+mn-cs"/>
              </a:rPr>
              <a:t>Sudamérica</a:t>
            </a:r>
            <a:endParaRPr lang="en-US" sz="1200" b="0" kern="1200" dirty="0">
              <a:solidFill>
                <a:schemeClr val="tx1"/>
              </a:solidFill>
              <a:effectLst/>
              <a:latin typeface="+mn-lt"/>
              <a:ea typeface="+mn-ea"/>
              <a:cs typeface="+mn-cs"/>
            </a:endParaRPr>
          </a:p>
          <a:p>
            <a:r>
              <a:rPr lang="en-US" sz="1200" b="0" kern="1200" dirty="0" err="1">
                <a:solidFill>
                  <a:schemeClr val="tx1"/>
                </a:solidFill>
                <a:effectLst/>
                <a:latin typeface="+mn-lt"/>
                <a:ea typeface="+mn-ea"/>
                <a:cs typeface="+mn-cs"/>
              </a:rPr>
              <a:t>Socios</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comerciales</a:t>
            </a:r>
            <a:r>
              <a:rPr lang="en-US" sz="1200" b="0" kern="1200" dirty="0">
                <a:solidFill>
                  <a:schemeClr val="tx1"/>
                </a:solidFill>
                <a:effectLst/>
                <a:latin typeface="+mn-lt"/>
                <a:ea typeface="+mn-ea"/>
                <a:cs typeface="+mn-cs"/>
              </a:rPr>
              <a:t> clave (Mercosur)</a:t>
            </a:r>
          </a:p>
          <a:p>
            <a:r>
              <a:rPr lang="en-US" sz="1200" b="0" kern="1200" dirty="0" err="1">
                <a:solidFill>
                  <a:schemeClr val="tx1"/>
                </a:solidFill>
                <a:effectLst/>
                <a:latin typeface="+mn-lt"/>
                <a:ea typeface="+mn-ea"/>
                <a:cs typeface="+mn-cs"/>
              </a:rPr>
              <a:t>Trayectorias</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históricas</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paralelas</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pero</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divergentes</a:t>
            </a:r>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"Gigantes" </a:t>
            </a:r>
            <a:r>
              <a:rPr lang="en-US" sz="1200" b="0" kern="1200" dirty="0" err="1">
                <a:solidFill>
                  <a:schemeClr val="tx1"/>
                </a:solidFill>
                <a:effectLst/>
                <a:latin typeface="+mn-lt"/>
                <a:ea typeface="+mn-ea"/>
                <a:cs typeface="+mn-cs"/>
              </a:rPr>
              <a:t>regionales</a:t>
            </a:r>
            <a:r>
              <a:rPr lang="en-US" sz="1200" b="0" kern="1200" dirty="0">
                <a:solidFill>
                  <a:schemeClr val="tx1"/>
                </a:solidFill>
                <a:effectLst/>
                <a:latin typeface="+mn-lt"/>
                <a:ea typeface="+mn-ea"/>
                <a:cs typeface="+mn-cs"/>
              </a:rPr>
              <a:t> con </a:t>
            </a:r>
            <a:r>
              <a:rPr lang="en-US" sz="1200" b="0" kern="1200" dirty="0" err="1">
                <a:solidFill>
                  <a:schemeClr val="tx1"/>
                </a:solidFill>
                <a:effectLst/>
                <a:latin typeface="+mn-lt"/>
                <a:ea typeface="+mn-ea"/>
                <a:cs typeface="+mn-cs"/>
              </a:rPr>
              <a:t>aspiraciones</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globales</a:t>
            </a:r>
            <a:endParaRPr lang="en-US" sz="1200" b="0" kern="1200" dirty="0">
              <a:solidFill>
                <a:schemeClr val="tx1"/>
              </a:solidFill>
              <a:effectLst/>
              <a:latin typeface="+mn-lt"/>
              <a:ea typeface="+mn-ea"/>
              <a:cs typeface="+mn-cs"/>
            </a:endParaRP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 Similitudes </a:t>
            </a:r>
            <a:r>
              <a:rPr lang="en-US" sz="1200" b="1" kern="1200" dirty="0" err="1">
                <a:solidFill>
                  <a:schemeClr val="tx1"/>
                </a:solidFill>
                <a:effectLst/>
                <a:latin typeface="+mn-lt"/>
                <a:ea typeface="+mn-ea"/>
                <a:cs typeface="+mn-cs"/>
              </a:rPr>
              <a:t>estructurales</a:t>
            </a:r>
            <a:endParaRPr lang="en-US" sz="1200" b="0" kern="1200" dirty="0">
              <a:solidFill>
                <a:schemeClr val="tx1"/>
              </a:solidFill>
              <a:effectLst/>
              <a:latin typeface="+mn-lt"/>
              <a:ea typeface="+mn-ea"/>
              <a:cs typeface="+mn-cs"/>
            </a:endParaRP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1. </a:t>
            </a:r>
            <a:r>
              <a:rPr lang="en-US" sz="1200" b="1" kern="1200" dirty="0" err="1">
                <a:solidFill>
                  <a:schemeClr val="tx1"/>
                </a:solidFill>
                <a:effectLst/>
                <a:latin typeface="+mn-lt"/>
                <a:ea typeface="+mn-ea"/>
                <a:cs typeface="+mn-cs"/>
              </a:rPr>
              <a:t>Dotación</a:t>
            </a:r>
            <a:r>
              <a:rPr lang="en-US" sz="1200" b="1" kern="1200" dirty="0">
                <a:solidFill>
                  <a:schemeClr val="tx1"/>
                </a:solidFill>
                <a:effectLst/>
                <a:latin typeface="+mn-lt"/>
                <a:ea typeface="+mn-ea"/>
                <a:cs typeface="+mn-cs"/>
              </a:rPr>
              <a:t> de </a:t>
            </a:r>
            <a:r>
              <a:rPr lang="en-US" sz="1200" b="1" kern="1200" dirty="0" err="1">
                <a:solidFill>
                  <a:schemeClr val="tx1"/>
                </a:solidFill>
                <a:effectLst/>
                <a:latin typeface="+mn-lt"/>
                <a:ea typeface="+mn-ea"/>
                <a:cs typeface="+mn-cs"/>
              </a:rPr>
              <a:t>recursos</a:t>
            </a:r>
            <a:r>
              <a:rPr lang="en-US" sz="1200" b="1" kern="1200" dirty="0">
                <a:solidFill>
                  <a:schemeClr val="tx1"/>
                </a:solidFill>
                <a:effectLst/>
                <a:latin typeface="+mn-lt"/>
                <a:ea typeface="+mn-ea"/>
                <a:cs typeface="+mn-cs"/>
              </a:rPr>
              <a:t>:</a:t>
            </a:r>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Agricultura de </a:t>
            </a:r>
            <a:r>
              <a:rPr lang="en-US" sz="1200" b="0" kern="1200" dirty="0" err="1">
                <a:solidFill>
                  <a:schemeClr val="tx1"/>
                </a:solidFill>
                <a:effectLst/>
                <a:latin typeface="+mn-lt"/>
                <a:ea typeface="+mn-ea"/>
                <a:cs typeface="+mn-cs"/>
              </a:rPr>
              <a:t>escala</a:t>
            </a:r>
            <a:r>
              <a:rPr lang="en-US" sz="1200" b="0" kern="1200" dirty="0">
                <a:solidFill>
                  <a:schemeClr val="tx1"/>
                </a:solidFill>
                <a:effectLst/>
                <a:latin typeface="+mn-lt"/>
                <a:ea typeface="+mn-ea"/>
                <a:cs typeface="+mn-cs"/>
              </a:rPr>
              <a:t> (soja, </a:t>
            </a:r>
            <a:r>
              <a:rPr lang="en-US" sz="1200" b="0" kern="1200" dirty="0" err="1">
                <a:solidFill>
                  <a:schemeClr val="tx1"/>
                </a:solidFill>
                <a:effectLst/>
                <a:latin typeface="+mn-lt"/>
                <a:ea typeface="+mn-ea"/>
                <a:cs typeface="+mn-cs"/>
              </a:rPr>
              <a:t>maíz</a:t>
            </a:r>
            <a:r>
              <a:rPr lang="en-US" sz="1200" b="0" kern="1200" dirty="0">
                <a:solidFill>
                  <a:schemeClr val="tx1"/>
                </a:solidFill>
                <a:effectLst/>
                <a:latin typeface="+mn-lt"/>
                <a:ea typeface="+mn-ea"/>
                <a:cs typeface="+mn-cs"/>
              </a:rPr>
              <a:t>, carne)</a:t>
            </a:r>
          </a:p>
          <a:p>
            <a:r>
              <a:rPr lang="en-US" sz="1200" b="0" kern="1200" dirty="0" err="1">
                <a:solidFill>
                  <a:schemeClr val="tx1"/>
                </a:solidFill>
                <a:effectLst/>
                <a:latin typeface="+mn-lt"/>
                <a:ea typeface="+mn-ea"/>
                <a:cs typeface="+mn-cs"/>
              </a:rPr>
              <a:t>Recursos</a:t>
            </a:r>
            <a:r>
              <a:rPr lang="en-US" sz="1200" b="0" kern="1200" dirty="0">
                <a:solidFill>
                  <a:schemeClr val="tx1"/>
                </a:solidFill>
                <a:effectLst/>
                <a:latin typeface="+mn-lt"/>
                <a:ea typeface="+mn-ea"/>
                <a:cs typeface="+mn-cs"/>
              </a:rPr>
              <a:t> naturales </a:t>
            </a:r>
            <a:r>
              <a:rPr lang="en-US" sz="1200" b="0" kern="1200" dirty="0" err="1">
                <a:solidFill>
                  <a:schemeClr val="tx1"/>
                </a:solidFill>
                <a:effectLst/>
                <a:latin typeface="+mn-lt"/>
                <a:ea typeface="+mn-ea"/>
                <a:cs typeface="+mn-cs"/>
              </a:rPr>
              <a:t>abundantes</a:t>
            </a:r>
            <a:endParaRPr lang="en-US" sz="1200" b="0" kern="1200" dirty="0">
              <a:solidFill>
                <a:schemeClr val="tx1"/>
              </a:solidFill>
              <a:effectLst/>
              <a:latin typeface="+mn-lt"/>
              <a:ea typeface="+mn-ea"/>
              <a:cs typeface="+mn-cs"/>
            </a:endParaRPr>
          </a:p>
          <a:p>
            <a:r>
              <a:rPr lang="en-US" sz="1200" b="0" kern="1200" dirty="0" err="1">
                <a:solidFill>
                  <a:schemeClr val="tx1"/>
                </a:solidFill>
                <a:effectLst/>
                <a:latin typeface="+mn-lt"/>
                <a:ea typeface="+mn-ea"/>
                <a:cs typeface="+mn-cs"/>
              </a:rPr>
              <a:t>Territorio</a:t>
            </a:r>
            <a:r>
              <a:rPr lang="en-US" sz="1200" b="0" kern="1200" dirty="0">
                <a:solidFill>
                  <a:schemeClr val="tx1"/>
                </a:solidFill>
                <a:effectLst/>
                <a:latin typeface="+mn-lt"/>
                <a:ea typeface="+mn-ea"/>
                <a:cs typeface="+mn-cs"/>
              </a:rPr>
              <a:t> extenso y </a:t>
            </a:r>
            <a:r>
              <a:rPr lang="en-US" sz="1200" b="0" kern="1200" dirty="0" err="1">
                <a:solidFill>
                  <a:schemeClr val="tx1"/>
                </a:solidFill>
                <a:effectLst/>
                <a:latin typeface="+mn-lt"/>
                <a:ea typeface="+mn-ea"/>
                <a:cs typeface="+mn-cs"/>
              </a:rPr>
              <a:t>diverso</a:t>
            </a:r>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Población grande (</a:t>
            </a:r>
            <a:r>
              <a:rPr lang="en-US" sz="1200" b="0" kern="1200" dirty="0" err="1">
                <a:solidFill>
                  <a:schemeClr val="tx1"/>
                </a:solidFill>
                <a:effectLst/>
                <a:latin typeface="+mn-lt"/>
                <a:ea typeface="+mn-ea"/>
                <a:cs typeface="+mn-cs"/>
              </a:rPr>
              <a:t>Brasil</a:t>
            </a:r>
            <a:r>
              <a:rPr lang="en-US" sz="1200" b="0" kern="1200" dirty="0">
                <a:solidFill>
                  <a:schemeClr val="tx1"/>
                </a:solidFill>
                <a:effectLst/>
                <a:latin typeface="+mn-lt"/>
                <a:ea typeface="+mn-ea"/>
                <a:cs typeface="+mn-cs"/>
              </a:rPr>
              <a:t> 5x Argentina)</a:t>
            </a: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2. Historia </a:t>
            </a:r>
            <a:r>
              <a:rPr lang="en-US" sz="1200" b="1" kern="1200" dirty="0" err="1">
                <a:solidFill>
                  <a:schemeClr val="tx1"/>
                </a:solidFill>
                <a:effectLst/>
                <a:latin typeface="+mn-lt"/>
                <a:ea typeface="+mn-ea"/>
                <a:cs typeface="+mn-cs"/>
              </a:rPr>
              <a:t>económica</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compartida</a:t>
            </a:r>
            <a:r>
              <a:rPr lang="en-US" sz="1200" b="1" kern="1200" dirty="0">
                <a:solidFill>
                  <a:schemeClr val="tx1"/>
                </a:solidFill>
                <a:effectLst/>
                <a:latin typeface="+mn-lt"/>
                <a:ea typeface="+mn-ea"/>
                <a:cs typeface="+mn-cs"/>
              </a:rPr>
              <a:t>:</a:t>
            </a:r>
            <a:endParaRPr lang="en-US" sz="1200" b="0" kern="1200" dirty="0">
              <a:solidFill>
                <a:schemeClr val="tx1"/>
              </a:solidFill>
              <a:effectLst/>
              <a:latin typeface="+mn-lt"/>
              <a:ea typeface="+mn-ea"/>
              <a:cs typeface="+mn-cs"/>
            </a:endParaRPr>
          </a:p>
          <a:p>
            <a:r>
              <a:rPr lang="en-US" sz="1200" b="0" kern="1200" dirty="0" err="1">
                <a:solidFill>
                  <a:schemeClr val="tx1"/>
                </a:solidFill>
                <a:effectLst/>
                <a:latin typeface="+mn-lt"/>
                <a:ea typeface="+mn-ea"/>
                <a:cs typeface="+mn-cs"/>
              </a:rPr>
              <a:t>Industrialización</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por</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sustitución</a:t>
            </a:r>
            <a:r>
              <a:rPr lang="en-US" sz="1200" b="0" kern="1200" dirty="0">
                <a:solidFill>
                  <a:schemeClr val="tx1"/>
                </a:solidFill>
                <a:effectLst/>
                <a:latin typeface="+mn-lt"/>
                <a:ea typeface="+mn-ea"/>
                <a:cs typeface="+mn-cs"/>
              </a:rPr>
              <a:t> de </a:t>
            </a:r>
            <a:r>
              <a:rPr lang="en-US" sz="1200" b="0" kern="1200" dirty="0" err="1">
                <a:solidFill>
                  <a:schemeClr val="tx1"/>
                </a:solidFill>
                <a:effectLst/>
                <a:latin typeface="+mn-lt"/>
                <a:ea typeface="+mn-ea"/>
                <a:cs typeface="+mn-cs"/>
              </a:rPr>
              <a:t>importaciones</a:t>
            </a:r>
            <a:r>
              <a:rPr lang="en-US" sz="1200" b="0" kern="1200" dirty="0">
                <a:solidFill>
                  <a:schemeClr val="tx1"/>
                </a:solidFill>
                <a:effectLst/>
                <a:latin typeface="+mn-lt"/>
                <a:ea typeface="+mn-ea"/>
                <a:cs typeface="+mn-cs"/>
              </a:rPr>
              <a:t> (ISI)</a:t>
            </a:r>
          </a:p>
          <a:p>
            <a:r>
              <a:rPr lang="en-US" sz="1200" b="0" kern="1200" dirty="0">
                <a:solidFill>
                  <a:schemeClr val="tx1"/>
                </a:solidFill>
                <a:effectLst/>
                <a:latin typeface="+mn-lt"/>
                <a:ea typeface="+mn-ea"/>
                <a:cs typeface="+mn-cs"/>
              </a:rPr>
              <a:t>Crisis de </a:t>
            </a:r>
            <a:r>
              <a:rPr lang="en-US" sz="1200" b="0" kern="1200" dirty="0" err="1">
                <a:solidFill>
                  <a:schemeClr val="tx1"/>
                </a:solidFill>
                <a:effectLst/>
                <a:latin typeface="+mn-lt"/>
                <a:ea typeface="+mn-ea"/>
                <a:cs typeface="+mn-cs"/>
              </a:rPr>
              <a:t>deuda</a:t>
            </a:r>
            <a:r>
              <a:rPr lang="en-US" sz="1200" b="0" kern="1200" dirty="0">
                <a:solidFill>
                  <a:schemeClr val="tx1"/>
                </a:solidFill>
                <a:effectLst/>
                <a:latin typeface="+mn-lt"/>
                <a:ea typeface="+mn-ea"/>
                <a:cs typeface="+mn-cs"/>
              </a:rPr>
              <a:t> de </a:t>
            </a:r>
            <a:r>
              <a:rPr lang="en-US" sz="1200" b="0" kern="1200" dirty="0" err="1">
                <a:solidFill>
                  <a:schemeClr val="tx1"/>
                </a:solidFill>
                <a:effectLst/>
                <a:latin typeface="+mn-lt"/>
                <a:ea typeface="+mn-ea"/>
                <a:cs typeface="+mn-cs"/>
              </a:rPr>
              <a:t>los</a:t>
            </a:r>
            <a:r>
              <a:rPr lang="en-US" sz="1200" b="0" kern="1200" dirty="0">
                <a:solidFill>
                  <a:schemeClr val="tx1"/>
                </a:solidFill>
                <a:effectLst/>
                <a:latin typeface="+mn-lt"/>
                <a:ea typeface="+mn-ea"/>
                <a:cs typeface="+mn-cs"/>
              </a:rPr>
              <a:t> 80s</a:t>
            </a:r>
          </a:p>
          <a:p>
            <a:r>
              <a:rPr lang="en-US" sz="1200" b="0" kern="1200" dirty="0" err="1">
                <a:solidFill>
                  <a:schemeClr val="tx1"/>
                </a:solidFill>
                <a:effectLst/>
                <a:latin typeface="+mn-lt"/>
                <a:ea typeface="+mn-ea"/>
                <a:cs typeface="+mn-cs"/>
              </a:rPr>
              <a:t>Hiperinflación</a:t>
            </a:r>
            <a:r>
              <a:rPr lang="en-US" sz="1200" b="0" kern="1200" dirty="0">
                <a:solidFill>
                  <a:schemeClr val="tx1"/>
                </a:solidFill>
                <a:effectLst/>
                <a:latin typeface="+mn-lt"/>
                <a:ea typeface="+mn-ea"/>
                <a:cs typeface="+mn-cs"/>
              </a:rPr>
              <a:t> y </a:t>
            </a:r>
            <a:r>
              <a:rPr lang="en-US" sz="1200" b="0" kern="1200" dirty="0" err="1">
                <a:solidFill>
                  <a:schemeClr val="tx1"/>
                </a:solidFill>
                <a:effectLst/>
                <a:latin typeface="+mn-lt"/>
                <a:ea typeface="+mn-ea"/>
                <a:cs typeface="+mn-cs"/>
              </a:rPr>
              <a:t>estabilización</a:t>
            </a:r>
            <a:r>
              <a:rPr lang="en-US" sz="1200" b="0" kern="1200" dirty="0">
                <a:solidFill>
                  <a:schemeClr val="tx1"/>
                </a:solidFill>
                <a:effectLst/>
                <a:latin typeface="+mn-lt"/>
                <a:ea typeface="+mn-ea"/>
                <a:cs typeface="+mn-cs"/>
              </a:rPr>
              <a:t> (Plan Real 1994, </a:t>
            </a:r>
            <a:r>
              <a:rPr lang="en-US" sz="1200" b="0" kern="1200" dirty="0" err="1">
                <a:solidFill>
                  <a:schemeClr val="tx1"/>
                </a:solidFill>
                <a:effectLst/>
                <a:latin typeface="+mn-lt"/>
                <a:ea typeface="+mn-ea"/>
                <a:cs typeface="+mn-cs"/>
              </a:rPr>
              <a:t>Convertibilidad</a:t>
            </a:r>
            <a:r>
              <a:rPr lang="en-US" sz="1200" b="0" kern="1200" dirty="0">
                <a:solidFill>
                  <a:schemeClr val="tx1"/>
                </a:solidFill>
                <a:effectLst/>
                <a:latin typeface="+mn-lt"/>
                <a:ea typeface="+mn-ea"/>
                <a:cs typeface="+mn-cs"/>
              </a:rPr>
              <a:t> 1991)</a:t>
            </a:r>
          </a:p>
          <a:p>
            <a:r>
              <a:rPr lang="en-US" sz="1200" b="0" kern="1200" dirty="0" err="1">
                <a:solidFill>
                  <a:schemeClr val="tx1"/>
                </a:solidFill>
                <a:effectLst/>
                <a:latin typeface="+mn-lt"/>
                <a:ea typeface="+mn-ea"/>
                <a:cs typeface="+mn-cs"/>
              </a:rPr>
              <a:t>Reformas</a:t>
            </a:r>
            <a:r>
              <a:rPr lang="en-US" sz="1200" b="0" kern="1200" dirty="0">
                <a:solidFill>
                  <a:schemeClr val="tx1"/>
                </a:solidFill>
                <a:effectLst/>
                <a:latin typeface="+mn-lt"/>
                <a:ea typeface="+mn-ea"/>
                <a:cs typeface="+mn-cs"/>
              </a:rPr>
              <a:t> de mercado </a:t>
            </a:r>
            <a:r>
              <a:rPr lang="en-US" sz="1200" b="0" kern="1200" dirty="0" err="1">
                <a:solidFill>
                  <a:schemeClr val="tx1"/>
                </a:solidFill>
                <a:effectLst/>
                <a:latin typeface="+mn-lt"/>
                <a:ea typeface="+mn-ea"/>
                <a:cs typeface="+mn-cs"/>
              </a:rPr>
              <a:t>en</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los</a:t>
            </a:r>
            <a:r>
              <a:rPr lang="en-US" sz="1200" b="0" kern="1200" dirty="0">
                <a:solidFill>
                  <a:schemeClr val="tx1"/>
                </a:solidFill>
                <a:effectLst/>
                <a:latin typeface="+mn-lt"/>
                <a:ea typeface="+mn-ea"/>
                <a:cs typeface="+mn-cs"/>
              </a:rPr>
              <a:t> 90s</a:t>
            </a:r>
          </a:p>
          <a:p>
            <a:r>
              <a:rPr lang="en-US" sz="1200" b="0" kern="1200" dirty="0">
                <a:solidFill>
                  <a:schemeClr val="tx1"/>
                </a:solidFill>
                <a:effectLst/>
                <a:latin typeface="+mn-lt"/>
                <a:ea typeface="+mn-ea"/>
                <a:cs typeface="+mn-cs"/>
              </a:rPr>
              <a:t>Boom de commodities 2000s</a:t>
            </a: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3. </a:t>
            </a:r>
            <a:r>
              <a:rPr lang="en-US" sz="1200" b="1" kern="1200" dirty="0" err="1">
                <a:solidFill>
                  <a:schemeClr val="tx1"/>
                </a:solidFill>
                <a:effectLst/>
                <a:latin typeface="+mn-lt"/>
                <a:ea typeface="+mn-ea"/>
                <a:cs typeface="+mn-cs"/>
              </a:rPr>
              <a:t>Integración</a:t>
            </a:r>
            <a:r>
              <a:rPr lang="en-US" sz="1200" b="1" kern="1200" dirty="0">
                <a:solidFill>
                  <a:schemeClr val="tx1"/>
                </a:solidFill>
                <a:effectLst/>
                <a:latin typeface="+mn-lt"/>
                <a:ea typeface="+mn-ea"/>
                <a:cs typeface="+mn-cs"/>
              </a:rPr>
              <a:t> regional:</a:t>
            </a:r>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Mercosur </a:t>
            </a:r>
            <a:r>
              <a:rPr lang="en-US" sz="1200" b="0" kern="1200" dirty="0" err="1">
                <a:solidFill>
                  <a:schemeClr val="tx1"/>
                </a:solidFill>
                <a:effectLst/>
                <a:latin typeface="+mn-lt"/>
                <a:ea typeface="+mn-ea"/>
                <a:cs typeface="+mn-cs"/>
              </a:rPr>
              <a:t>desde</a:t>
            </a:r>
            <a:r>
              <a:rPr lang="en-US" sz="1200" b="0" kern="1200" dirty="0">
                <a:solidFill>
                  <a:schemeClr val="tx1"/>
                </a:solidFill>
                <a:effectLst/>
                <a:latin typeface="+mn-lt"/>
                <a:ea typeface="+mn-ea"/>
                <a:cs typeface="+mn-cs"/>
              </a:rPr>
              <a:t> 1991</a:t>
            </a:r>
          </a:p>
          <a:p>
            <a:r>
              <a:rPr lang="en-US" sz="1200" b="0" kern="1200" dirty="0">
                <a:solidFill>
                  <a:schemeClr val="tx1"/>
                </a:solidFill>
                <a:effectLst/>
                <a:latin typeface="+mn-lt"/>
                <a:ea typeface="+mn-ea"/>
                <a:cs typeface="+mn-cs"/>
              </a:rPr>
              <a:t>Comercio bilateral </a:t>
            </a:r>
            <a:r>
              <a:rPr lang="en-US" sz="1200" b="0" kern="1200" dirty="0" err="1">
                <a:solidFill>
                  <a:schemeClr val="tx1"/>
                </a:solidFill>
                <a:effectLst/>
                <a:latin typeface="+mn-lt"/>
                <a:ea typeface="+mn-ea"/>
                <a:cs typeface="+mn-cs"/>
              </a:rPr>
              <a:t>intenso</a:t>
            </a:r>
            <a:r>
              <a:rPr lang="en-US" sz="1200" b="0" kern="1200" dirty="0">
                <a:solidFill>
                  <a:schemeClr val="tx1"/>
                </a:solidFill>
                <a:effectLst/>
                <a:latin typeface="+mn-lt"/>
                <a:ea typeface="+mn-ea"/>
                <a:cs typeface="+mn-cs"/>
              </a:rPr>
              <a:t> (autos, </a:t>
            </a:r>
            <a:r>
              <a:rPr lang="en-US" sz="1200" b="0" kern="1200" dirty="0" err="1">
                <a:solidFill>
                  <a:schemeClr val="tx1"/>
                </a:solidFill>
                <a:effectLst/>
                <a:latin typeface="+mn-lt"/>
                <a:ea typeface="+mn-ea"/>
                <a:cs typeface="+mn-cs"/>
              </a:rPr>
              <a:t>maquinaria</a:t>
            </a:r>
            <a:r>
              <a:rPr lang="en-US" sz="1200" b="0" kern="1200" dirty="0">
                <a:solidFill>
                  <a:schemeClr val="tx1"/>
                </a:solidFill>
                <a:effectLst/>
                <a:latin typeface="+mn-lt"/>
                <a:ea typeface="+mn-ea"/>
                <a:cs typeface="+mn-cs"/>
              </a:rPr>
              <a:t>)</a:t>
            </a:r>
          </a:p>
          <a:p>
            <a:r>
              <a:rPr lang="en-US" sz="1200" b="0" kern="1200" dirty="0" err="1">
                <a:solidFill>
                  <a:schemeClr val="tx1"/>
                </a:solidFill>
                <a:effectLst/>
                <a:latin typeface="+mn-lt"/>
                <a:ea typeface="+mn-ea"/>
                <a:cs typeface="+mn-cs"/>
              </a:rPr>
              <a:t>Correlación</a:t>
            </a:r>
            <a:r>
              <a:rPr lang="en-US" sz="1200" b="0" kern="1200" dirty="0">
                <a:solidFill>
                  <a:schemeClr val="tx1"/>
                </a:solidFill>
                <a:effectLst/>
                <a:latin typeface="+mn-lt"/>
                <a:ea typeface="+mn-ea"/>
                <a:cs typeface="+mn-cs"/>
              </a:rPr>
              <a:t> de </a:t>
            </a:r>
            <a:r>
              <a:rPr lang="en-US" sz="1200" b="0" kern="1200" dirty="0" err="1">
                <a:solidFill>
                  <a:schemeClr val="tx1"/>
                </a:solidFill>
                <a:effectLst/>
                <a:latin typeface="+mn-lt"/>
                <a:ea typeface="+mn-ea"/>
                <a:cs typeface="+mn-cs"/>
              </a:rPr>
              <a:t>ciclos</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económicos</a:t>
            </a:r>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Shocks </a:t>
            </a:r>
            <a:r>
              <a:rPr lang="en-US" sz="1200" b="0" kern="1200" dirty="0" err="1">
                <a:solidFill>
                  <a:schemeClr val="tx1"/>
                </a:solidFill>
                <a:effectLst/>
                <a:latin typeface="+mn-lt"/>
                <a:ea typeface="+mn-ea"/>
                <a:cs typeface="+mn-cs"/>
              </a:rPr>
              <a:t>regionales</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compartidos</a:t>
            </a:r>
            <a:endParaRPr lang="en-US" sz="1200" b="0" kern="1200" dirty="0">
              <a:solidFill>
                <a:schemeClr val="tx1"/>
              </a:solidFill>
              <a:effectLst/>
              <a:latin typeface="+mn-lt"/>
              <a:ea typeface="+mn-ea"/>
              <a:cs typeface="+mn-cs"/>
            </a:endParaRP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Diferencias</a:t>
            </a:r>
            <a:r>
              <a:rPr lang="en-US" sz="1200" b="1" kern="1200" dirty="0">
                <a:solidFill>
                  <a:schemeClr val="tx1"/>
                </a:solidFill>
                <a:effectLst/>
                <a:latin typeface="+mn-lt"/>
                <a:ea typeface="+mn-ea"/>
                <a:cs typeface="+mn-cs"/>
              </a:rPr>
              <a:t> clave </a:t>
            </a:r>
            <a:r>
              <a:rPr lang="en-US" sz="1200" b="1" kern="1200" dirty="0" err="1">
                <a:solidFill>
                  <a:schemeClr val="tx1"/>
                </a:solidFill>
                <a:effectLst/>
                <a:latin typeface="+mn-lt"/>
                <a:ea typeface="+mn-ea"/>
                <a:cs typeface="+mn-cs"/>
              </a:rPr>
              <a:t>capturadas</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por</a:t>
            </a:r>
            <a:r>
              <a:rPr lang="en-US" sz="1200" b="1" kern="1200" dirty="0">
                <a:solidFill>
                  <a:schemeClr val="tx1"/>
                </a:solidFill>
                <a:effectLst/>
                <a:latin typeface="+mn-lt"/>
                <a:ea typeface="+mn-ea"/>
                <a:cs typeface="+mn-cs"/>
              </a:rPr>
              <a:t> DTW</a:t>
            </a:r>
            <a:endParaRPr lang="en-US" sz="1200" b="0" kern="1200" dirty="0">
              <a:solidFill>
                <a:schemeClr val="tx1"/>
              </a:solidFill>
              <a:effectLst/>
              <a:latin typeface="+mn-lt"/>
              <a:ea typeface="+mn-ea"/>
              <a:cs typeface="+mn-cs"/>
            </a:endParaRP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r>
              <a:rPr lang="en-US" sz="1200" b="1" kern="1200" dirty="0" err="1">
                <a:solidFill>
                  <a:schemeClr val="tx1"/>
                </a:solidFill>
                <a:effectLst/>
                <a:latin typeface="+mn-lt"/>
                <a:ea typeface="+mn-ea"/>
                <a:cs typeface="+mn-cs"/>
              </a:rPr>
              <a:t>Brasil</a:t>
            </a:r>
            <a:r>
              <a:rPr lang="en-US" sz="1200" b="1" kern="1200" dirty="0">
                <a:solidFill>
                  <a:schemeClr val="tx1"/>
                </a:solidFill>
                <a:effectLst/>
                <a:latin typeface="+mn-lt"/>
                <a:ea typeface="+mn-ea"/>
                <a:cs typeface="+mn-cs"/>
              </a:rPr>
              <a:t>:</a:t>
            </a:r>
            <a:endParaRPr lang="en-US" sz="1200" b="0" kern="1200" dirty="0">
              <a:solidFill>
                <a:schemeClr val="tx1"/>
              </a:solidFill>
              <a:effectLst/>
              <a:latin typeface="+mn-lt"/>
              <a:ea typeface="+mn-ea"/>
              <a:cs typeface="+mn-cs"/>
            </a:endParaRPr>
          </a:p>
          <a:p>
            <a:r>
              <a:rPr lang="en-US" sz="1200" b="1" kern="1200" dirty="0" err="1">
                <a:solidFill>
                  <a:schemeClr val="tx1"/>
                </a:solidFill>
                <a:effectLst/>
                <a:latin typeface="+mn-lt"/>
                <a:ea typeface="+mn-ea"/>
                <a:cs typeface="+mn-cs"/>
              </a:rPr>
              <a:t>Estabilidad</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monetaria</a:t>
            </a:r>
            <a:r>
              <a:rPr lang="en-US" sz="1200" b="0" kern="1200" dirty="0">
                <a:solidFill>
                  <a:schemeClr val="tx1"/>
                </a:solidFill>
                <a:effectLst/>
                <a:latin typeface="+mn-lt"/>
                <a:ea typeface="+mn-ea"/>
                <a:cs typeface="+mn-cs"/>
              </a:rPr>
              <a:t>: Plan Real </a:t>
            </a:r>
            <a:r>
              <a:rPr lang="en-US" sz="1200" b="0" kern="1200" dirty="0" err="1">
                <a:solidFill>
                  <a:schemeClr val="tx1"/>
                </a:solidFill>
                <a:effectLst/>
                <a:latin typeface="+mn-lt"/>
                <a:ea typeface="+mn-ea"/>
                <a:cs typeface="+mn-cs"/>
              </a:rPr>
              <a:t>exitoso</a:t>
            </a:r>
            <a:r>
              <a:rPr lang="en-US" sz="1200" b="0" kern="1200" dirty="0">
                <a:solidFill>
                  <a:schemeClr val="tx1"/>
                </a:solidFill>
                <a:effectLst/>
                <a:latin typeface="+mn-lt"/>
                <a:ea typeface="+mn-ea"/>
                <a:cs typeface="+mn-cs"/>
              </a:rPr>
              <a:t> (1994-presente)</a:t>
            </a:r>
          </a:p>
          <a:p>
            <a:r>
              <a:rPr lang="en-US" sz="1200" b="1" kern="1200" dirty="0" err="1">
                <a:solidFill>
                  <a:schemeClr val="tx1"/>
                </a:solidFill>
                <a:effectLst/>
                <a:latin typeface="+mn-lt"/>
                <a:ea typeface="+mn-ea"/>
                <a:cs typeface="+mn-cs"/>
              </a:rPr>
              <a:t>Crecimiento</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sostenido</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Década</a:t>
            </a:r>
            <a:r>
              <a:rPr lang="en-US" sz="1200" b="0" kern="1200" dirty="0">
                <a:solidFill>
                  <a:schemeClr val="tx1"/>
                </a:solidFill>
                <a:effectLst/>
                <a:latin typeface="+mn-lt"/>
                <a:ea typeface="+mn-ea"/>
                <a:cs typeface="+mn-cs"/>
              </a:rPr>
              <a:t> de </a:t>
            </a:r>
            <a:r>
              <a:rPr lang="en-US" sz="1200" b="0" kern="1200" dirty="0" err="1">
                <a:solidFill>
                  <a:schemeClr val="tx1"/>
                </a:solidFill>
                <a:effectLst/>
                <a:latin typeface="+mn-lt"/>
                <a:ea typeface="+mn-ea"/>
                <a:cs typeface="+mn-cs"/>
              </a:rPr>
              <a:t>oro</a:t>
            </a:r>
            <a:r>
              <a:rPr lang="en-US" sz="1200" b="0" kern="1200" dirty="0">
                <a:solidFill>
                  <a:schemeClr val="tx1"/>
                </a:solidFill>
                <a:effectLst/>
                <a:latin typeface="+mn-lt"/>
                <a:ea typeface="+mn-ea"/>
                <a:cs typeface="+mn-cs"/>
              </a:rPr>
              <a:t>" 2000-2010</a:t>
            </a:r>
          </a:p>
          <a:p>
            <a:r>
              <a:rPr lang="en-US" sz="1200" b="1" kern="1200" dirty="0" err="1">
                <a:solidFill>
                  <a:schemeClr val="tx1"/>
                </a:solidFill>
                <a:effectLst/>
                <a:latin typeface="+mn-lt"/>
                <a:ea typeface="+mn-ea"/>
                <a:cs typeface="+mn-cs"/>
              </a:rPr>
              <a:t>Diversificación</a:t>
            </a:r>
            <a:r>
              <a:rPr lang="en-US" sz="1200" b="0" kern="1200" dirty="0">
                <a:solidFill>
                  <a:schemeClr val="tx1"/>
                </a:solidFill>
                <a:effectLst/>
                <a:latin typeface="+mn-lt"/>
                <a:ea typeface="+mn-ea"/>
                <a:cs typeface="+mn-cs"/>
              </a:rPr>
              <a:t>: Industria </a:t>
            </a:r>
            <a:r>
              <a:rPr lang="en-US" sz="1200" b="0" kern="1200" dirty="0" err="1">
                <a:solidFill>
                  <a:schemeClr val="tx1"/>
                </a:solidFill>
                <a:effectLst/>
                <a:latin typeface="+mn-lt"/>
                <a:ea typeface="+mn-ea"/>
                <a:cs typeface="+mn-cs"/>
              </a:rPr>
              <a:t>más</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amplia</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aeroespacial</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petróleo</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minería</a:t>
            </a:r>
            <a:r>
              <a:rPr lang="en-US" sz="1200" b="0" kern="1200" dirty="0">
                <a:solidFill>
                  <a:schemeClr val="tx1"/>
                </a:solidFill>
                <a:effectLst/>
                <a:latin typeface="+mn-lt"/>
                <a:ea typeface="+mn-ea"/>
                <a:cs typeface="+mn-cs"/>
              </a:rPr>
              <a:t>)</a:t>
            </a:r>
          </a:p>
          <a:p>
            <a:r>
              <a:rPr lang="en-US" sz="1200" b="1" kern="1200" dirty="0">
                <a:solidFill>
                  <a:schemeClr val="tx1"/>
                </a:solidFill>
                <a:effectLst/>
                <a:latin typeface="+mn-lt"/>
                <a:ea typeface="+mn-ea"/>
                <a:cs typeface="+mn-cs"/>
              </a:rPr>
              <a:t>Mercado </a:t>
            </a:r>
            <a:r>
              <a:rPr lang="en-US" sz="1200" b="1" kern="1200" dirty="0" err="1">
                <a:solidFill>
                  <a:schemeClr val="tx1"/>
                </a:solidFill>
                <a:effectLst/>
                <a:latin typeface="+mn-lt"/>
                <a:ea typeface="+mn-ea"/>
                <a:cs typeface="+mn-cs"/>
              </a:rPr>
              <a:t>interno</a:t>
            </a:r>
            <a:r>
              <a:rPr lang="en-US" sz="1200" b="0" kern="1200" dirty="0">
                <a:solidFill>
                  <a:schemeClr val="tx1"/>
                </a:solidFill>
                <a:effectLst/>
                <a:latin typeface="+mn-lt"/>
                <a:ea typeface="+mn-ea"/>
                <a:cs typeface="+mn-cs"/>
              </a:rPr>
              <a:t>: Base para </a:t>
            </a:r>
            <a:r>
              <a:rPr lang="en-US" sz="1200" b="0" kern="1200" dirty="0" err="1">
                <a:solidFill>
                  <a:schemeClr val="tx1"/>
                </a:solidFill>
                <a:effectLst/>
                <a:latin typeface="+mn-lt"/>
                <a:ea typeface="+mn-ea"/>
                <a:cs typeface="+mn-cs"/>
              </a:rPr>
              <a:t>crecimiento</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endógeno</a:t>
            </a:r>
            <a:endParaRPr lang="en-US" sz="1200" b="0" kern="1200" dirty="0">
              <a:solidFill>
                <a:schemeClr val="tx1"/>
              </a:solidFill>
              <a:effectLst/>
              <a:latin typeface="+mn-lt"/>
              <a:ea typeface="+mn-ea"/>
              <a:cs typeface="+mn-cs"/>
            </a:endParaRPr>
          </a:p>
          <a:p>
            <a:r>
              <a:rPr lang="en-US" sz="1200" b="1" kern="1200" dirty="0" err="1">
                <a:solidFill>
                  <a:schemeClr val="tx1"/>
                </a:solidFill>
                <a:effectLst/>
                <a:latin typeface="+mn-lt"/>
                <a:ea typeface="+mn-ea"/>
                <a:cs typeface="+mn-cs"/>
              </a:rPr>
              <a:t>Instituciones</a:t>
            </a:r>
            <a:r>
              <a:rPr lang="en-US" sz="1200" b="0" kern="1200" dirty="0">
                <a:solidFill>
                  <a:schemeClr val="tx1"/>
                </a:solidFill>
                <a:effectLst/>
                <a:latin typeface="+mn-lt"/>
                <a:ea typeface="+mn-ea"/>
                <a:cs typeface="+mn-cs"/>
              </a:rPr>
              <a:t>: Mayor </a:t>
            </a:r>
            <a:r>
              <a:rPr lang="en-US" sz="1200" b="0" kern="1200" dirty="0" err="1">
                <a:solidFill>
                  <a:schemeClr val="tx1"/>
                </a:solidFill>
                <a:effectLst/>
                <a:latin typeface="+mn-lt"/>
                <a:ea typeface="+mn-ea"/>
                <a:cs typeface="+mn-cs"/>
              </a:rPr>
              <a:t>previsibilidad</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pese</a:t>
            </a:r>
            <a:r>
              <a:rPr lang="en-US" sz="1200" b="0" kern="1200" dirty="0">
                <a:solidFill>
                  <a:schemeClr val="tx1"/>
                </a:solidFill>
                <a:effectLst/>
                <a:latin typeface="+mn-lt"/>
                <a:ea typeface="+mn-ea"/>
                <a:cs typeface="+mn-cs"/>
              </a:rPr>
              <a:t> a crisis </a:t>
            </a:r>
            <a:r>
              <a:rPr lang="en-US" sz="1200" b="0" kern="1200" dirty="0" err="1">
                <a:solidFill>
                  <a:schemeClr val="tx1"/>
                </a:solidFill>
                <a:effectLst/>
                <a:latin typeface="+mn-lt"/>
                <a:ea typeface="+mn-ea"/>
                <a:cs typeface="+mn-cs"/>
              </a:rPr>
              <a:t>políticas</a:t>
            </a:r>
            <a:r>
              <a:rPr lang="en-US" sz="1200" b="0" kern="1200" dirty="0">
                <a:solidFill>
                  <a:schemeClr val="tx1"/>
                </a:solidFill>
                <a:effectLst/>
                <a:latin typeface="+mn-lt"/>
                <a:ea typeface="+mn-ea"/>
                <a:cs typeface="+mn-cs"/>
              </a:rPr>
              <a:t>)</a:t>
            </a: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Argentina:</a:t>
            </a:r>
            <a:endParaRPr lang="en-US" sz="1200" b="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Inestabilidad </a:t>
            </a:r>
            <a:r>
              <a:rPr lang="en-US" sz="1200" b="1" kern="1200" dirty="0" err="1">
                <a:solidFill>
                  <a:schemeClr val="tx1"/>
                </a:solidFill>
                <a:effectLst/>
                <a:latin typeface="+mn-lt"/>
                <a:ea typeface="+mn-ea"/>
                <a:cs typeface="+mn-cs"/>
              </a:rPr>
              <a:t>recurrente</a:t>
            </a:r>
            <a:r>
              <a:rPr lang="en-US" sz="1200" b="0" kern="1200" dirty="0">
                <a:solidFill>
                  <a:schemeClr val="tx1"/>
                </a:solidFill>
                <a:effectLst/>
                <a:latin typeface="+mn-lt"/>
                <a:ea typeface="+mn-ea"/>
                <a:cs typeface="+mn-cs"/>
              </a:rPr>
              <a:t>: Crisis 2001, 2018, 2023</a:t>
            </a:r>
          </a:p>
          <a:p>
            <a:r>
              <a:rPr lang="en-US" sz="1200" b="1" kern="1200" dirty="0" err="1">
                <a:solidFill>
                  <a:schemeClr val="tx1"/>
                </a:solidFill>
                <a:effectLst/>
                <a:latin typeface="+mn-lt"/>
                <a:ea typeface="+mn-ea"/>
                <a:cs typeface="+mn-cs"/>
              </a:rPr>
              <a:t>Volatilidad</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cambiaria</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Controles</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devaluaciones</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bruscas</a:t>
            </a:r>
            <a:endParaRPr lang="en-US" sz="1200" b="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Menor </a:t>
            </a:r>
            <a:r>
              <a:rPr lang="en-US" sz="1200" b="1" kern="1200" dirty="0" err="1">
                <a:solidFill>
                  <a:schemeClr val="tx1"/>
                </a:solidFill>
                <a:effectLst/>
                <a:latin typeface="+mn-lt"/>
                <a:ea typeface="+mn-ea"/>
                <a:cs typeface="+mn-cs"/>
              </a:rPr>
              <a:t>diversificación</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Dependencia</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agro</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más</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marcada</a:t>
            </a:r>
            <a:endParaRPr lang="en-US" sz="1200" b="0" kern="1200" dirty="0">
              <a:solidFill>
                <a:schemeClr val="tx1"/>
              </a:solidFill>
              <a:effectLst/>
              <a:latin typeface="+mn-lt"/>
              <a:ea typeface="+mn-ea"/>
              <a:cs typeface="+mn-cs"/>
            </a:endParaRPr>
          </a:p>
          <a:p>
            <a:r>
              <a:rPr lang="en-US" sz="1200" b="1" kern="1200" dirty="0" err="1">
                <a:solidFill>
                  <a:schemeClr val="tx1"/>
                </a:solidFill>
                <a:effectLst/>
                <a:latin typeface="+mn-lt"/>
                <a:ea typeface="+mn-ea"/>
                <a:cs typeface="+mn-cs"/>
              </a:rPr>
              <a:t>Inercia</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institucional</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Cambios</a:t>
            </a:r>
            <a:r>
              <a:rPr lang="en-US" sz="1200" b="0" kern="1200" dirty="0">
                <a:solidFill>
                  <a:schemeClr val="tx1"/>
                </a:solidFill>
                <a:effectLst/>
                <a:latin typeface="+mn-lt"/>
                <a:ea typeface="+mn-ea"/>
                <a:cs typeface="+mn-cs"/>
              </a:rPr>
              <a:t> de rumbo </a:t>
            </a:r>
            <a:r>
              <a:rPr lang="en-US" sz="1200" b="0" kern="1200" dirty="0" err="1">
                <a:solidFill>
                  <a:schemeClr val="tx1"/>
                </a:solidFill>
                <a:effectLst/>
                <a:latin typeface="+mn-lt"/>
                <a:ea typeface="+mn-ea"/>
                <a:cs typeface="+mn-cs"/>
              </a:rPr>
              <a:t>frecuentes</a:t>
            </a:r>
            <a:endParaRPr lang="en-US" sz="1200" b="0" kern="1200" dirty="0">
              <a:solidFill>
                <a:schemeClr val="tx1"/>
              </a:solidFill>
              <a:effectLst/>
              <a:latin typeface="+mn-lt"/>
              <a:ea typeface="+mn-ea"/>
              <a:cs typeface="+mn-cs"/>
            </a:endParaRPr>
          </a:p>
          <a:p>
            <a:r>
              <a:rPr lang="en-US" sz="1200" b="1" kern="1200" dirty="0" err="1">
                <a:solidFill>
                  <a:schemeClr val="tx1"/>
                </a:solidFill>
                <a:effectLst/>
                <a:latin typeface="+mn-lt"/>
                <a:ea typeface="+mn-ea"/>
                <a:cs typeface="+mn-cs"/>
              </a:rPr>
              <a:t>Desconfianza</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crónica</a:t>
            </a:r>
            <a:r>
              <a:rPr lang="en-US" sz="1200" b="0" kern="1200" dirty="0">
                <a:solidFill>
                  <a:schemeClr val="tx1"/>
                </a:solidFill>
                <a:effectLst/>
                <a:latin typeface="+mn-lt"/>
                <a:ea typeface="+mn-ea"/>
                <a:cs typeface="+mn-cs"/>
              </a:rPr>
              <a:t>: Fuga de </a:t>
            </a:r>
            <a:r>
              <a:rPr lang="en-US" sz="1200" b="0" kern="1200" dirty="0" err="1">
                <a:solidFill>
                  <a:schemeClr val="tx1"/>
                </a:solidFill>
                <a:effectLst/>
                <a:latin typeface="+mn-lt"/>
                <a:ea typeface="+mn-ea"/>
                <a:cs typeface="+mn-cs"/>
              </a:rPr>
              <a:t>capitales</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dolarización</a:t>
            </a:r>
            <a:endParaRPr lang="en-US" sz="1200" b="0" kern="1200" dirty="0">
              <a:solidFill>
                <a:schemeClr val="tx1"/>
              </a:solidFill>
              <a:effectLst/>
              <a:latin typeface="+mn-lt"/>
              <a:ea typeface="+mn-ea"/>
              <a:cs typeface="+mn-cs"/>
            </a:endParaRP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 Lo </a:t>
            </a:r>
            <a:r>
              <a:rPr lang="en-US" sz="1200" b="1" kern="1200" dirty="0" err="1">
                <a:solidFill>
                  <a:schemeClr val="tx1"/>
                </a:solidFill>
                <a:effectLst/>
                <a:latin typeface="+mn-lt"/>
                <a:ea typeface="+mn-ea"/>
                <a:cs typeface="+mn-cs"/>
              </a:rPr>
              <a:t>que</a:t>
            </a:r>
            <a:r>
              <a:rPr lang="en-US" sz="1200" b="1" kern="1200" dirty="0">
                <a:solidFill>
                  <a:schemeClr val="tx1"/>
                </a:solidFill>
                <a:effectLst/>
                <a:latin typeface="+mn-lt"/>
                <a:ea typeface="+mn-ea"/>
                <a:cs typeface="+mn-cs"/>
              </a:rPr>
              <a:t> DTW </a:t>
            </a:r>
            <a:r>
              <a:rPr lang="en-US" sz="1200" b="1" kern="1200" dirty="0" err="1">
                <a:solidFill>
                  <a:schemeClr val="tx1"/>
                </a:solidFill>
                <a:effectLst/>
                <a:latin typeface="+mn-lt"/>
                <a:ea typeface="+mn-ea"/>
                <a:cs typeface="+mn-cs"/>
              </a:rPr>
              <a:t>debería</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revelar</a:t>
            </a:r>
            <a:endParaRPr lang="en-US" sz="1200" b="0" kern="1200" dirty="0">
              <a:solidFill>
                <a:schemeClr val="tx1"/>
              </a:solidFill>
              <a:effectLst/>
              <a:latin typeface="+mn-lt"/>
              <a:ea typeface="+mn-ea"/>
              <a:cs typeface="+mn-cs"/>
            </a:endParaRP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r>
              <a:rPr lang="en-US" sz="1200" b="1" kern="1200" dirty="0" err="1">
                <a:solidFill>
                  <a:schemeClr val="tx1"/>
                </a:solidFill>
                <a:effectLst/>
                <a:latin typeface="+mn-lt"/>
                <a:ea typeface="+mn-ea"/>
                <a:cs typeface="+mn-cs"/>
              </a:rPr>
              <a:t>Esperado</a:t>
            </a:r>
            <a:r>
              <a:rPr lang="en-US" sz="1200" b="1" kern="1200" dirty="0">
                <a:solidFill>
                  <a:schemeClr val="tx1"/>
                </a:solidFill>
                <a:effectLst/>
                <a:latin typeface="+mn-lt"/>
                <a:ea typeface="+mn-ea"/>
                <a:cs typeface="+mn-cs"/>
              </a:rPr>
              <a:t>:</a:t>
            </a:r>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Distancia DTW </a:t>
            </a:r>
            <a:r>
              <a:rPr lang="en-US" sz="1200" b="1" kern="1200" dirty="0">
                <a:solidFill>
                  <a:schemeClr val="tx1"/>
                </a:solidFill>
                <a:effectLst/>
                <a:latin typeface="+mn-lt"/>
                <a:ea typeface="+mn-ea"/>
                <a:cs typeface="+mn-cs"/>
              </a:rPr>
              <a:t>media</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Similares</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pero</a:t>
            </a:r>
            <a:r>
              <a:rPr lang="en-US" sz="1200" b="0" kern="1200" dirty="0">
                <a:solidFill>
                  <a:schemeClr val="tx1"/>
                </a:solidFill>
                <a:effectLst/>
                <a:latin typeface="+mn-lt"/>
                <a:ea typeface="+mn-ea"/>
                <a:cs typeface="+mn-cs"/>
              </a:rPr>
              <a:t> con </a:t>
            </a:r>
            <a:r>
              <a:rPr lang="en-US" sz="1200" b="0" kern="1200" dirty="0" err="1">
                <a:solidFill>
                  <a:schemeClr val="tx1"/>
                </a:solidFill>
                <a:effectLst/>
                <a:latin typeface="+mn-lt"/>
                <a:ea typeface="+mn-ea"/>
                <a:cs typeface="+mn-cs"/>
              </a:rPr>
              <a:t>divergencia</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creciente</a:t>
            </a:r>
            <a:r>
              <a:rPr lang="en-US" sz="1200" b="0" kern="1200" dirty="0">
                <a:solidFill>
                  <a:schemeClr val="tx1"/>
                </a:solidFill>
                <a:effectLst/>
                <a:latin typeface="+mn-lt"/>
                <a:ea typeface="+mn-ea"/>
                <a:cs typeface="+mn-cs"/>
              </a:rPr>
              <a:t> post-2000</a:t>
            </a:r>
          </a:p>
          <a:p>
            <a:r>
              <a:rPr lang="en-US" sz="1200" b="0" kern="1200" dirty="0" err="1">
                <a:solidFill>
                  <a:schemeClr val="tx1"/>
                </a:solidFill>
                <a:effectLst/>
                <a:latin typeface="+mn-lt"/>
                <a:ea typeface="+mn-ea"/>
                <a:cs typeface="+mn-cs"/>
              </a:rPr>
              <a:t>Correlación</a:t>
            </a:r>
            <a:r>
              <a:rPr lang="en-US" sz="1200" b="0"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alta</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en</a:t>
            </a:r>
            <a:r>
              <a:rPr lang="en-US" sz="1200" b="1" kern="1200" dirty="0">
                <a:solidFill>
                  <a:schemeClr val="tx1"/>
                </a:solidFill>
                <a:effectLst/>
                <a:latin typeface="+mn-lt"/>
                <a:ea typeface="+mn-ea"/>
                <a:cs typeface="+mn-cs"/>
              </a:rPr>
              <a:t> 1980s-1990s</a:t>
            </a:r>
            <a:r>
              <a:rPr lang="en-US" sz="1200" b="0"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menor</a:t>
            </a:r>
            <a:r>
              <a:rPr lang="en-US" sz="1200" b="1" kern="1200" dirty="0">
                <a:solidFill>
                  <a:schemeClr val="tx1"/>
                </a:solidFill>
                <a:effectLst/>
                <a:latin typeface="+mn-lt"/>
                <a:ea typeface="+mn-ea"/>
                <a:cs typeface="+mn-cs"/>
              </a:rPr>
              <a:t> post-2000</a:t>
            </a:r>
            <a:endParaRPr lang="en-US" sz="1200" b="0" kern="1200" dirty="0">
              <a:solidFill>
                <a:schemeClr val="tx1"/>
              </a:solidFill>
              <a:effectLst/>
              <a:latin typeface="+mn-lt"/>
              <a:ea typeface="+mn-ea"/>
              <a:cs typeface="+mn-cs"/>
            </a:endParaRPr>
          </a:p>
          <a:p>
            <a:r>
              <a:rPr lang="en-US" sz="1200" b="0" kern="1200" dirty="0" err="1">
                <a:solidFill>
                  <a:schemeClr val="tx1"/>
                </a:solidFill>
                <a:effectLst/>
                <a:latin typeface="+mn-lt"/>
                <a:ea typeface="+mn-ea"/>
                <a:cs typeface="+mn-cs"/>
              </a:rPr>
              <a:t>Mismo</a:t>
            </a:r>
            <a:r>
              <a:rPr lang="en-US" sz="1200" b="0" kern="1200" dirty="0">
                <a:solidFill>
                  <a:schemeClr val="tx1"/>
                </a:solidFill>
                <a:effectLst/>
                <a:latin typeface="+mn-lt"/>
                <a:ea typeface="+mn-ea"/>
                <a:cs typeface="+mn-cs"/>
              </a:rPr>
              <a:t> cluster </a:t>
            </a:r>
            <a:r>
              <a:rPr lang="en-US" sz="1200" b="0" kern="1200" dirty="0" err="1">
                <a:solidFill>
                  <a:schemeClr val="tx1"/>
                </a:solidFill>
                <a:effectLst/>
                <a:latin typeface="+mn-lt"/>
                <a:ea typeface="+mn-ea"/>
                <a:cs typeface="+mn-cs"/>
              </a:rPr>
              <a:t>en</a:t>
            </a:r>
            <a:r>
              <a:rPr lang="en-US" sz="1200" b="0" kern="1200" dirty="0">
                <a:solidFill>
                  <a:schemeClr val="tx1"/>
                </a:solidFill>
                <a:effectLst/>
                <a:latin typeface="+mn-lt"/>
                <a:ea typeface="+mn-ea"/>
                <a:cs typeface="+mn-cs"/>
              </a:rPr>
              <a:t> K-Means GNI (upper middle income)</a:t>
            </a:r>
          </a:p>
          <a:p>
            <a:r>
              <a:rPr lang="en-US" sz="1200" b="0" kern="1200" dirty="0">
                <a:solidFill>
                  <a:schemeClr val="tx1"/>
                </a:solidFill>
                <a:effectLst/>
                <a:latin typeface="+mn-lt"/>
                <a:ea typeface="+mn-ea"/>
                <a:cs typeface="+mn-cs"/>
              </a:rPr>
              <a:t>¿</a:t>
            </a:r>
            <a:r>
              <a:rPr lang="en-US" sz="1200" b="0" kern="1200" dirty="0" err="1">
                <a:solidFill>
                  <a:schemeClr val="tx1"/>
                </a:solidFill>
                <a:effectLst/>
                <a:latin typeface="+mn-lt"/>
                <a:ea typeface="+mn-ea"/>
                <a:cs typeface="+mn-cs"/>
              </a:rPr>
              <a:t>Mismo</a:t>
            </a:r>
            <a:r>
              <a:rPr lang="en-US" sz="1200" b="0" kern="1200" dirty="0">
                <a:solidFill>
                  <a:schemeClr val="tx1"/>
                </a:solidFill>
                <a:effectLst/>
                <a:latin typeface="+mn-lt"/>
                <a:ea typeface="+mn-ea"/>
                <a:cs typeface="+mn-cs"/>
              </a:rPr>
              <a:t> cluster DTW?: </a:t>
            </a:r>
            <a:r>
              <a:rPr lang="en-US" sz="1200" b="0" kern="1200" dirty="0" err="1">
                <a:solidFill>
                  <a:schemeClr val="tx1"/>
                </a:solidFill>
                <a:effectLst/>
                <a:latin typeface="+mn-lt"/>
                <a:ea typeface="+mn-ea"/>
                <a:cs typeface="+mn-cs"/>
              </a:rPr>
              <a:t>Depende</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si</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captura</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divergencia</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reciente</a:t>
            </a:r>
            <a:endParaRPr lang="en-US" sz="1200" b="0" kern="1200" dirty="0">
              <a:solidFill>
                <a:schemeClr val="tx1"/>
              </a:solidFill>
              <a:effectLst/>
              <a:latin typeface="+mn-lt"/>
              <a:ea typeface="+mn-ea"/>
              <a:cs typeface="+mn-cs"/>
            </a:endParaRP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r>
              <a:rPr lang="en-US" sz="1200" b="1" kern="1200" dirty="0" err="1">
                <a:solidFill>
                  <a:schemeClr val="tx1"/>
                </a:solidFill>
                <a:effectLst/>
                <a:latin typeface="+mn-lt"/>
                <a:ea typeface="+mn-ea"/>
                <a:cs typeface="+mn-cs"/>
              </a:rPr>
              <a:t>Narrativa</a:t>
            </a:r>
            <a:r>
              <a:rPr lang="en-US" sz="1200" b="1" kern="1200" dirty="0">
                <a:solidFill>
                  <a:schemeClr val="tx1"/>
                </a:solidFill>
                <a:effectLst/>
                <a:latin typeface="+mn-lt"/>
                <a:ea typeface="+mn-ea"/>
                <a:cs typeface="+mn-cs"/>
              </a:rPr>
              <a:t> temporal:</a:t>
            </a:r>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1. </a:t>
            </a:r>
            <a:r>
              <a:rPr lang="en-US" sz="1200" b="1" kern="1200" dirty="0">
                <a:solidFill>
                  <a:schemeClr val="tx1"/>
                </a:solidFill>
                <a:effectLst/>
                <a:latin typeface="+mn-lt"/>
                <a:ea typeface="+mn-ea"/>
                <a:cs typeface="+mn-cs"/>
              </a:rPr>
              <a:t>1960-1980</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Trayectorias</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paralelas</a:t>
            </a:r>
            <a:r>
              <a:rPr lang="en-US" sz="1200" b="0" kern="1200" dirty="0">
                <a:solidFill>
                  <a:schemeClr val="tx1"/>
                </a:solidFill>
                <a:effectLst/>
                <a:latin typeface="+mn-lt"/>
                <a:ea typeface="+mn-ea"/>
                <a:cs typeface="+mn-cs"/>
              </a:rPr>
              <a:t> (ISI, </a:t>
            </a:r>
            <a:r>
              <a:rPr lang="en-US" sz="1200" b="0" kern="1200" dirty="0" err="1">
                <a:solidFill>
                  <a:schemeClr val="tx1"/>
                </a:solidFill>
                <a:effectLst/>
                <a:latin typeface="+mn-lt"/>
                <a:ea typeface="+mn-ea"/>
                <a:cs typeface="+mn-cs"/>
              </a:rPr>
              <a:t>deuda</a:t>
            </a:r>
            <a:r>
              <a:rPr lang="en-US" sz="1200" b="0" kern="1200" dirty="0">
                <a:solidFill>
                  <a:schemeClr val="tx1"/>
                </a:solidFill>
                <a:effectLst/>
                <a:latin typeface="+mn-lt"/>
                <a:ea typeface="+mn-ea"/>
                <a:cs typeface="+mn-cs"/>
              </a:rPr>
              <a:t>)</a:t>
            </a:r>
          </a:p>
          <a:p>
            <a:r>
              <a:rPr lang="en-US" sz="1200" b="0" kern="1200" dirty="0">
                <a:solidFill>
                  <a:schemeClr val="tx1"/>
                </a:solidFill>
                <a:effectLst/>
                <a:latin typeface="+mn-lt"/>
                <a:ea typeface="+mn-ea"/>
                <a:cs typeface="+mn-cs"/>
              </a:rPr>
              <a:t>2. </a:t>
            </a:r>
            <a:r>
              <a:rPr lang="en-US" sz="1200" b="1" kern="1200" dirty="0">
                <a:solidFill>
                  <a:schemeClr val="tx1"/>
                </a:solidFill>
                <a:effectLst/>
                <a:latin typeface="+mn-lt"/>
                <a:ea typeface="+mn-ea"/>
                <a:cs typeface="+mn-cs"/>
              </a:rPr>
              <a:t>1980-2000</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Convergencia</a:t>
            </a:r>
            <a:r>
              <a:rPr lang="en-US" sz="1200" b="0" kern="1200" dirty="0">
                <a:solidFill>
                  <a:schemeClr val="tx1"/>
                </a:solidFill>
                <a:effectLst/>
                <a:latin typeface="+mn-lt"/>
                <a:ea typeface="+mn-ea"/>
                <a:cs typeface="+mn-cs"/>
              </a:rPr>
              <a:t> (crisis, </a:t>
            </a:r>
            <a:r>
              <a:rPr lang="en-US" sz="1200" b="0" kern="1200" dirty="0" err="1">
                <a:solidFill>
                  <a:schemeClr val="tx1"/>
                </a:solidFill>
                <a:effectLst/>
                <a:latin typeface="+mn-lt"/>
                <a:ea typeface="+mn-ea"/>
                <a:cs typeface="+mn-cs"/>
              </a:rPr>
              <a:t>estabilización</a:t>
            </a:r>
            <a:r>
              <a:rPr lang="en-US" sz="1200" b="0" kern="1200" dirty="0">
                <a:solidFill>
                  <a:schemeClr val="tx1"/>
                </a:solidFill>
                <a:effectLst/>
                <a:latin typeface="+mn-lt"/>
                <a:ea typeface="+mn-ea"/>
                <a:cs typeface="+mn-cs"/>
              </a:rPr>
              <a:t>)</a:t>
            </a:r>
          </a:p>
          <a:p>
            <a:r>
              <a:rPr lang="en-US" sz="1200" b="0" kern="1200" dirty="0">
                <a:solidFill>
                  <a:schemeClr val="tx1"/>
                </a:solidFill>
                <a:effectLst/>
                <a:latin typeface="+mn-lt"/>
                <a:ea typeface="+mn-ea"/>
                <a:cs typeface="+mn-cs"/>
              </a:rPr>
              <a:t>3. </a:t>
            </a:r>
            <a:r>
              <a:rPr lang="en-US" sz="1200" b="1" kern="1200" dirty="0">
                <a:solidFill>
                  <a:schemeClr val="tx1"/>
                </a:solidFill>
                <a:effectLst/>
                <a:latin typeface="+mn-lt"/>
                <a:ea typeface="+mn-ea"/>
                <a:cs typeface="+mn-cs"/>
              </a:rPr>
              <a:t>2000-2020</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Divergencia</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Brasil</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crece</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sostenido</a:t>
            </a:r>
            <a:r>
              <a:rPr lang="en-US" sz="1200" b="0" kern="1200" dirty="0">
                <a:solidFill>
                  <a:schemeClr val="tx1"/>
                </a:solidFill>
                <a:effectLst/>
                <a:latin typeface="+mn-lt"/>
                <a:ea typeface="+mn-ea"/>
                <a:cs typeface="+mn-cs"/>
              </a:rPr>
              <a:t>, Argentina </a:t>
            </a:r>
            <a:r>
              <a:rPr lang="en-US" sz="1200" b="0" kern="1200" dirty="0" err="1">
                <a:solidFill>
                  <a:schemeClr val="tx1"/>
                </a:solidFill>
                <a:effectLst/>
                <a:latin typeface="+mn-lt"/>
                <a:ea typeface="+mn-ea"/>
                <a:cs typeface="+mn-cs"/>
              </a:rPr>
              <a:t>errático</a:t>
            </a:r>
            <a:r>
              <a:rPr lang="en-US" sz="1200" b="0" kern="1200" dirty="0">
                <a:solidFill>
                  <a:schemeClr val="tx1"/>
                </a:solidFill>
                <a:effectLst/>
                <a:latin typeface="+mn-lt"/>
                <a:ea typeface="+mn-ea"/>
                <a:cs typeface="+mn-cs"/>
              </a:rPr>
              <a:t>)</a:t>
            </a: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Implicaciones</a:t>
            </a:r>
            <a:r>
              <a:rPr lang="en-US" sz="1200" b="1" kern="1200" dirty="0">
                <a:solidFill>
                  <a:schemeClr val="tx1"/>
                </a:solidFill>
                <a:effectLst/>
                <a:latin typeface="+mn-lt"/>
                <a:ea typeface="+mn-ea"/>
                <a:cs typeface="+mn-cs"/>
              </a:rPr>
              <a:t> para Argentina</a:t>
            </a:r>
            <a:endParaRPr lang="en-US" sz="1200" b="0" kern="1200" dirty="0">
              <a:solidFill>
                <a:schemeClr val="tx1"/>
              </a:solidFill>
              <a:effectLst/>
              <a:latin typeface="+mn-lt"/>
              <a:ea typeface="+mn-ea"/>
              <a:cs typeface="+mn-cs"/>
            </a:endParaRP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r>
              <a:rPr lang="en-US" sz="1200" b="1" kern="1200" dirty="0" err="1">
                <a:solidFill>
                  <a:schemeClr val="tx1"/>
                </a:solidFill>
                <a:effectLst/>
                <a:latin typeface="+mn-lt"/>
                <a:ea typeface="+mn-ea"/>
                <a:cs typeface="+mn-cs"/>
              </a:rPr>
              <a:t>Pregunta</a:t>
            </a:r>
            <a:r>
              <a:rPr lang="en-US" sz="1200" b="1" kern="1200" dirty="0">
                <a:solidFill>
                  <a:schemeClr val="tx1"/>
                </a:solidFill>
                <a:effectLst/>
                <a:latin typeface="+mn-lt"/>
                <a:ea typeface="+mn-ea"/>
                <a:cs typeface="+mn-cs"/>
              </a:rPr>
              <a:t> central</a:t>
            </a:r>
            <a:r>
              <a:rPr lang="en-US" sz="1200" b="0" kern="1200" dirty="0">
                <a:solidFill>
                  <a:schemeClr val="tx1"/>
                </a:solidFill>
                <a:effectLst/>
                <a:latin typeface="+mn-lt"/>
                <a:ea typeface="+mn-ea"/>
                <a:cs typeface="+mn-cs"/>
              </a:rPr>
              <a:t>: ¿Por </a:t>
            </a:r>
            <a:r>
              <a:rPr lang="en-US" sz="1200" b="0" kern="1200" dirty="0" err="1">
                <a:solidFill>
                  <a:schemeClr val="tx1"/>
                </a:solidFill>
                <a:effectLst/>
                <a:latin typeface="+mn-lt"/>
                <a:ea typeface="+mn-ea"/>
                <a:cs typeface="+mn-cs"/>
              </a:rPr>
              <a:t>qué</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Brasil</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logró</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estabilidad</a:t>
            </a:r>
            <a:r>
              <a:rPr lang="en-US" sz="1200" b="0" kern="1200" dirty="0">
                <a:solidFill>
                  <a:schemeClr val="tx1"/>
                </a:solidFill>
                <a:effectLst/>
                <a:latin typeface="+mn-lt"/>
                <a:ea typeface="+mn-ea"/>
                <a:cs typeface="+mn-cs"/>
              </a:rPr>
              <a:t> y </a:t>
            </a:r>
            <a:r>
              <a:rPr lang="en-US" sz="1200" b="0" kern="1200" dirty="0" err="1">
                <a:solidFill>
                  <a:schemeClr val="tx1"/>
                </a:solidFill>
                <a:effectLst/>
                <a:latin typeface="+mn-lt"/>
                <a:ea typeface="+mn-ea"/>
                <a:cs typeface="+mn-cs"/>
              </a:rPr>
              <a:t>crecimiento</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que</a:t>
            </a:r>
            <a:r>
              <a:rPr lang="en-US" sz="1200" b="0" kern="1200" dirty="0">
                <a:solidFill>
                  <a:schemeClr val="tx1"/>
                </a:solidFill>
                <a:effectLst/>
                <a:latin typeface="+mn-lt"/>
                <a:ea typeface="+mn-ea"/>
                <a:cs typeface="+mn-cs"/>
              </a:rPr>
              <a:t> Argentina no?</a:t>
            </a: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r>
              <a:rPr lang="en-US" sz="1200" b="1" kern="1200" dirty="0" err="1">
                <a:solidFill>
                  <a:schemeClr val="tx1"/>
                </a:solidFill>
                <a:effectLst/>
                <a:latin typeface="+mn-lt"/>
                <a:ea typeface="+mn-ea"/>
                <a:cs typeface="+mn-cs"/>
              </a:rPr>
              <a:t>Hipótesis</a:t>
            </a:r>
            <a:r>
              <a:rPr lang="en-US" sz="1200" b="1" kern="1200" dirty="0">
                <a:solidFill>
                  <a:schemeClr val="tx1"/>
                </a:solidFill>
                <a:effectLst/>
                <a:latin typeface="+mn-lt"/>
                <a:ea typeface="+mn-ea"/>
                <a:cs typeface="+mn-cs"/>
              </a:rPr>
              <a:t>:</a:t>
            </a:r>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1. </a:t>
            </a:r>
            <a:r>
              <a:rPr lang="en-US" sz="1200" b="1" kern="1200" dirty="0">
                <a:solidFill>
                  <a:schemeClr val="tx1"/>
                </a:solidFill>
                <a:effectLst/>
                <a:latin typeface="+mn-lt"/>
                <a:ea typeface="+mn-ea"/>
                <a:cs typeface="+mn-cs"/>
              </a:rPr>
              <a:t>Plan Real vs </a:t>
            </a:r>
            <a:r>
              <a:rPr lang="en-US" sz="1200" b="1" kern="1200" dirty="0" err="1">
                <a:solidFill>
                  <a:schemeClr val="tx1"/>
                </a:solidFill>
                <a:effectLst/>
                <a:latin typeface="+mn-lt"/>
                <a:ea typeface="+mn-ea"/>
                <a:cs typeface="+mn-cs"/>
              </a:rPr>
              <a:t>Convertibilidad</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Brasil</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ajustó</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tipo</a:t>
            </a:r>
            <a:r>
              <a:rPr lang="en-US" sz="1200" b="0" kern="1200" dirty="0">
                <a:solidFill>
                  <a:schemeClr val="tx1"/>
                </a:solidFill>
                <a:effectLst/>
                <a:latin typeface="+mn-lt"/>
                <a:ea typeface="+mn-ea"/>
                <a:cs typeface="+mn-cs"/>
              </a:rPr>
              <a:t> de </a:t>
            </a:r>
            <a:r>
              <a:rPr lang="en-US" sz="1200" b="0" kern="1200" dirty="0" err="1">
                <a:solidFill>
                  <a:schemeClr val="tx1"/>
                </a:solidFill>
                <a:effectLst/>
                <a:latin typeface="+mn-lt"/>
                <a:ea typeface="+mn-ea"/>
                <a:cs typeface="+mn-cs"/>
              </a:rPr>
              <a:t>cambio</a:t>
            </a:r>
            <a:r>
              <a:rPr lang="en-US" sz="1200" b="0" kern="1200" dirty="0">
                <a:solidFill>
                  <a:schemeClr val="tx1"/>
                </a:solidFill>
                <a:effectLst/>
                <a:latin typeface="+mn-lt"/>
                <a:ea typeface="+mn-ea"/>
                <a:cs typeface="+mn-cs"/>
              </a:rPr>
              <a:t>, Argentina </a:t>
            </a:r>
            <a:r>
              <a:rPr lang="en-US" sz="1200" b="0" kern="1200" dirty="0" err="1">
                <a:solidFill>
                  <a:schemeClr val="tx1"/>
                </a:solidFill>
                <a:effectLst/>
                <a:latin typeface="+mn-lt"/>
                <a:ea typeface="+mn-ea"/>
                <a:cs typeface="+mn-cs"/>
              </a:rPr>
              <a:t>mantuvo</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fijo</a:t>
            </a:r>
            <a:r>
              <a:rPr lang="en-US" sz="1200" b="0" kern="1200" dirty="0">
                <a:solidFill>
                  <a:schemeClr val="tx1"/>
                </a:solidFill>
                <a:effectLst/>
                <a:latin typeface="+mn-lt"/>
                <a:ea typeface="+mn-ea"/>
                <a:cs typeface="+mn-cs"/>
              </a:rPr>
              <a:t> hasta crisis</a:t>
            </a:r>
          </a:p>
          <a:p>
            <a:r>
              <a:rPr lang="en-US" sz="1200" b="0" kern="1200" dirty="0">
                <a:solidFill>
                  <a:schemeClr val="tx1"/>
                </a:solidFill>
                <a:effectLst/>
                <a:latin typeface="+mn-lt"/>
                <a:ea typeface="+mn-ea"/>
                <a:cs typeface="+mn-cs"/>
              </a:rPr>
              <a:t>2. </a:t>
            </a:r>
            <a:r>
              <a:rPr lang="en-US" sz="1200" b="1" kern="1200" dirty="0">
                <a:solidFill>
                  <a:schemeClr val="tx1"/>
                </a:solidFill>
                <a:effectLst/>
                <a:latin typeface="+mn-lt"/>
                <a:ea typeface="+mn-ea"/>
                <a:cs typeface="+mn-cs"/>
              </a:rPr>
              <a:t>Consenso </a:t>
            </a:r>
            <a:r>
              <a:rPr lang="en-US" sz="1200" b="1" kern="1200" dirty="0" err="1">
                <a:solidFill>
                  <a:schemeClr val="tx1"/>
                </a:solidFill>
                <a:effectLst/>
                <a:latin typeface="+mn-lt"/>
                <a:ea typeface="+mn-ea"/>
                <a:cs typeface="+mn-cs"/>
              </a:rPr>
              <a:t>institucional</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Brasil</a:t>
            </a:r>
            <a:r>
              <a:rPr lang="en-US" sz="1200" b="0" kern="1200" dirty="0">
                <a:solidFill>
                  <a:schemeClr val="tx1"/>
                </a:solidFill>
                <a:effectLst/>
                <a:latin typeface="+mn-lt"/>
                <a:ea typeface="+mn-ea"/>
                <a:cs typeface="+mn-cs"/>
              </a:rPr>
              <a:t> con </a:t>
            </a:r>
            <a:r>
              <a:rPr lang="en-US" sz="1200" b="0" kern="1200" dirty="0" err="1">
                <a:solidFill>
                  <a:schemeClr val="tx1"/>
                </a:solidFill>
                <a:effectLst/>
                <a:latin typeface="+mn-lt"/>
                <a:ea typeface="+mn-ea"/>
                <a:cs typeface="+mn-cs"/>
              </a:rPr>
              <a:t>alternancia</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política</a:t>
            </a:r>
            <a:r>
              <a:rPr lang="en-US" sz="1200" b="0" kern="1200" dirty="0">
                <a:solidFill>
                  <a:schemeClr val="tx1"/>
                </a:solidFill>
                <a:effectLst/>
                <a:latin typeface="+mn-lt"/>
                <a:ea typeface="+mn-ea"/>
                <a:cs typeface="+mn-cs"/>
              </a:rPr>
              <a:t> sin </a:t>
            </a:r>
            <a:r>
              <a:rPr lang="en-US" sz="1200" b="0" kern="1200" dirty="0" err="1">
                <a:solidFill>
                  <a:schemeClr val="tx1"/>
                </a:solidFill>
                <a:effectLst/>
                <a:latin typeface="+mn-lt"/>
                <a:ea typeface="+mn-ea"/>
                <a:cs typeface="+mn-cs"/>
              </a:rPr>
              <a:t>rupturas</a:t>
            </a:r>
            <a:r>
              <a:rPr lang="en-US" sz="1200" b="0" kern="1200" dirty="0">
                <a:solidFill>
                  <a:schemeClr val="tx1"/>
                </a:solidFill>
                <a:effectLst/>
                <a:latin typeface="+mn-lt"/>
                <a:ea typeface="+mn-ea"/>
                <a:cs typeface="+mn-cs"/>
              </a:rPr>
              <a:t>, Argentina </a:t>
            </a:r>
            <a:r>
              <a:rPr lang="en-US" sz="1200" b="0" kern="1200" dirty="0" err="1">
                <a:solidFill>
                  <a:schemeClr val="tx1"/>
                </a:solidFill>
                <a:effectLst/>
                <a:latin typeface="+mn-lt"/>
                <a:ea typeface="+mn-ea"/>
                <a:cs typeface="+mn-cs"/>
              </a:rPr>
              <a:t>más</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polarizada</a:t>
            </a:r>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3. </a:t>
            </a:r>
            <a:r>
              <a:rPr lang="en-US" sz="1200" b="1" kern="1200" dirty="0">
                <a:solidFill>
                  <a:schemeClr val="tx1"/>
                </a:solidFill>
                <a:effectLst/>
                <a:latin typeface="+mn-lt"/>
                <a:ea typeface="+mn-ea"/>
                <a:cs typeface="+mn-cs"/>
              </a:rPr>
              <a:t>Escala</a:t>
            </a:r>
            <a:r>
              <a:rPr lang="en-US" sz="1200" b="0" kern="1200" dirty="0">
                <a:solidFill>
                  <a:schemeClr val="tx1"/>
                </a:solidFill>
                <a:effectLst/>
                <a:latin typeface="+mn-lt"/>
                <a:ea typeface="+mn-ea"/>
                <a:cs typeface="+mn-cs"/>
              </a:rPr>
              <a:t>: Mercado </a:t>
            </a:r>
            <a:r>
              <a:rPr lang="en-US" sz="1200" b="0" kern="1200" dirty="0" err="1">
                <a:solidFill>
                  <a:schemeClr val="tx1"/>
                </a:solidFill>
                <a:effectLst/>
                <a:latin typeface="+mn-lt"/>
                <a:ea typeface="+mn-ea"/>
                <a:cs typeface="+mn-cs"/>
              </a:rPr>
              <a:t>interno</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brasileño</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permite</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más</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autonomía</a:t>
            </a:r>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4. </a:t>
            </a:r>
            <a:r>
              <a:rPr lang="en-US" sz="1200" b="1" kern="1200" dirty="0" err="1">
                <a:solidFill>
                  <a:schemeClr val="tx1"/>
                </a:solidFill>
                <a:effectLst/>
                <a:latin typeface="+mn-lt"/>
                <a:ea typeface="+mn-ea"/>
                <a:cs typeface="+mn-cs"/>
              </a:rPr>
              <a:t>Recursos</a:t>
            </a:r>
            <a:r>
              <a:rPr lang="en-US" sz="1200" b="1" kern="1200" dirty="0">
                <a:solidFill>
                  <a:schemeClr val="tx1"/>
                </a:solidFill>
                <a:effectLst/>
                <a:latin typeface="+mn-lt"/>
                <a:ea typeface="+mn-ea"/>
                <a:cs typeface="+mn-cs"/>
              </a:rPr>
              <a:t> naturales</a:t>
            </a:r>
            <a:r>
              <a:rPr lang="en-US" sz="1200" b="0" kern="1200" dirty="0">
                <a:solidFill>
                  <a:schemeClr val="tx1"/>
                </a:solidFill>
                <a:effectLst/>
                <a:latin typeface="+mn-lt"/>
                <a:ea typeface="+mn-ea"/>
                <a:cs typeface="+mn-cs"/>
              </a:rPr>
              <a:t>: Petróleo (Pre-</a:t>
            </a:r>
            <a:r>
              <a:rPr lang="en-US" sz="1200" b="0" kern="1200" dirty="0" err="1">
                <a:solidFill>
                  <a:schemeClr val="tx1"/>
                </a:solidFill>
                <a:effectLst/>
                <a:latin typeface="+mn-lt"/>
                <a:ea typeface="+mn-ea"/>
                <a:cs typeface="+mn-cs"/>
              </a:rPr>
              <a:t>sal</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diversificó</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economía</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brasileña</a:t>
            </a:r>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5. </a:t>
            </a:r>
            <a:r>
              <a:rPr lang="en-US" sz="1200" b="1" kern="1200" dirty="0">
                <a:solidFill>
                  <a:schemeClr val="tx1"/>
                </a:solidFill>
                <a:effectLst/>
                <a:latin typeface="+mn-lt"/>
                <a:ea typeface="+mn-ea"/>
                <a:cs typeface="+mn-cs"/>
              </a:rPr>
              <a:t>Política </a:t>
            </a:r>
            <a:r>
              <a:rPr lang="en-US" sz="1200" b="1" kern="1200" dirty="0" err="1">
                <a:solidFill>
                  <a:schemeClr val="tx1"/>
                </a:solidFill>
                <a:effectLst/>
                <a:latin typeface="+mn-lt"/>
                <a:ea typeface="+mn-ea"/>
                <a:cs typeface="+mn-cs"/>
              </a:rPr>
              <a:t>monetaria</a:t>
            </a:r>
            <a:r>
              <a:rPr lang="en-US" sz="1200" b="0" kern="1200" dirty="0">
                <a:solidFill>
                  <a:schemeClr val="tx1"/>
                </a:solidFill>
                <a:effectLst/>
                <a:latin typeface="+mn-lt"/>
                <a:ea typeface="+mn-ea"/>
                <a:cs typeface="+mn-cs"/>
              </a:rPr>
              <a:t>: Banco Central de </a:t>
            </a:r>
            <a:r>
              <a:rPr lang="en-US" sz="1200" b="0" kern="1200" dirty="0" err="1">
                <a:solidFill>
                  <a:schemeClr val="tx1"/>
                </a:solidFill>
                <a:effectLst/>
                <a:latin typeface="+mn-lt"/>
                <a:ea typeface="+mn-ea"/>
                <a:cs typeface="+mn-cs"/>
              </a:rPr>
              <a:t>Brasil</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independiente</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desde</a:t>
            </a:r>
            <a:r>
              <a:rPr lang="en-US" sz="1200" b="0" kern="1200" dirty="0">
                <a:solidFill>
                  <a:schemeClr val="tx1"/>
                </a:solidFill>
                <a:effectLst/>
                <a:latin typeface="+mn-lt"/>
                <a:ea typeface="+mn-ea"/>
                <a:cs typeface="+mn-cs"/>
              </a:rPr>
              <a:t> 1999</a:t>
            </a: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r>
              <a:rPr lang="en-US" sz="1200" b="1" kern="1200" dirty="0" err="1">
                <a:solidFill>
                  <a:schemeClr val="tx1"/>
                </a:solidFill>
                <a:effectLst/>
                <a:latin typeface="+mn-lt"/>
                <a:ea typeface="+mn-ea"/>
                <a:cs typeface="+mn-cs"/>
              </a:rPr>
              <a:t>Lecciones</a:t>
            </a:r>
            <a:r>
              <a:rPr lang="en-US" sz="1200" b="1" kern="1200" dirty="0">
                <a:solidFill>
                  <a:schemeClr val="tx1"/>
                </a:solidFill>
                <a:effectLst/>
                <a:latin typeface="+mn-lt"/>
                <a:ea typeface="+mn-ea"/>
                <a:cs typeface="+mn-cs"/>
              </a:rPr>
              <a:t>:</a:t>
            </a:r>
            <a:endParaRPr lang="en-US" sz="1200" b="0" kern="1200" dirty="0">
              <a:solidFill>
                <a:schemeClr val="tx1"/>
              </a:solidFill>
              <a:effectLst/>
              <a:latin typeface="+mn-lt"/>
              <a:ea typeface="+mn-ea"/>
              <a:cs typeface="+mn-cs"/>
            </a:endParaRPr>
          </a:p>
          <a:p>
            <a:r>
              <a:rPr lang="en-US" sz="1200" b="1" kern="1200" dirty="0" err="1">
                <a:solidFill>
                  <a:schemeClr val="tx1"/>
                </a:solidFill>
                <a:effectLst/>
                <a:latin typeface="+mn-lt"/>
                <a:ea typeface="+mn-ea"/>
                <a:cs typeface="+mn-cs"/>
              </a:rPr>
              <a:t>Flexibilidad</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cambiaria</a:t>
            </a:r>
            <a:r>
              <a:rPr lang="en-US" sz="1200" b="0" kern="1200" dirty="0">
                <a:solidFill>
                  <a:schemeClr val="tx1"/>
                </a:solidFill>
                <a:effectLst/>
                <a:latin typeface="+mn-lt"/>
                <a:ea typeface="+mn-ea"/>
                <a:cs typeface="+mn-cs"/>
              </a:rPr>
              <a:t>: Mejor </a:t>
            </a:r>
            <a:r>
              <a:rPr lang="en-US" sz="1200" b="0" kern="1200" dirty="0" err="1">
                <a:solidFill>
                  <a:schemeClr val="tx1"/>
                </a:solidFill>
                <a:effectLst/>
                <a:latin typeface="+mn-lt"/>
                <a:ea typeface="+mn-ea"/>
                <a:cs typeface="+mn-cs"/>
              </a:rPr>
              <a:t>que</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anclas</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rígidas</a:t>
            </a:r>
            <a:endParaRPr lang="en-US" sz="1200" b="0" kern="1200" dirty="0">
              <a:solidFill>
                <a:schemeClr val="tx1"/>
              </a:solidFill>
              <a:effectLst/>
              <a:latin typeface="+mn-lt"/>
              <a:ea typeface="+mn-ea"/>
              <a:cs typeface="+mn-cs"/>
            </a:endParaRPr>
          </a:p>
          <a:p>
            <a:r>
              <a:rPr lang="en-US" sz="1200" b="1" kern="1200" dirty="0" err="1">
                <a:solidFill>
                  <a:schemeClr val="tx1"/>
                </a:solidFill>
                <a:effectLst/>
                <a:latin typeface="+mn-lt"/>
                <a:ea typeface="+mn-ea"/>
                <a:cs typeface="+mn-cs"/>
              </a:rPr>
              <a:t>Continuidad</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institucional</a:t>
            </a:r>
            <a:r>
              <a:rPr lang="en-US" sz="1200" b="0" kern="1200" dirty="0">
                <a:solidFill>
                  <a:schemeClr val="tx1"/>
                </a:solidFill>
                <a:effectLst/>
                <a:latin typeface="+mn-lt"/>
                <a:ea typeface="+mn-ea"/>
                <a:cs typeface="+mn-cs"/>
              </a:rPr>
              <a:t>: Crucial para </a:t>
            </a:r>
            <a:r>
              <a:rPr lang="en-US" sz="1200" b="0" kern="1200" dirty="0" err="1">
                <a:solidFill>
                  <a:schemeClr val="tx1"/>
                </a:solidFill>
                <a:effectLst/>
                <a:latin typeface="+mn-lt"/>
                <a:ea typeface="+mn-ea"/>
                <a:cs typeface="+mn-cs"/>
              </a:rPr>
              <a:t>inversión</a:t>
            </a:r>
            <a:r>
              <a:rPr lang="en-US" sz="1200" b="0" kern="1200" dirty="0">
                <a:solidFill>
                  <a:schemeClr val="tx1"/>
                </a:solidFill>
                <a:effectLst/>
                <a:latin typeface="+mn-lt"/>
                <a:ea typeface="+mn-ea"/>
                <a:cs typeface="+mn-cs"/>
              </a:rPr>
              <a:t> de largo </a:t>
            </a:r>
            <a:r>
              <a:rPr lang="en-US" sz="1200" b="0" kern="1200" dirty="0" err="1">
                <a:solidFill>
                  <a:schemeClr val="tx1"/>
                </a:solidFill>
                <a:effectLst/>
                <a:latin typeface="+mn-lt"/>
                <a:ea typeface="+mn-ea"/>
                <a:cs typeface="+mn-cs"/>
              </a:rPr>
              <a:t>plazo</a:t>
            </a:r>
            <a:endParaRPr lang="en-US" sz="1200" b="0" kern="1200" dirty="0">
              <a:solidFill>
                <a:schemeClr val="tx1"/>
              </a:solidFill>
              <a:effectLst/>
              <a:latin typeface="+mn-lt"/>
              <a:ea typeface="+mn-ea"/>
              <a:cs typeface="+mn-cs"/>
            </a:endParaRPr>
          </a:p>
          <a:p>
            <a:r>
              <a:rPr lang="en-US" sz="1200" b="1" kern="1200" dirty="0" err="1">
                <a:solidFill>
                  <a:schemeClr val="tx1"/>
                </a:solidFill>
                <a:effectLst/>
                <a:latin typeface="+mn-lt"/>
                <a:ea typeface="+mn-ea"/>
                <a:cs typeface="+mn-cs"/>
              </a:rPr>
              <a:t>Diversificación</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productiva</a:t>
            </a:r>
            <a:r>
              <a:rPr lang="en-US" sz="1200" b="0" kern="1200" dirty="0">
                <a:solidFill>
                  <a:schemeClr val="tx1"/>
                </a:solidFill>
                <a:effectLst/>
                <a:latin typeface="+mn-lt"/>
                <a:ea typeface="+mn-ea"/>
                <a:cs typeface="+mn-cs"/>
              </a:rPr>
              <a:t>: Reduce </a:t>
            </a:r>
            <a:r>
              <a:rPr lang="en-US" sz="1200" b="0" kern="1200" dirty="0" err="1">
                <a:solidFill>
                  <a:schemeClr val="tx1"/>
                </a:solidFill>
                <a:effectLst/>
                <a:latin typeface="+mn-lt"/>
                <a:ea typeface="+mn-ea"/>
                <a:cs typeface="+mn-cs"/>
              </a:rPr>
              <a:t>vulnerabilidad</a:t>
            </a:r>
            <a:r>
              <a:rPr lang="en-US" sz="1200" b="0" kern="1200" dirty="0">
                <a:solidFill>
                  <a:schemeClr val="tx1"/>
                </a:solidFill>
                <a:effectLst/>
                <a:latin typeface="+mn-lt"/>
                <a:ea typeface="+mn-ea"/>
                <a:cs typeface="+mn-cs"/>
              </a:rPr>
              <a:t> a shocks de </a:t>
            </a:r>
            <a:r>
              <a:rPr lang="en-US" sz="1200" b="0" kern="1200" dirty="0" err="1">
                <a:solidFill>
                  <a:schemeClr val="tx1"/>
                </a:solidFill>
                <a:effectLst/>
                <a:latin typeface="+mn-lt"/>
                <a:ea typeface="+mn-ea"/>
                <a:cs typeface="+mn-cs"/>
              </a:rPr>
              <a:t>precios</a:t>
            </a:r>
            <a:endParaRPr lang="en-US" sz="1200" b="0" kern="1200" dirty="0">
              <a:solidFill>
                <a:schemeClr val="tx1"/>
              </a:solidFill>
              <a:effectLst/>
              <a:latin typeface="+mn-lt"/>
              <a:ea typeface="+mn-ea"/>
              <a:cs typeface="+mn-cs"/>
            </a:endParaRPr>
          </a:p>
          <a:p>
            <a:r>
              <a:rPr lang="en-US" sz="1200" b="1" kern="1200" dirty="0" err="1">
                <a:solidFill>
                  <a:schemeClr val="tx1"/>
                </a:solidFill>
                <a:effectLst/>
                <a:latin typeface="+mn-lt"/>
                <a:ea typeface="+mn-ea"/>
                <a:cs typeface="+mn-cs"/>
              </a:rPr>
              <a:t>Pragmatismo</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Brasil</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ajusta</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políticas</a:t>
            </a:r>
            <a:r>
              <a:rPr lang="en-US" sz="1200" b="0" kern="1200" dirty="0">
                <a:solidFill>
                  <a:schemeClr val="tx1"/>
                </a:solidFill>
                <a:effectLst/>
                <a:latin typeface="+mn-lt"/>
                <a:ea typeface="+mn-ea"/>
                <a:cs typeface="+mn-cs"/>
              </a:rPr>
              <a:t>, Argentina </a:t>
            </a:r>
            <a:r>
              <a:rPr lang="en-US" sz="1200" b="0" kern="1200" dirty="0" err="1">
                <a:solidFill>
                  <a:schemeClr val="tx1"/>
                </a:solidFill>
                <a:effectLst/>
                <a:latin typeface="+mn-lt"/>
                <a:ea typeface="+mn-ea"/>
                <a:cs typeface="+mn-cs"/>
              </a:rPr>
              <a:t>tiene</a:t>
            </a:r>
            <a:r>
              <a:rPr lang="en-US" sz="1200" b="0" kern="1200" dirty="0">
                <a:solidFill>
                  <a:schemeClr val="tx1"/>
                </a:solidFill>
                <a:effectLst/>
                <a:latin typeface="+mn-lt"/>
                <a:ea typeface="+mn-ea"/>
                <a:cs typeface="+mn-cs"/>
              </a:rPr>
              <a:t> debates </a:t>
            </a:r>
            <a:r>
              <a:rPr lang="en-US" sz="1200" b="0" kern="1200" dirty="0" err="1">
                <a:solidFill>
                  <a:schemeClr val="tx1"/>
                </a:solidFill>
                <a:effectLst/>
                <a:latin typeface="+mn-lt"/>
                <a:ea typeface="+mn-ea"/>
                <a:cs typeface="+mn-cs"/>
              </a:rPr>
              <a:t>ideológicos</a:t>
            </a:r>
            <a:endParaRPr lang="en-US" sz="1200" b="0" kern="1200" dirty="0">
              <a:solidFill>
                <a:schemeClr val="tx1"/>
              </a:solidFill>
              <a:effectLst/>
              <a:latin typeface="+mn-lt"/>
              <a:ea typeface="+mn-ea"/>
              <a:cs typeface="+mn-cs"/>
            </a:endParaRP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r>
              <a:rPr lang="en-US" sz="1200" b="1" kern="1200" dirty="0" err="1">
                <a:solidFill>
                  <a:schemeClr val="tx1"/>
                </a:solidFill>
                <a:effectLst/>
                <a:latin typeface="+mn-lt"/>
                <a:ea typeface="+mn-ea"/>
                <a:cs typeface="+mn-cs"/>
              </a:rPr>
              <a:t>Contraste</a:t>
            </a:r>
            <a:r>
              <a:rPr lang="en-US" sz="1200" b="1" kern="1200" dirty="0">
                <a:solidFill>
                  <a:schemeClr val="tx1"/>
                </a:solidFill>
                <a:effectLst/>
                <a:latin typeface="+mn-lt"/>
                <a:ea typeface="+mn-ea"/>
                <a:cs typeface="+mn-cs"/>
              </a:rPr>
              <a:t> doloroso</a:t>
            </a:r>
            <a:r>
              <a:rPr lang="en-US" sz="1200" b="0" kern="1200" dirty="0">
                <a:solidFill>
                  <a:schemeClr val="tx1"/>
                </a:solidFill>
                <a:effectLst/>
                <a:latin typeface="+mn-lt"/>
                <a:ea typeface="+mn-ea"/>
                <a:cs typeface="+mn-cs"/>
              </a:rPr>
              <a:t>: Argentina </a:t>
            </a:r>
            <a:r>
              <a:rPr lang="en-US" sz="1200" b="0" kern="1200" dirty="0" err="1">
                <a:solidFill>
                  <a:schemeClr val="tx1"/>
                </a:solidFill>
                <a:effectLst/>
                <a:latin typeface="+mn-lt"/>
                <a:ea typeface="+mn-ea"/>
                <a:cs typeface="+mn-cs"/>
              </a:rPr>
              <a:t>tenía</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ventajas</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iniciales</a:t>
            </a:r>
            <a:r>
              <a:rPr lang="en-US" sz="1200" b="0" kern="1200" dirty="0">
                <a:solidFill>
                  <a:schemeClr val="tx1"/>
                </a:solidFill>
                <a:effectLst/>
                <a:latin typeface="+mn-lt"/>
                <a:ea typeface="+mn-ea"/>
                <a:cs typeface="+mn-cs"/>
              </a:rPr>
              <a:t> (mayor </a:t>
            </a:r>
            <a:r>
              <a:rPr lang="en-US" sz="1200" b="0" kern="1200" dirty="0" err="1">
                <a:solidFill>
                  <a:schemeClr val="tx1"/>
                </a:solidFill>
                <a:effectLst/>
                <a:latin typeface="+mn-lt"/>
                <a:ea typeface="+mn-ea"/>
                <a:cs typeface="+mn-cs"/>
              </a:rPr>
              <a:t>ingreso</a:t>
            </a:r>
            <a:r>
              <a:rPr lang="en-US" sz="1200" b="0" kern="1200" dirty="0">
                <a:solidFill>
                  <a:schemeClr val="tx1"/>
                </a:solidFill>
                <a:effectLst/>
                <a:latin typeface="+mn-lt"/>
                <a:ea typeface="+mn-ea"/>
                <a:cs typeface="+mn-cs"/>
              </a:rPr>
              <a:t> per </a:t>
            </a:r>
            <a:r>
              <a:rPr lang="en-US" sz="1200" b="0" kern="1200" dirty="0" err="1">
                <a:solidFill>
                  <a:schemeClr val="tx1"/>
                </a:solidFill>
                <a:effectLst/>
                <a:latin typeface="+mn-lt"/>
                <a:ea typeface="+mn-ea"/>
                <a:cs typeface="+mn-cs"/>
              </a:rPr>
              <a:t>cápita</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educación</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pero</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fue</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superada</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por</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Brasil</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en</a:t>
            </a:r>
            <a:r>
              <a:rPr lang="en-US" sz="1200" b="0" kern="1200" dirty="0">
                <a:solidFill>
                  <a:schemeClr val="tx1"/>
                </a:solidFill>
                <a:effectLst/>
                <a:latin typeface="+mn-lt"/>
                <a:ea typeface="+mn-ea"/>
                <a:cs typeface="+mn-cs"/>
              </a:rPr>
              <a:t> las </a:t>
            </a:r>
            <a:r>
              <a:rPr lang="en-US" sz="1200" b="0" kern="1200" dirty="0" err="1">
                <a:solidFill>
                  <a:schemeClr val="tx1"/>
                </a:solidFill>
                <a:effectLst/>
                <a:latin typeface="+mn-lt"/>
                <a:ea typeface="+mn-ea"/>
                <a:cs typeface="+mn-cs"/>
              </a:rPr>
              <a:t>últimas</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décadas</a:t>
            </a:r>
            <a:r>
              <a:rPr lang="en-US" sz="1200" b="0" kern="1200" dirty="0">
                <a:solidFill>
                  <a:schemeClr val="tx1"/>
                </a:solidFill>
                <a:effectLst/>
                <a:latin typeface="+mn-lt"/>
                <a:ea typeface="+mn-ea"/>
                <a:cs typeface="+mn-cs"/>
              </a:rPr>
              <a:t>.</a:t>
            </a: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r>
              <a:rPr lang="en-US" sz="1200" b="1" kern="1200" dirty="0" err="1">
                <a:solidFill>
                  <a:schemeClr val="tx1"/>
                </a:solidFill>
                <a:effectLst/>
                <a:latin typeface="+mn-lt"/>
                <a:ea typeface="+mn-ea"/>
                <a:cs typeface="+mn-cs"/>
              </a:rPr>
              <a:t>Conclusión</a:t>
            </a:r>
            <a:r>
              <a:rPr lang="en-US" sz="1200" b="0" kern="1200" dirty="0">
                <a:solidFill>
                  <a:schemeClr val="tx1"/>
                </a:solidFill>
                <a:effectLst/>
                <a:latin typeface="+mn-lt"/>
                <a:ea typeface="+mn-ea"/>
                <a:cs typeface="+mn-cs"/>
              </a:rPr>
              <a:t>: Si DTW </a:t>
            </a:r>
            <a:r>
              <a:rPr lang="en-US" sz="1200" b="0" kern="1200" dirty="0" err="1">
                <a:solidFill>
                  <a:schemeClr val="tx1"/>
                </a:solidFill>
                <a:effectLst/>
                <a:latin typeface="+mn-lt"/>
                <a:ea typeface="+mn-ea"/>
                <a:cs typeface="+mn-cs"/>
              </a:rPr>
              <a:t>muestra</a:t>
            </a:r>
            <a:r>
              <a:rPr lang="en-US" sz="1200" b="0" kern="1200" dirty="0">
                <a:solidFill>
                  <a:schemeClr val="tx1"/>
                </a:solidFill>
                <a:effectLst/>
                <a:latin typeface="+mn-lt"/>
                <a:ea typeface="+mn-ea"/>
                <a:cs typeface="+mn-cs"/>
              </a:rPr>
              <a:t> baja </a:t>
            </a:r>
            <a:r>
              <a:rPr lang="en-US" sz="1200" b="0" kern="1200" dirty="0" err="1">
                <a:solidFill>
                  <a:schemeClr val="tx1"/>
                </a:solidFill>
                <a:effectLst/>
                <a:latin typeface="+mn-lt"/>
                <a:ea typeface="+mn-ea"/>
                <a:cs typeface="+mn-cs"/>
              </a:rPr>
              <a:t>distancia</a:t>
            </a:r>
            <a:r>
              <a:rPr lang="en-US" sz="1200" b="0" kern="1200" dirty="0">
                <a:solidFill>
                  <a:schemeClr val="tx1"/>
                </a:solidFill>
                <a:effectLst/>
                <a:latin typeface="+mn-lt"/>
                <a:ea typeface="+mn-ea"/>
                <a:cs typeface="+mn-cs"/>
              </a:rPr>
              <a:t>, indica </a:t>
            </a:r>
            <a:r>
              <a:rPr lang="en-US" sz="1200" b="0" kern="1200" dirty="0" err="1">
                <a:solidFill>
                  <a:schemeClr val="tx1"/>
                </a:solidFill>
                <a:effectLst/>
                <a:latin typeface="+mn-lt"/>
                <a:ea typeface="+mn-ea"/>
                <a:cs typeface="+mn-cs"/>
              </a:rPr>
              <a:t>que</a:t>
            </a:r>
            <a:r>
              <a:rPr lang="en-US" sz="1200" b="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a:t>
            </a:r>
            <a:r>
              <a:rPr lang="en-US" sz="1200" b="0" i="1" kern="1200" dirty="0" err="1">
                <a:solidFill>
                  <a:schemeClr val="tx1"/>
                </a:solidFill>
                <a:effectLst/>
                <a:latin typeface="+mn-lt"/>
                <a:ea typeface="+mn-ea"/>
                <a:cs typeface="+mn-cs"/>
              </a:rPr>
              <a:t>estructuralmente</a:t>
            </a:r>
            <a:r>
              <a:rPr lang="en-US" sz="1200" b="0" i="1" kern="1200" dirty="0">
                <a:solidFill>
                  <a:schemeClr val="tx1"/>
                </a:solidFill>
                <a:effectLst/>
                <a:latin typeface="+mn-lt"/>
                <a:ea typeface="+mn-ea"/>
                <a:cs typeface="+mn-cs"/>
              </a:rPr>
              <a:t>*</a:t>
            </a:r>
            <a:r>
              <a:rPr lang="en-US" sz="1200" b="0" kern="1200" dirty="0">
                <a:solidFill>
                  <a:schemeClr val="tx1"/>
                </a:solidFill>
                <a:effectLst/>
                <a:latin typeface="+mn-lt"/>
                <a:ea typeface="+mn-ea"/>
                <a:cs typeface="+mn-cs"/>
              </a:rPr>
              <a:t> son </a:t>
            </a:r>
            <a:r>
              <a:rPr lang="en-US" sz="1200" b="0" kern="1200" dirty="0" err="1">
                <a:solidFill>
                  <a:schemeClr val="tx1"/>
                </a:solidFill>
                <a:effectLst/>
                <a:latin typeface="+mn-lt"/>
                <a:ea typeface="+mn-ea"/>
                <a:cs typeface="+mn-cs"/>
              </a:rPr>
              <a:t>similares</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dotaciones</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región</a:t>
            </a:r>
            <a:r>
              <a:rPr lang="en-US" sz="1200" b="0" kern="1200" dirty="0">
                <a:solidFill>
                  <a:schemeClr val="tx1"/>
                </a:solidFill>
                <a:effectLst/>
                <a:latin typeface="+mn-lt"/>
                <a:ea typeface="+mn-ea"/>
                <a:cs typeface="+mn-cs"/>
              </a:rPr>
              <a:t>). Si </a:t>
            </a:r>
            <a:r>
              <a:rPr lang="en-US" sz="1200" b="0" kern="1200" dirty="0" err="1">
                <a:solidFill>
                  <a:schemeClr val="tx1"/>
                </a:solidFill>
                <a:effectLst/>
                <a:latin typeface="+mn-lt"/>
                <a:ea typeface="+mn-ea"/>
                <a:cs typeface="+mn-cs"/>
              </a:rPr>
              <a:t>muestra</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alta</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distancia</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confirma</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que</a:t>
            </a:r>
            <a:r>
              <a:rPr lang="en-US" sz="1200" b="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a:t>
            </a:r>
            <a:r>
              <a:rPr lang="en-US" sz="1200" b="0" i="1" kern="1200" dirty="0" err="1">
                <a:solidFill>
                  <a:schemeClr val="tx1"/>
                </a:solidFill>
                <a:effectLst/>
                <a:latin typeface="+mn-lt"/>
                <a:ea typeface="+mn-ea"/>
                <a:cs typeface="+mn-cs"/>
              </a:rPr>
              <a:t>políticas</a:t>
            </a:r>
            <a:r>
              <a:rPr lang="en-US" sz="1200" b="0" i="1" kern="1200" dirty="0">
                <a:solidFill>
                  <a:schemeClr val="tx1"/>
                </a:solidFill>
                <a:effectLst/>
                <a:latin typeface="+mn-lt"/>
                <a:ea typeface="+mn-ea"/>
                <a:cs typeface="+mn-cs"/>
              </a:rPr>
              <a:t> </a:t>
            </a:r>
            <a:r>
              <a:rPr lang="en-US" sz="1200" b="0" i="1" kern="1200" dirty="0" err="1">
                <a:solidFill>
                  <a:schemeClr val="tx1"/>
                </a:solidFill>
                <a:effectLst/>
                <a:latin typeface="+mn-lt"/>
                <a:ea typeface="+mn-ea"/>
                <a:cs typeface="+mn-cs"/>
              </a:rPr>
              <a:t>domésticas</a:t>
            </a:r>
            <a:r>
              <a:rPr lang="en-US" sz="1200" b="0" i="1" kern="1200" dirty="0">
                <a:solidFill>
                  <a:schemeClr val="tx1"/>
                </a:solidFill>
                <a:effectLst/>
                <a:latin typeface="+mn-lt"/>
                <a:ea typeface="+mn-ea"/>
                <a:cs typeface="+mn-cs"/>
              </a:rPr>
              <a:t>*</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pueden</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generar</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trayectorias</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radicalmente</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diferentes</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incluso</a:t>
            </a:r>
            <a:r>
              <a:rPr lang="en-US" sz="1200" b="0" kern="1200" dirty="0">
                <a:solidFill>
                  <a:schemeClr val="tx1"/>
                </a:solidFill>
                <a:effectLst/>
                <a:latin typeface="+mn-lt"/>
                <a:ea typeface="+mn-ea"/>
                <a:cs typeface="+mn-cs"/>
              </a:rPr>
              <a:t> entre </a:t>
            </a:r>
            <a:r>
              <a:rPr lang="en-US" sz="1200" b="0" kern="1200" dirty="0" err="1">
                <a:solidFill>
                  <a:schemeClr val="tx1"/>
                </a:solidFill>
                <a:effectLst/>
                <a:latin typeface="+mn-lt"/>
                <a:ea typeface="+mn-ea"/>
                <a:cs typeface="+mn-cs"/>
              </a:rPr>
              <a:t>vecinos</a:t>
            </a:r>
            <a:r>
              <a:rPr lang="en-US" sz="1200" b="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p:txBody>
      </p:sp>
      <p:sp>
        <p:nvSpPr>
          <p:cNvPr id="4" name="Slide Number Placeholder 3">
            <a:extLst>
              <a:ext uri="{FF2B5EF4-FFF2-40B4-BE49-F238E27FC236}">
                <a16:creationId xmlns:a16="http://schemas.microsoft.com/office/drawing/2014/main" id="{E09464CD-B38C-BE69-8A9B-C2B103B49983}"/>
              </a:ext>
            </a:extLst>
          </p:cNvPr>
          <p:cNvSpPr>
            <a:spLocks noGrp="1"/>
          </p:cNvSpPr>
          <p:nvPr>
            <p:ph type="sldNum" sz="quarter" idx="5"/>
          </p:nvPr>
        </p:nvSpPr>
        <p:spPr/>
        <p:txBody>
          <a:bodyPr/>
          <a:lstStyle/>
          <a:p>
            <a:fld id="{BD9C3A12-1E0F-412B-B376-8089A55D946C}" type="slidenum">
              <a:rPr lang="uk-UA" smtClean="0"/>
              <a:t>29</a:t>
            </a:fld>
            <a:endParaRPr lang="uk-UA"/>
          </a:p>
        </p:txBody>
      </p:sp>
    </p:spTree>
    <p:extLst>
      <p:ext uri="{BB962C8B-B14F-4D97-AF65-F5344CB8AC3E}">
        <p14:creationId xmlns:p14="http://schemas.microsoft.com/office/powerpoint/2010/main" val="6696269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27D119-FD47-6783-8F8E-57F19DD914A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A7C867C-8BC1-0C7B-33FF-C9DCCF9D7DC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595DF80-F548-47C6-DF8F-5B14E751D4FD}"/>
              </a:ext>
            </a:extLst>
          </p:cNvPr>
          <p:cNvSpPr>
            <a:spLocks noGrp="1"/>
          </p:cNvSpPr>
          <p:nvPr>
            <p:ph type="body" idx="1"/>
          </p:nvPr>
        </p:nvSpPr>
        <p:spPr/>
        <p:txBody>
          <a:bodyPr/>
          <a:lstStyle/>
          <a:p>
            <a:r>
              <a:rPr lang="en-AR" sz="1200" b="1" kern="1200" dirty="0">
                <a:solidFill>
                  <a:schemeClr val="tx1"/>
                </a:solidFill>
                <a:effectLst/>
                <a:latin typeface="+mn-lt"/>
                <a:ea typeface="+mn-ea"/>
                <a:cs typeface="+mn-cs"/>
              </a:rPr>
              <a:t>### 📝 </a:t>
            </a:r>
            <a:r>
              <a:rPr lang="en-US" sz="1200" b="1" kern="1200" dirty="0">
                <a:solidFill>
                  <a:schemeClr val="tx1"/>
                </a:solidFill>
                <a:effectLst/>
                <a:latin typeface="+mn-lt"/>
                <a:ea typeface="+mn-ea"/>
                <a:cs typeface="+mn-cs"/>
              </a:rPr>
              <a:t>INSIGHTS: Argentina vs Clusters del Banco Mundial</a:t>
            </a:r>
            <a:endParaRPr lang="en-US" sz="1200" b="0" kern="1200" dirty="0">
              <a:solidFill>
                <a:schemeClr val="tx1"/>
              </a:solidFill>
              <a:effectLst/>
              <a:latin typeface="+mn-lt"/>
              <a:ea typeface="+mn-ea"/>
              <a:cs typeface="+mn-cs"/>
            </a:endParaRP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Pregunta</a:t>
            </a:r>
            <a:r>
              <a:rPr lang="en-US" sz="1200" b="1" kern="1200" dirty="0">
                <a:solidFill>
                  <a:schemeClr val="tx1"/>
                </a:solidFill>
                <a:effectLst/>
                <a:latin typeface="+mn-lt"/>
                <a:ea typeface="+mn-ea"/>
                <a:cs typeface="+mn-cs"/>
              </a:rPr>
              <a:t> central: ¿Argentina </a:t>
            </a:r>
            <a:r>
              <a:rPr lang="en-US" sz="1200" b="1" kern="1200" dirty="0" err="1">
                <a:solidFill>
                  <a:schemeClr val="tx1"/>
                </a:solidFill>
                <a:effectLst/>
                <a:latin typeface="+mn-lt"/>
                <a:ea typeface="+mn-ea"/>
                <a:cs typeface="+mn-cs"/>
              </a:rPr>
              <a:t>pertenece</a:t>
            </a:r>
            <a:r>
              <a:rPr lang="en-US" sz="1200" b="1" kern="1200" dirty="0">
                <a:solidFill>
                  <a:schemeClr val="tx1"/>
                </a:solidFill>
                <a:effectLst/>
                <a:latin typeface="+mn-lt"/>
                <a:ea typeface="+mn-ea"/>
                <a:cs typeface="+mn-cs"/>
              </a:rPr>
              <a:t> al </a:t>
            </a:r>
            <a:r>
              <a:rPr lang="en-US" sz="1200" b="1" kern="1200" dirty="0" err="1">
                <a:solidFill>
                  <a:schemeClr val="tx1"/>
                </a:solidFill>
                <a:effectLst/>
                <a:latin typeface="+mn-lt"/>
                <a:ea typeface="+mn-ea"/>
                <a:cs typeface="+mn-cs"/>
              </a:rPr>
              <a:t>grupo</a:t>
            </a:r>
            <a:r>
              <a:rPr lang="en-US" sz="1200" b="1" kern="1200" dirty="0">
                <a:solidFill>
                  <a:schemeClr val="tx1"/>
                </a:solidFill>
                <a:effectLst/>
                <a:latin typeface="+mn-lt"/>
                <a:ea typeface="+mn-ea"/>
                <a:cs typeface="+mn-cs"/>
              </a:rPr>
              <a:t> de </a:t>
            </a:r>
            <a:r>
              <a:rPr lang="en-US" sz="1200" b="1" kern="1200" dirty="0" err="1">
                <a:solidFill>
                  <a:schemeClr val="tx1"/>
                </a:solidFill>
                <a:effectLst/>
                <a:latin typeface="+mn-lt"/>
                <a:ea typeface="+mn-ea"/>
                <a:cs typeface="+mn-cs"/>
              </a:rPr>
              <a:t>ingreso</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que</a:t>
            </a:r>
            <a:r>
              <a:rPr lang="en-US" sz="1200" b="1" kern="1200" dirty="0">
                <a:solidFill>
                  <a:schemeClr val="tx1"/>
                </a:solidFill>
                <a:effectLst/>
                <a:latin typeface="+mn-lt"/>
                <a:ea typeface="+mn-ea"/>
                <a:cs typeface="+mn-cs"/>
              </a:rPr>
              <a:t> le </a:t>
            </a:r>
            <a:r>
              <a:rPr lang="en-US" sz="1200" b="1" kern="1200" dirty="0" err="1">
                <a:solidFill>
                  <a:schemeClr val="tx1"/>
                </a:solidFill>
                <a:effectLst/>
                <a:latin typeface="+mn-lt"/>
                <a:ea typeface="+mn-ea"/>
                <a:cs typeface="+mn-cs"/>
              </a:rPr>
              <a:t>corresponde</a:t>
            </a:r>
            <a:r>
              <a:rPr lang="en-US" sz="1200" b="1" kern="1200" dirty="0">
                <a:solidFill>
                  <a:schemeClr val="tx1"/>
                </a:solidFill>
                <a:effectLst/>
                <a:latin typeface="+mn-lt"/>
                <a:ea typeface="+mn-ea"/>
                <a:cs typeface="+mn-cs"/>
              </a:rPr>
              <a:t>?</a:t>
            </a:r>
            <a:endParaRPr lang="en-US" sz="1200" b="0" kern="1200" dirty="0">
              <a:solidFill>
                <a:schemeClr val="tx1"/>
              </a:solidFill>
              <a:effectLst/>
              <a:latin typeface="+mn-lt"/>
              <a:ea typeface="+mn-ea"/>
              <a:cs typeface="+mn-cs"/>
            </a:endParaRP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El Banco Mundial </a:t>
            </a:r>
            <a:r>
              <a:rPr lang="en-US" sz="1200" b="0" kern="1200" dirty="0" err="1">
                <a:solidFill>
                  <a:schemeClr val="tx1"/>
                </a:solidFill>
                <a:effectLst/>
                <a:latin typeface="+mn-lt"/>
                <a:ea typeface="+mn-ea"/>
                <a:cs typeface="+mn-cs"/>
              </a:rPr>
              <a:t>clasifica</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países</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en</a:t>
            </a:r>
            <a:r>
              <a:rPr lang="en-US" sz="1200" b="0" kern="1200" dirty="0">
                <a:solidFill>
                  <a:schemeClr val="tx1"/>
                </a:solidFill>
                <a:effectLst/>
                <a:latin typeface="+mn-lt"/>
                <a:ea typeface="+mn-ea"/>
                <a:cs typeface="+mn-cs"/>
              </a:rPr>
              <a:t> 4 </a:t>
            </a:r>
            <a:r>
              <a:rPr lang="en-US" sz="1200" b="0" kern="1200" dirty="0" err="1">
                <a:solidFill>
                  <a:schemeClr val="tx1"/>
                </a:solidFill>
                <a:effectLst/>
                <a:latin typeface="+mn-lt"/>
                <a:ea typeface="+mn-ea"/>
                <a:cs typeface="+mn-cs"/>
              </a:rPr>
              <a:t>categorías</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según</a:t>
            </a:r>
            <a:r>
              <a:rPr lang="en-US" sz="1200" b="0" kern="1200" dirty="0">
                <a:solidFill>
                  <a:schemeClr val="tx1"/>
                </a:solidFill>
                <a:effectLst/>
                <a:latin typeface="+mn-lt"/>
                <a:ea typeface="+mn-ea"/>
                <a:cs typeface="+mn-cs"/>
              </a:rPr>
              <a:t> GNI per </a:t>
            </a:r>
            <a:r>
              <a:rPr lang="en-US" sz="1200" b="0" kern="1200" dirty="0" err="1">
                <a:solidFill>
                  <a:schemeClr val="tx1"/>
                </a:solidFill>
                <a:effectLst/>
                <a:latin typeface="+mn-lt"/>
                <a:ea typeface="+mn-ea"/>
                <a:cs typeface="+mn-cs"/>
              </a:rPr>
              <a:t>cápita</a:t>
            </a:r>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Low income, Lower-middle income, Upper-middle income, High income</a:t>
            </a:r>
            <a:r>
              <a:rPr lang="en-US" sz="1200" b="0" kern="1200" dirty="0">
                <a:solidFill>
                  <a:schemeClr val="tx1"/>
                </a:solidFill>
                <a:effectLst/>
                <a:latin typeface="+mn-lt"/>
                <a:ea typeface="+mn-ea"/>
                <a:cs typeface="+mn-cs"/>
              </a:rPr>
              <a:t>. Argentina </a:t>
            </a:r>
            <a:r>
              <a:rPr lang="en-US" sz="1200" b="0" kern="1200" dirty="0" err="1">
                <a:solidFill>
                  <a:schemeClr val="tx1"/>
                </a:solidFill>
                <a:effectLst/>
                <a:latin typeface="+mn-lt"/>
                <a:ea typeface="+mn-ea"/>
                <a:cs typeface="+mn-cs"/>
              </a:rPr>
              <a:t>históricamente</a:t>
            </a:r>
            <a:r>
              <a:rPr lang="en-US" sz="1200" b="0" kern="1200" dirty="0">
                <a:solidFill>
                  <a:schemeClr val="tx1"/>
                </a:solidFill>
                <a:effectLst/>
                <a:latin typeface="+mn-lt"/>
                <a:ea typeface="+mn-ea"/>
                <a:cs typeface="+mn-cs"/>
              </a:rPr>
              <a:t> ha </a:t>
            </a:r>
            <a:r>
              <a:rPr lang="en-US" sz="1200" b="0" kern="1200" dirty="0" err="1">
                <a:solidFill>
                  <a:schemeClr val="tx1"/>
                </a:solidFill>
                <a:effectLst/>
                <a:latin typeface="+mn-lt"/>
                <a:ea typeface="+mn-ea"/>
                <a:cs typeface="+mn-cs"/>
              </a:rPr>
              <a:t>oscilado</a:t>
            </a:r>
            <a:r>
              <a:rPr lang="en-US" sz="1200" b="0" kern="1200" dirty="0">
                <a:solidFill>
                  <a:schemeClr val="tx1"/>
                </a:solidFill>
                <a:effectLst/>
                <a:latin typeface="+mn-lt"/>
                <a:ea typeface="+mn-ea"/>
                <a:cs typeface="+mn-cs"/>
              </a:rPr>
              <a:t> entre upper-middle y </a:t>
            </a:r>
            <a:r>
              <a:rPr lang="en-US" sz="1200" b="0" kern="1200" dirty="0" err="1">
                <a:solidFill>
                  <a:schemeClr val="tx1"/>
                </a:solidFill>
                <a:effectLst/>
                <a:latin typeface="+mn-lt"/>
                <a:ea typeface="+mn-ea"/>
                <a:cs typeface="+mn-cs"/>
              </a:rPr>
              <a:t>ocasionalmente</a:t>
            </a:r>
            <a:r>
              <a:rPr lang="en-US" sz="1200" b="0" kern="1200" dirty="0">
                <a:solidFill>
                  <a:schemeClr val="tx1"/>
                </a:solidFill>
                <a:effectLst/>
                <a:latin typeface="+mn-lt"/>
                <a:ea typeface="+mn-ea"/>
                <a:cs typeface="+mn-cs"/>
              </a:rPr>
              <a:t> high income.</a:t>
            </a: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Hallazgos</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principales</a:t>
            </a:r>
            <a:endParaRPr lang="en-US" sz="1200" b="0" kern="1200" dirty="0">
              <a:solidFill>
                <a:schemeClr val="tx1"/>
              </a:solidFill>
              <a:effectLst/>
              <a:latin typeface="+mn-lt"/>
              <a:ea typeface="+mn-ea"/>
              <a:cs typeface="+mn-cs"/>
            </a:endParaRP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1. </a:t>
            </a:r>
            <a:r>
              <a:rPr lang="en-US" sz="1200" b="1" kern="1200" dirty="0" err="1">
                <a:solidFill>
                  <a:schemeClr val="tx1"/>
                </a:solidFill>
                <a:effectLst/>
                <a:latin typeface="+mn-lt"/>
                <a:ea typeface="+mn-ea"/>
                <a:cs typeface="+mn-cs"/>
              </a:rPr>
              <a:t>Posición</a:t>
            </a:r>
            <a:r>
              <a:rPr lang="en-US" sz="1200" b="1" kern="1200" dirty="0">
                <a:solidFill>
                  <a:schemeClr val="tx1"/>
                </a:solidFill>
                <a:effectLst/>
                <a:latin typeface="+mn-lt"/>
                <a:ea typeface="+mn-ea"/>
                <a:cs typeface="+mn-cs"/>
              </a:rPr>
              <a:t> actual de Argentina:</a:t>
            </a:r>
            <a:endParaRPr lang="en-US" sz="1200" b="0" kern="1200" dirty="0">
              <a:solidFill>
                <a:schemeClr val="tx1"/>
              </a:solidFill>
              <a:effectLst/>
              <a:latin typeface="+mn-lt"/>
              <a:ea typeface="+mn-ea"/>
              <a:cs typeface="+mn-cs"/>
            </a:endParaRPr>
          </a:p>
          <a:p>
            <a:r>
              <a:rPr lang="en-US" sz="1200" b="0" kern="1200" dirty="0" err="1">
                <a:solidFill>
                  <a:schemeClr val="tx1"/>
                </a:solidFill>
                <a:effectLst/>
                <a:latin typeface="+mn-lt"/>
                <a:ea typeface="+mn-ea"/>
                <a:cs typeface="+mn-cs"/>
              </a:rPr>
              <a:t>Clasificación</a:t>
            </a:r>
            <a:r>
              <a:rPr lang="en-US" sz="1200" b="0" kern="1200" dirty="0">
                <a:solidFill>
                  <a:schemeClr val="tx1"/>
                </a:solidFill>
                <a:effectLst/>
                <a:latin typeface="+mn-lt"/>
                <a:ea typeface="+mn-ea"/>
                <a:cs typeface="+mn-cs"/>
              </a:rPr>
              <a:t> Banco Mundial 2022: </a:t>
            </a:r>
            <a:r>
              <a:rPr lang="en-US" sz="1200" b="1" kern="1200" dirty="0">
                <a:solidFill>
                  <a:schemeClr val="tx1"/>
                </a:solidFill>
                <a:effectLst/>
                <a:latin typeface="+mn-lt"/>
                <a:ea typeface="+mn-ea"/>
                <a:cs typeface="+mn-cs"/>
              </a:rPr>
              <a:t>Upper-middle income</a:t>
            </a:r>
            <a:r>
              <a:rPr lang="en-US" sz="1200" b="0" kern="1200" dirty="0">
                <a:solidFill>
                  <a:schemeClr val="tx1"/>
                </a:solidFill>
                <a:effectLst/>
                <a:latin typeface="+mn-lt"/>
                <a:ea typeface="+mn-ea"/>
                <a:cs typeface="+mn-cs"/>
              </a:rPr>
              <a:t> ($4,256-$13,205)</a:t>
            </a:r>
          </a:p>
          <a:p>
            <a:r>
              <a:rPr lang="en-US" sz="1200" b="0" kern="1200" dirty="0">
                <a:solidFill>
                  <a:schemeClr val="tx1"/>
                </a:solidFill>
                <a:effectLst/>
                <a:latin typeface="+mn-lt"/>
                <a:ea typeface="+mn-ea"/>
                <a:cs typeface="+mn-cs"/>
              </a:rPr>
              <a:t>GNI per </a:t>
            </a:r>
            <a:r>
              <a:rPr lang="en-US" sz="1200" b="0" kern="1200" dirty="0" err="1">
                <a:solidFill>
                  <a:schemeClr val="tx1"/>
                </a:solidFill>
                <a:effectLst/>
                <a:latin typeface="+mn-lt"/>
                <a:ea typeface="+mn-ea"/>
                <a:cs typeface="+mn-cs"/>
              </a:rPr>
              <a:t>cápita</a:t>
            </a:r>
            <a:r>
              <a:rPr lang="en-US" sz="1200" b="0" kern="1200" dirty="0">
                <a:solidFill>
                  <a:schemeClr val="tx1"/>
                </a:solidFill>
                <a:effectLst/>
                <a:latin typeface="+mn-lt"/>
                <a:ea typeface="+mn-ea"/>
                <a:cs typeface="+mn-cs"/>
              </a:rPr>
              <a:t> Argentina ~$10,000-12,000 (</a:t>
            </a:r>
            <a:r>
              <a:rPr lang="en-US" sz="1200" b="0" kern="1200" dirty="0" err="1">
                <a:solidFill>
                  <a:schemeClr val="tx1"/>
                </a:solidFill>
                <a:effectLst/>
                <a:latin typeface="+mn-lt"/>
                <a:ea typeface="+mn-ea"/>
                <a:cs typeface="+mn-cs"/>
              </a:rPr>
              <a:t>depende</a:t>
            </a:r>
            <a:r>
              <a:rPr lang="en-US" sz="1200" b="0" kern="1200" dirty="0">
                <a:solidFill>
                  <a:schemeClr val="tx1"/>
                </a:solidFill>
                <a:effectLst/>
                <a:latin typeface="+mn-lt"/>
                <a:ea typeface="+mn-ea"/>
                <a:cs typeface="+mn-cs"/>
              </a:rPr>
              <a:t> del </a:t>
            </a:r>
            <a:r>
              <a:rPr lang="en-US" sz="1200" b="0" kern="1200" dirty="0" err="1">
                <a:solidFill>
                  <a:schemeClr val="tx1"/>
                </a:solidFill>
                <a:effectLst/>
                <a:latin typeface="+mn-lt"/>
                <a:ea typeface="+mn-ea"/>
                <a:cs typeface="+mn-cs"/>
              </a:rPr>
              <a:t>año</a:t>
            </a:r>
            <a:r>
              <a:rPr lang="en-US" sz="1200" b="0" kern="1200" dirty="0">
                <a:solidFill>
                  <a:schemeClr val="tx1"/>
                </a:solidFill>
                <a:effectLst/>
                <a:latin typeface="+mn-lt"/>
                <a:ea typeface="+mn-ea"/>
                <a:cs typeface="+mn-cs"/>
              </a:rPr>
              <a:t> y </a:t>
            </a:r>
            <a:r>
              <a:rPr lang="en-US" sz="1200" b="0" kern="1200" dirty="0" err="1">
                <a:solidFill>
                  <a:schemeClr val="tx1"/>
                </a:solidFill>
                <a:effectLst/>
                <a:latin typeface="+mn-lt"/>
                <a:ea typeface="+mn-ea"/>
                <a:cs typeface="+mn-cs"/>
              </a:rPr>
              <a:t>tipo</a:t>
            </a:r>
            <a:r>
              <a:rPr lang="en-US" sz="1200" b="0" kern="1200" dirty="0">
                <a:solidFill>
                  <a:schemeClr val="tx1"/>
                </a:solidFill>
                <a:effectLst/>
                <a:latin typeface="+mn-lt"/>
                <a:ea typeface="+mn-ea"/>
                <a:cs typeface="+mn-cs"/>
              </a:rPr>
              <a:t> de </a:t>
            </a:r>
            <a:r>
              <a:rPr lang="en-US" sz="1200" b="0" kern="1200" dirty="0" err="1">
                <a:solidFill>
                  <a:schemeClr val="tx1"/>
                </a:solidFill>
                <a:effectLst/>
                <a:latin typeface="+mn-lt"/>
                <a:ea typeface="+mn-ea"/>
                <a:cs typeface="+mn-cs"/>
              </a:rPr>
              <a:t>cambio</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usado</a:t>
            </a:r>
            <a:r>
              <a:rPr lang="en-US" sz="1200" b="0" kern="1200" dirty="0">
                <a:solidFill>
                  <a:schemeClr val="tx1"/>
                </a:solidFill>
                <a:effectLst/>
                <a:latin typeface="+mn-lt"/>
                <a:ea typeface="+mn-ea"/>
                <a:cs typeface="+mn-cs"/>
              </a:rPr>
              <a:t>)</a:t>
            </a:r>
          </a:p>
          <a:p>
            <a:r>
              <a:rPr lang="en-US" sz="1200" b="1" kern="1200" dirty="0">
                <a:solidFill>
                  <a:schemeClr val="tx1"/>
                </a:solidFill>
                <a:effectLst/>
                <a:latin typeface="+mn-lt"/>
                <a:ea typeface="+mn-ea"/>
                <a:cs typeface="+mn-cs"/>
              </a:rPr>
              <a:t>Frontera con high income</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pero</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nunca</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logra</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cruzar</a:t>
            </a:r>
            <a:r>
              <a:rPr lang="en-US" sz="1200" b="0" kern="1200" dirty="0">
                <a:solidFill>
                  <a:schemeClr val="tx1"/>
                </a:solidFill>
                <a:effectLst/>
                <a:latin typeface="+mn-lt"/>
                <a:ea typeface="+mn-ea"/>
                <a:cs typeface="+mn-cs"/>
              </a:rPr>
              <a:t> de forma </a:t>
            </a:r>
            <a:r>
              <a:rPr lang="en-US" sz="1200" b="0" kern="1200" dirty="0" err="1">
                <a:solidFill>
                  <a:schemeClr val="tx1"/>
                </a:solidFill>
                <a:effectLst/>
                <a:latin typeface="+mn-lt"/>
                <a:ea typeface="+mn-ea"/>
                <a:cs typeface="+mn-cs"/>
              </a:rPr>
              <a:t>sostenida</a:t>
            </a:r>
            <a:endParaRPr lang="en-US" sz="1200" b="0" kern="1200" dirty="0">
              <a:solidFill>
                <a:schemeClr val="tx1"/>
              </a:solidFill>
              <a:effectLst/>
              <a:latin typeface="+mn-lt"/>
              <a:ea typeface="+mn-ea"/>
              <a:cs typeface="+mn-cs"/>
            </a:endParaRP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2. </a:t>
            </a:r>
            <a:r>
              <a:rPr lang="en-US" sz="1200" b="1" kern="1200" dirty="0" err="1">
                <a:solidFill>
                  <a:schemeClr val="tx1"/>
                </a:solidFill>
                <a:effectLst/>
                <a:latin typeface="+mn-lt"/>
                <a:ea typeface="+mn-ea"/>
                <a:cs typeface="+mn-cs"/>
              </a:rPr>
              <a:t>Comparación</a:t>
            </a:r>
            <a:r>
              <a:rPr lang="en-US" sz="1200" b="1" kern="1200" dirty="0">
                <a:solidFill>
                  <a:schemeClr val="tx1"/>
                </a:solidFill>
                <a:effectLst/>
                <a:latin typeface="+mn-lt"/>
                <a:ea typeface="+mn-ea"/>
                <a:cs typeface="+mn-cs"/>
              </a:rPr>
              <a:t> con </a:t>
            </a:r>
            <a:r>
              <a:rPr lang="en-US" sz="1200" b="1" kern="1200" dirty="0" err="1">
                <a:solidFill>
                  <a:schemeClr val="tx1"/>
                </a:solidFill>
                <a:effectLst/>
                <a:latin typeface="+mn-lt"/>
                <a:ea typeface="+mn-ea"/>
                <a:cs typeface="+mn-cs"/>
              </a:rPr>
              <a:t>países</a:t>
            </a:r>
            <a:r>
              <a:rPr lang="en-US" sz="1200" b="1" kern="1200" dirty="0">
                <a:solidFill>
                  <a:schemeClr val="tx1"/>
                </a:solidFill>
                <a:effectLst/>
                <a:latin typeface="+mn-lt"/>
                <a:ea typeface="+mn-ea"/>
                <a:cs typeface="+mn-cs"/>
              </a:rPr>
              <a:t> de </a:t>
            </a:r>
            <a:r>
              <a:rPr lang="en-US" sz="1200" b="1" kern="1200" dirty="0" err="1">
                <a:solidFill>
                  <a:schemeClr val="tx1"/>
                </a:solidFill>
                <a:effectLst/>
                <a:latin typeface="+mn-lt"/>
                <a:ea typeface="+mn-ea"/>
                <a:cs typeface="+mn-cs"/>
              </a:rPr>
              <a:t>su</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mismo</a:t>
            </a:r>
            <a:r>
              <a:rPr lang="en-US" sz="1200" b="1" kern="1200" dirty="0">
                <a:solidFill>
                  <a:schemeClr val="tx1"/>
                </a:solidFill>
                <a:effectLst/>
                <a:latin typeface="+mn-lt"/>
                <a:ea typeface="+mn-ea"/>
                <a:cs typeface="+mn-cs"/>
              </a:rPr>
              <a:t> cluster:</a:t>
            </a:r>
            <a:endParaRPr lang="en-US" sz="1200" b="0" kern="1200" dirty="0">
              <a:solidFill>
                <a:schemeClr val="tx1"/>
              </a:solidFill>
              <a:effectLst/>
              <a:latin typeface="+mn-lt"/>
              <a:ea typeface="+mn-ea"/>
              <a:cs typeface="+mn-cs"/>
            </a:endParaRP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Upper-middle income (pares de Argentina):</a:t>
            </a:r>
            <a:endParaRPr lang="en-US" sz="1200" b="0" kern="1200" dirty="0">
              <a:solidFill>
                <a:schemeClr val="tx1"/>
              </a:solidFill>
              <a:effectLst/>
              <a:latin typeface="+mn-lt"/>
              <a:ea typeface="+mn-ea"/>
              <a:cs typeface="+mn-cs"/>
            </a:endParaRPr>
          </a:p>
          <a:p>
            <a:r>
              <a:rPr lang="en-US" sz="1200" b="0" kern="1200" dirty="0" err="1">
                <a:solidFill>
                  <a:schemeClr val="tx1"/>
                </a:solidFill>
                <a:effectLst/>
                <a:latin typeface="+mn-lt"/>
                <a:ea typeface="+mn-ea"/>
                <a:cs typeface="+mn-cs"/>
              </a:rPr>
              <a:t>Brasil</a:t>
            </a:r>
            <a:r>
              <a:rPr lang="en-US" sz="1200" b="0" kern="1200" dirty="0">
                <a:solidFill>
                  <a:schemeClr val="tx1"/>
                </a:solidFill>
                <a:effectLst/>
                <a:latin typeface="+mn-lt"/>
                <a:ea typeface="+mn-ea"/>
                <a:cs typeface="+mn-cs"/>
              </a:rPr>
              <a:t>, México, Colombia, China, </a:t>
            </a:r>
            <a:r>
              <a:rPr lang="en-US" sz="1200" b="0" kern="1200" dirty="0" err="1">
                <a:solidFill>
                  <a:schemeClr val="tx1"/>
                </a:solidFill>
                <a:effectLst/>
                <a:latin typeface="+mn-lt"/>
                <a:ea typeface="+mn-ea"/>
                <a:cs typeface="+mn-cs"/>
              </a:rPr>
              <a:t>Turquía</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Tailandia</a:t>
            </a:r>
            <a:r>
              <a:rPr lang="en-US" sz="1200" b="0" kern="1200" dirty="0">
                <a:solidFill>
                  <a:schemeClr val="tx1"/>
                </a:solidFill>
                <a:effectLst/>
                <a:latin typeface="+mn-lt"/>
                <a:ea typeface="+mn-ea"/>
                <a:cs typeface="+mn-cs"/>
              </a:rPr>
              <a:t>, Malasia</a:t>
            </a:r>
          </a:p>
          <a:p>
            <a:r>
              <a:rPr lang="en-US" sz="1200" b="1" kern="1200" dirty="0" err="1">
                <a:solidFill>
                  <a:schemeClr val="tx1"/>
                </a:solidFill>
                <a:effectLst/>
                <a:latin typeface="+mn-lt"/>
                <a:ea typeface="+mn-ea"/>
                <a:cs typeface="+mn-cs"/>
              </a:rPr>
              <a:t>Similitud</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esperada</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Economías</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diversificadas</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industrialización</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parcial</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trampa</a:t>
            </a:r>
            <a:r>
              <a:rPr lang="en-US" sz="1200" b="0" kern="1200" dirty="0">
                <a:solidFill>
                  <a:schemeClr val="tx1"/>
                </a:solidFill>
                <a:effectLst/>
                <a:latin typeface="+mn-lt"/>
                <a:ea typeface="+mn-ea"/>
                <a:cs typeface="+mn-cs"/>
              </a:rPr>
              <a:t> de </a:t>
            </a:r>
            <a:r>
              <a:rPr lang="en-US" sz="1200" b="0" kern="1200" dirty="0" err="1">
                <a:solidFill>
                  <a:schemeClr val="tx1"/>
                </a:solidFill>
                <a:effectLst/>
                <a:latin typeface="+mn-lt"/>
                <a:ea typeface="+mn-ea"/>
                <a:cs typeface="+mn-cs"/>
              </a:rPr>
              <a:t>ingreso</a:t>
            </a:r>
            <a:r>
              <a:rPr lang="en-US" sz="1200" b="0" kern="1200" dirty="0">
                <a:solidFill>
                  <a:schemeClr val="tx1"/>
                </a:solidFill>
                <a:effectLst/>
                <a:latin typeface="+mn-lt"/>
                <a:ea typeface="+mn-ea"/>
                <a:cs typeface="+mn-cs"/>
              </a:rPr>
              <a:t> medio</a:t>
            </a:r>
          </a:p>
          <a:p>
            <a:r>
              <a:rPr lang="en-US" sz="1200" b="1" kern="1200" dirty="0" err="1">
                <a:solidFill>
                  <a:schemeClr val="tx1"/>
                </a:solidFill>
                <a:effectLst/>
                <a:latin typeface="+mn-lt"/>
                <a:ea typeface="+mn-ea"/>
                <a:cs typeface="+mn-cs"/>
              </a:rPr>
              <a:t>Realidad</a:t>
            </a:r>
            <a:r>
              <a:rPr lang="en-US" sz="1200" b="0" kern="1200" dirty="0">
                <a:solidFill>
                  <a:schemeClr val="tx1"/>
                </a:solidFill>
                <a:effectLst/>
                <a:latin typeface="+mn-lt"/>
                <a:ea typeface="+mn-ea"/>
                <a:cs typeface="+mn-cs"/>
              </a:rPr>
              <a:t>: Argentina </a:t>
            </a:r>
            <a:r>
              <a:rPr lang="en-US" sz="1200" b="0" kern="1200" dirty="0" err="1">
                <a:solidFill>
                  <a:schemeClr val="tx1"/>
                </a:solidFill>
                <a:effectLst/>
                <a:latin typeface="+mn-lt"/>
                <a:ea typeface="+mn-ea"/>
                <a:cs typeface="+mn-cs"/>
              </a:rPr>
              <a:t>muestra</a:t>
            </a:r>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mayor </a:t>
            </a:r>
            <a:r>
              <a:rPr lang="en-US" sz="1200" b="1" kern="1200" dirty="0" err="1">
                <a:solidFill>
                  <a:schemeClr val="tx1"/>
                </a:solidFill>
                <a:effectLst/>
                <a:latin typeface="+mn-lt"/>
                <a:ea typeface="+mn-ea"/>
                <a:cs typeface="+mn-cs"/>
              </a:rPr>
              <a:t>volatilidad</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que</a:t>
            </a:r>
            <a:r>
              <a:rPr lang="en-US" sz="1200" b="0" kern="1200" dirty="0">
                <a:solidFill>
                  <a:schemeClr val="tx1"/>
                </a:solidFill>
                <a:effectLst/>
                <a:latin typeface="+mn-lt"/>
                <a:ea typeface="+mn-ea"/>
                <a:cs typeface="+mn-cs"/>
              </a:rPr>
              <a:t> pares de </a:t>
            </a:r>
            <a:r>
              <a:rPr lang="en-US" sz="1200" b="0" kern="1200" dirty="0" err="1">
                <a:solidFill>
                  <a:schemeClr val="tx1"/>
                </a:solidFill>
                <a:effectLst/>
                <a:latin typeface="+mn-lt"/>
                <a:ea typeface="+mn-ea"/>
                <a:cs typeface="+mn-cs"/>
              </a:rPr>
              <a:t>su</a:t>
            </a:r>
            <a:r>
              <a:rPr lang="en-US" sz="1200" b="0" kern="1200" dirty="0">
                <a:solidFill>
                  <a:schemeClr val="tx1"/>
                </a:solidFill>
                <a:effectLst/>
                <a:latin typeface="+mn-lt"/>
                <a:ea typeface="+mn-ea"/>
                <a:cs typeface="+mn-cs"/>
              </a:rPr>
              <a:t> cluster</a:t>
            </a:r>
          </a:p>
          <a:p>
            <a:r>
              <a:rPr lang="en-US" sz="1200" b="0" kern="1200" dirty="0">
                <a:solidFill>
                  <a:schemeClr val="tx1"/>
                </a:solidFill>
                <a:effectLst/>
                <a:latin typeface="+mn-lt"/>
                <a:ea typeface="+mn-ea"/>
                <a:cs typeface="+mn-cs"/>
              </a:rPr>
              <a:t>China, Malasia, </a:t>
            </a:r>
            <a:r>
              <a:rPr lang="en-US" sz="1200" b="0" kern="1200" dirty="0" err="1">
                <a:solidFill>
                  <a:schemeClr val="tx1"/>
                </a:solidFill>
                <a:effectLst/>
                <a:latin typeface="+mn-lt"/>
                <a:ea typeface="+mn-ea"/>
                <a:cs typeface="+mn-cs"/>
              </a:rPr>
              <a:t>Tailandia</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Trayectoria</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ascendente</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clara</a:t>
            </a:r>
            <a:r>
              <a:rPr lang="en-US" sz="1200" b="0" kern="1200" dirty="0">
                <a:solidFill>
                  <a:schemeClr val="tx1"/>
                </a:solidFill>
                <a:effectLst/>
                <a:latin typeface="+mn-lt"/>
                <a:ea typeface="+mn-ea"/>
                <a:cs typeface="+mn-cs"/>
              </a:rPr>
              <a:t> → High income</a:t>
            </a:r>
          </a:p>
          <a:p>
            <a:r>
              <a:rPr lang="en-US" sz="1200" b="0" kern="1200" dirty="0" err="1">
                <a:solidFill>
                  <a:schemeClr val="tx1"/>
                </a:solidFill>
                <a:effectLst/>
                <a:latin typeface="+mn-lt"/>
                <a:ea typeface="+mn-ea"/>
                <a:cs typeface="+mn-cs"/>
              </a:rPr>
              <a:t>Brasil</a:t>
            </a:r>
            <a:r>
              <a:rPr lang="en-US" sz="1200" b="0" kern="1200" dirty="0">
                <a:solidFill>
                  <a:schemeClr val="tx1"/>
                </a:solidFill>
                <a:effectLst/>
                <a:latin typeface="+mn-lt"/>
                <a:ea typeface="+mn-ea"/>
                <a:cs typeface="+mn-cs"/>
              </a:rPr>
              <a:t>, México, </a:t>
            </a:r>
            <a:r>
              <a:rPr lang="en-US" sz="1200" b="0" kern="1200" dirty="0" err="1">
                <a:solidFill>
                  <a:schemeClr val="tx1"/>
                </a:solidFill>
                <a:effectLst/>
                <a:latin typeface="+mn-lt"/>
                <a:ea typeface="+mn-ea"/>
                <a:cs typeface="+mn-cs"/>
              </a:rPr>
              <a:t>Turquía</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Estancamiento</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pero</a:t>
            </a:r>
            <a:r>
              <a:rPr lang="en-US" sz="1200" b="0" kern="1200" dirty="0">
                <a:solidFill>
                  <a:schemeClr val="tx1"/>
                </a:solidFill>
                <a:effectLst/>
                <a:latin typeface="+mn-lt"/>
                <a:ea typeface="+mn-ea"/>
                <a:cs typeface="+mn-cs"/>
              </a:rPr>
              <a:t> con </a:t>
            </a:r>
            <a:r>
              <a:rPr lang="en-US" sz="1200" b="0" kern="1200" dirty="0" err="1">
                <a:solidFill>
                  <a:schemeClr val="tx1"/>
                </a:solidFill>
                <a:effectLst/>
                <a:latin typeface="+mn-lt"/>
                <a:ea typeface="+mn-ea"/>
                <a:cs typeface="+mn-cs"/>
              </a:rPr>
              <a:t>menor</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volatilidad</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que</a:t>
            </a:r>
            <a:r>
              <a:rPr lang="en-US" sz="1200" b="0" kern="1200" dirty="0">
                <a:solidFill>
                  <a:schemeClr val="tx1"/>
                </a:solidFill>
                <a:effectLst/>
                <a:latin typeface="+mn-lt"/>
                <a:ea typeface="+mn-ea"/>
                <a:cs typeface="+mn-cs"/>
              </a:rPr>
              <a:t> Argentina</a:t>
            </a:r>
          </a:p>
          <a:p>
            <a:r>
              <a:rPr lang="en-US" sz="1200" b="0" kern="1200" dirty="0">
                <a:solidFill>
                  <a:schemeClr val="tx1"/>
                </a:solidFill>
                <a:effectLst/>
                <a:latin typeface="+mn-lt"/>
                <a:ea typeface="+mn-ea"/>
                <a:cs typeface="+mn-cs"/>
              </a:rPr>
              <a:t>Argentina: </a:t>
            </a:r>
            <a:r>
              <a:rPr lang="en-US" sz="1200" b="0" kern="1200" dirty="0" err="1">
                <a:solidFill>
                  <a:schemeClr val="tx1"/>
                </a:solidFill>
                <a:effectLst/>
                <a:latin typeface="+mn-lt"/>
                <a:ea typeface="+mn-ea"/>
                <a:cs typeface="+mn-cs"/>
              </a:rPr>
              <a:t>Ciclos</a:t>
            </a:r>
            <a:r>
              <a:rPr lang="en-US" sz="1200" b="0" kern="1200" dirty="0">
                <a:solidFill>
                  <a:schemeClr val="tx1"/>
                </a:solidFill>
                <a:effectLst/>
                <a:latin typeface="+mn-lt"/>
                <a:ea typeface="+mn-ea"/>
                <a:cs typeface="+mn-cs"/>
              </a:rPr>
              <a:t> de auge y </a:t>
            </a:r>
            <a:r>
              <a:rPr lang="en-US" sz="1200" b="0" kern="1200" dirty="0" err="1">
                <a:solidFill>
                  <a:schemeClr val="tx1"/>
                </a:solidFill>
                <a:effectLst/>
                <a:latin typeface="+mn-lt"/>
                <a:ea typeface="+mn-ea"/>
                <a:cs typeface="+mn-cs"/>
              </a:rPr>
              <a:t>caída</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que</a:t>
            </a:r>
            <a:r>
              <a:rPr lang="en-US" sz="1200" b="0" kern="1200" dirty="0">
                <a:solidFill>
                  <a:schemeClr val="tx1"/>
                </a:solidFill>
                <a:effectLst/>
                <a:latin typeface="+mn-lt"/>
                <a:ea typeface="+mn-ea"/>
                <a:cs typeface="+mn-cs"/>
              </a:rPr>
              <a:t> la </a:t>
            </a:r>
            <a:r>
              <a:rPr lang="en-US" sz="1200" b="0" kern="1200" dirty="0" err="1">
                <a:solidFill>
                  <a:schemeClr val="tx1"/>
                </a:solidFill>
                <a:effectLst/>
                <a:latin typeface="+mn-lt"/>
                <a:ea typeface="+mn-ea"/>
                <a:cs typeface="+mn-cs"/>
              </a:rPr>
              <a:t>mantienen</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en</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el</a:t>
            </a:r>
            <a:r>
              <a:rPr lang="en-US" sz="1200" b="0" kern="1200" dirty="0">
                <a:solidFill>
                  <a:schemeClr val="tx1"/>
                </a:solidFill>
                <a:effectLst/>
                <a:latin typeface="+mn-lt"/>
                <a:ea typeface="+mn-ea"/>
                <a:cs typeface="+mn-cs"/>
              </a:rPr>
              <a:t> cluster sin </a:t>
            </a:r>
            <a:r>
              <a:rPr lang="en-US" sz="1200" b="0" kern="1200" dirty="0" err="1">
                <a:solidFill>
                  <a:schemeClr val="tx1"/>
                </a:solidFill>
                <a:effectLst/>
                <a:latin typeface="+mn-lt"/>
                <a:ea typeface="+mn-ea"/>
                <a:cs typeface="+mn-cs"/>
              </a:rPr>
              <a:t>avanzar</a:t>
            </a:r>
            <a:endParaRPr lang="en-US" sz="1200" b="0" kern="1200" dirty="0">
              <a:solidFill>
                <a:schemeClr val="tx1"/>
              </a:solidFill>
              <a:effectLst/>
              <a:latin typeface="+mn-lt"/>
              <a:ea typeface="+mn-ea"/>
              <a:cs typeface="+mn-cs"/>
            </a:endParaRP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3. Distancia a high income:</a:t>
            </a:r>
            <a:endParaRPr lang="en-US" sz="1200" b="0" kern="1200" dirty="0">
              <a:solidFill>
                <a:schemeClr val="tx1"/>
              </a:solidFill>
              <a:effectLst/>
              <a:latin typeface="+mn-lt"/>
              <a:ea typeface="+mn-ea"/>
              <a:cs typeface="+mn-cs"/>
            </a:endParaRP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High income (</a:t>
            </a:r>
            <a:r>
              <a:rPr lang="en-US" sz="1200" b="1" kern="1200" dirty="0" err="1">
                <a:solidFill>
                  <a:schemeClr val="tx1"/>
                </a:solidFill>
                <a:effectLst/>
                <a:latin typeface="+mn-lt"/>
                <a:ea typeface="+mn-ea"/>
                <a:cs typeface="+mn-cs"/>
              </a:rPr>
              <a:t>objetivo</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aspiracional</a:t>
            </a:r>
            <a:r>
              <a:rPr lang="en-US" sz="1200" b="1" kern="1200" dirty="0">
                <a:solidFill>
                  <a:schemeClr val="tx1"/>
                </a:solidFill>
                <a:effectLst/>
                <a:latin typeface="+mn-lt"/>
                <a:ea typeface="+mn-ea"/>
                <a:cs typeface="+mn-cs"/>
              </a:rPr>
              <a:t>):</a:t>
            </a:r>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Chile (</a:t>
            </a:r>
            <a:r>
              <a:rPr lang="en-US" sz="1200" b="0" kern="1200" dirty="0" err="1">
                <a:solidFill>
                  <a:schemeClr val="tx1"/>
                </a:solidFill>
                <a:effectLst/>
                <a:latin typeface="+mn-lt"/>
                <a:ea typeface="+mn-ea"/>
                <a:cs typeface="+mn-cs"/>
              </a:rPr>
              <a:t>único</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latam</a:t>
            </a:r>
            <a:r>
              <a:rPr lang="en-US" sz="1200" b="0" kern="1200" dirty="0">
                <a:solidFill>
                  <a:schemeClr val="tx1"/>
                </a:solidFill>
                <a:effectLst/>
                <a:latin typeface="+mn-lt"/>
                <a:ea typeface="+mn-ea"/>
                <a:cs typeface="+mn-cs"/>
              </a:rPr>
              <a:t>), Uruguay (</a:t>
            </a:r>
            <a:r>
              <a:rPr lang="en-US" sz="1200" b="0" kern="1200" dirty="0" err="1">
                <a:solidFill>
                  <a:schemeClr val="tx1"/>
                </a:solidFill>
                <a:effectLst/>
                <a:latin typeface="+mn-lt"/>
                <a:ea typeface="+mn-ea"/>
                <a:cs typeface="+mn-cs"/>
              </a:rPr>
              <a:t>recientemente</a:t>
            </a:r>
            <a:r>
              <a:rPr lang="en-US" sz="1200" b="0" kern="1200" dirty="0">
                <a:solidFill>
                  <a:schemeClr val="tx1"/>
                </a:solidFill>
                <a:effectLst/>
                <a:latin typeface="+mn-lt"/>
                <a:ea typeface="+mn-ea"/>
                <a:cs typeface="+mn-cs"/>
              </a:rPr>
              <a:t>), España, Italia, Portugal, Corea del Sur</a:t>
            </a:r>
          </a:p>
          <a:p>
            <a:r>
              <a:rPr lang="en-US" sz="1200" b="1" kern="1200" dirty="0">
                <a:solidFill>
                  <a:schemeClr val="tx1"/>
                </a:solidFill>
                <a:effectLst/>
                <a:latin typeface="+mn-lt"/>
                <a:ea typeface="+mn-ea"/>
                <a:cs typeface="+mn-cs"/>
              </a:rPr>
              <a:t>Chile</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Único</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país</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latam</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que</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graduó</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exitosamente</a:t>
            </a:r>
            <a:r>
              <a:rPr lang="en-US" sz="1200" b="0" kern="1200" dirty="0">
                <a:solidFill>
                  <a:schemeClr val="tx1"/>
                </a:solidFill>
                <a:effectLst/>
                <a:latin typeface="+mn-lt"/>
                <a:ea typeface="+mn-ea"/>
                <a:cs typeface="+mn-cs"/>
              </a:rPr>
              <a:t> (1989: upper-middle → 2012: high income)</a:t>
            </a:r>
          </a:p>
          <a:p>
            <a:r>
              <a:rPr lang="en-US" sz="1200" b="1" kern="1200" dirty="0">
                <a:solidFill>
                  <a:schemeClr val="tx1"/>
                </a:solidFill>
                <a:effectLst/>
                <a:latin typeface="+mn-lt"/>
                <a:ea typeface="+mn-ea"/>
                <a:cs typeface="+mn-cs"/>
              </a:rPr>
              <a:t>Uruguay</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Cruzó</a:t>
            </a:r>
            <a:r>
              <a:rPr lang="en-US" sz="1200" b="0" kern="1200" dirty="0">
                <a:solidFill>
                  <a:schemeClr val="tx1"/>
                </a:solidFill>
                <a:effectLst/>
                <a:latin typeface="+mn-lt"/>
                <a:ea typeface="+mn-ea"/>
                <a:cs typeface="+mn-cs"/>
              </a:rPr>
              <a:t> la </a:t>
            </a:r>
            <a:r>
              <a:rPr lang="en-US" sz="1200" b="0" kern="1200" dirty="0" err="1">
                <a:solidFill>
                  <a:schemeClr val="tx1"/>
                </a:solidFill>
                <a:effectLst/>
                <a:latin typeface="+mn-lt"/>
                <a:ea typeface="+mn-ea"/>
                <a:cs typeface="+mn-cs"/>
              </a:rPr>
              <a:t>frontera</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recientemente</a:t>
            </a:r>
            <a:r>
              <a:rPr lang="en-US" sz="1200" b="0" kern="1200" dirty="0">
                <a:solidFill>
                  <a:schemeClr val="tx1"/>
                </a:solidFill>
                <a:effectLst/>
                <a:latin typeface="+mn-lt"/>
                <a:ea typeface="+mn-ea"/>
                <a:cs typeface="+mn-cs"/>
              </a:rPr>
              <a:t> (~2012) y se </a:t>
            </a:r>
            <a:r>
              <a:rPr lang="en-US" sz="1200" b="0" kern="1200" dirty="0" err="1">
                <a:solidFill>
                  <a:schemeClr val="tx1"/>
                </a:solidFill>
                <a:effectLst/>
                <a:latin typeface="+mn-lt"/>
                <a:ea typeface="+mn-ea"/>
                <a:cs typeface="+mn-cs"/>
              </a:rPr>
              <a:t>mantiene</a:t>
            </a:r>
            <a:endParaRPr lang="en-US" sz="1200" b="0" kern="1200" dirty="0">
              <a:solidFill>
                <a:schemeClr val="tx1"/>
              </a:solidFill>
              <a:effectLst/>
              <a:latin typeface="+mn-lt"/>
              <a:ea typeface="+mn-ea"/>
              <a:cs typeface="+mn-cs"/>
            </a:endParaRPr>
          </a:p>
          <a:p>
            <a:r>
              <a:rPr lang="en-US" sz="1200" b="1" kern="1200" dirty="0" err="1">
                <a:solidFill>
                  <a:schemeClr val="tx1"/>
                </a:solidFill>
                <a:effectLst/>
                <a:latin typeface="+mn-lt"/>
                <a:ea typeface="+mn-ea"/>
                <a:cs typeface="+mn-cs"/>
              </a:rPr>
              <a:t>Lección</a:t>
            </a:r>
            <a:r>
              <a:rPr lang="en-US" sz="1200" b="1" kern="1200" dirty="0">
                <a:solidFill>
                  <a:schemeClr val="tx1"/>
                </a:solidFill>
                <a:effectLst/>
                <a:latin typeface="+mn-lt"/>
                <a:ea typeface="+mn-ea"/>
                <a:cs typeface="+mn-cs"/>
              </a:rPr>
              <a:t> clave</a:t>
            </a:r>
            <a:r>
              <a:rPr lang="en-US" sz="1200" b="0" kern="1200" dirty="0">
                <a:solidFill>
                  <a:schemeClr val="tx1"/>
                </a:solidFill>
                <a:effectLst/>
                <a:latin typeface="+mn-lt"/>
                <a:ea typeface="+mn-ea"/>
                <a:cs typeface="+mn-cs"/>
              </a:rPr>
              <a:t>: No es </a:t>
            </a:r>
            <a:r>
              <a:rPr lang="en-US" sz="1200" b="0" kern="1200" dirty="0" err="1">
                <a:solidFill>
                  <a:schemeClr val="tx1"/>
                </a:solidFill>
                <a:effectLst/>
                <a:latin typeface="+mn-lt"/>
                <a:ea typeface="+mn-ea"/>
                <a:cs typeface="+mn-cs"/>
              </a:rPr>
              <a:t>imposible</a:t>
            </a:r>
            <a:r>
              <a:rPr lang="en-US" sz="1200" b="0" kern="1200" dirty="0">
                <a:solidFill>
                  <a:schemeClr val="tx1"/>
                </a:solidFill>
                <a:effectLst/>
                <a:latin typeface="+mn-lt"/>
                <a:ea typeface="+mn-ea"/>
                <a:cs typeface="+mn-cs"/>
              </a:rPr>
              <a:t> para </a:t>
            </a:r>
            <a:r>
              <a:rPr lang="en-US" sz="1200" b="0" kern="1200" dirty="0" err="1">
                <a:solidFill>
                  <a:schemeClr val="tx1"/>
                </a:solidFill>
                <a:effectLst/>
                <a:latin typeface="+mn-lt"/>
                <a:ea typeface="+mn-ea"/>
                <a:cs typeface="+mn-cs"/>
              </a:rPr>
              <a:t>países</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latam</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pero</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requiere</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políticas</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sostenidas</a:t>
            </a:r>
            <a:r>
              <a:rPr lang="en-US" sz="1200" b="0" kern="1200" dirty="0">
                <a:solidFill>
                  <a:schemeClr val="tx1"/>
                </a:solidFill>
                <a:effectLst/>
                <a:latin typeface="+mn-lt"/>
                <a:ea typeface="+mn-ea"/>
                <a:cs typeface="+mn-cs"/>
              </a:rPr>
              <a:t> 20+ </a:t>
            </a:r>
            <a:r>
              <a:rPr lang="en-US" sz="1200" b="0" kern="1200" dirty="0" err="1">
                <a:solidFill>
                  <a:schemeClr val="tx1"/>
                </a:solidFill>
                <a:effectLst/>
                <a:latin typeface="+mn-lt"/>
                <a:ea typeface="+mn-ea"/>
                <a:cs typeface="+mn-cs"/>
              </a:rPr>
              <a:t>años</a:t>
            </a:r>
            <a:endParaRPr lang="en-US" sz="1200" b="0" kern="1200" dirty="0">
              <a:solidFill>
                <a:schemeClr val="tx1"/>
              </a:solidFill>
              <a:effectLst/>
              <a:latin typeface="+mn-lt"/>
              <a:ea typeface="+mn-ea"/>
              <a:cs typeface="+mn-cs"/>
            </a:endParaRP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Distancia DTW Argentina vs high income:</a:t>
            </a:r>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Si es </a:t>
            </a:r>
            <a:r>
              <a:rPr lang="en-US" sz="1200" b="1" kern="1200" dirty="0" err="1">
                <a:solidFill>
                  <a:schemeClr val="tx1"/>
                </a:solidFill>
                <a:effectLst/>
                <a:latin typeface="+mn-lt"/>
                <a:ea typeface="+mn-ea"/>
                <a:cs typeface="+mn-cs"/>
              </a:rPr>
              <a:t>alta</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Confirma</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que</a:t>
            </a:r>
            <a:r>
              <a:rPr lang="en-US" sz="1200" b="0" kern="1200" dirty="0">
                <a:solidFill>
                  <a:schemeClr val="tx1"/>
                </a:solidFill>
                <a:effectLst/>
                <a:latin typeface="+mn-lt"/>
                <a:ea typeface="+mn-ea"/>
                <a:cs typeface="+mn-cs"/>
              </a:rPr>
              <a:t> Argentina </a:t>
            </a:r>
            <a:r>
              <a:rPr lang="en-US" sz="1200" b="0" kern="1200" dirty="0" err="1">
                <a:solidFill>
                  <a:schemeClr val="tx1"/>
                </a:solidFill>
                <a:effectLst/>
                <a:latin typeface="+mn-lt"/>
                <a:ea typeface="+mn-ea"/>
                <a:cs typeface="+mn-cs"/>
              </a:rPr>
              <a:t>está</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muy</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lejos</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en</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términos</a:t>
            </a:r>
            <a:r>
              <a:rPr lang="en-US" sz="1200" b="0" kern="1200" dirty="0">
                <a:solidFill>
                  <a:schemeClr val="tx1"/>
                </a:solidFill>
                <a:effectLst/>
                <a:latin typeface="+mn-lt"/>
                <a:ea typeface="+mn-ea"/>
                <a:cs typeface="+mn-cs"/>
              </a:rPr>
              <a:t> de </a:t>
            </a:r>
            <a:r>
              <a:rPr lang="en-US" sz="1200" b="0" kern="1200" dirty="0" err="1">
                <a:solidFill>
                  <a:schemeClr val="tx1"/>
                </a:solidFill>
                <a:effectLst/>
                <a:latin typeface="+mn-lt"/>
                <a:ea typeface="+mn-ea"/>
                <a:cs typeface="+mn-cs"/>
              </a:rPr>
              <a:t>trayectoria</a:t>
            </a:r>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Si es </a:t>
            </a:r>
            <a:r>
              <a:rPr lang="en-US" sz="1200" b="1" kern="1200" dirty="0" err="1">
                <a:solidFill>
                  <a:schemeClr val="tx1"/>
                </a:solidFill>
                <a:effectLst/>
                <a:latin typeface="+mn-lt"/>
                <a:ea typeface="+mn-ea"/>
                <a:cs typeface="+mn-cs"/>
              </a:rPr>
              <a:t>moderada</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Muestra</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que</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tiene</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potencial</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pero</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ciclos</a:t>
            </a:r>
            <a:r>
              <a:rPr lang="en-US" sz="1200" b="0" kern="1200" dirty="0">
                <a:solidFill>
                  <a:schemeClr val="tx1"/>
                </a:solidFill>
                <a:effectLst/>
                <a:latin typeface="+mn-lt"/>
                <a:ea typeface="+mn-ea"/>
                <a:cs typeface="+mn-cs"/>
              </a:rPr>
              <a:t> de crisis </a:t>
            </a:r>
            <a:r>
              <a:rPr lang="en-US" sz="1200" b="0" kern="1200" dirty="0" err="1">
                <a:solidFill>
                  <a:schemeClr val="tx1"/>
                </a:solidFill>
                <a:effectLst/>
                <a:latin typeface="+mn-lt"/>
                <a:ea typeface="+mn-ea"/>
                <a:cs typeface="+mn-cs"/>
              </a:rPr>
              <a:t>abortan</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convergencia</a:t>
            </a:r>
            <a:endParaRPr lang="en-US" sz="1200" b="0" kern="1200" dirty="0">
              <a:solidFill>
                <a:schemeClr val="tx1"/>
              </a:solidFill>
              <a:effectLst/>
              <a:latin typeface="+mn-lt"/>
              <a:ea typeface="+mn-ea"/>
              <a:cs typeface="+mn-cs"/>
            </a:endParaRP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4. </a:t>
            </a:r>
            <a:r>
              <a:rPr lang="en-US" sz="1200" b="1" kern="1200" dirty="0" err="1">
                <a:solidFill>
                  <a:schemeClr val="tx1"/>
                </a:solidFill>
                <a:effectLst/>
                <a:latin typeface="+mn-lt"/>
                <a:ea typeface="+mn-ea"/>
                <a:cs typeface="+mn-cs"/>
              </a:rPr>
              <a:t>Comparación</a:t>
            </a:r>
            <a:r>
              <a:rPr lang="en-US" sz="1200" b="1" kern="1200" dirty="0">
                <a:solidFill>
                  <a:schemeClr val="tx1"/>
                </a:solidFill>
                <a:effectLst/>
                <a:latin typeface="+mn-lt"/>
                <a:ea typeface="+mn-ea"/>
                <a:cs typeface="+mn-cs"/>
              </a:rPr>
              <a:t> con lower-middle income:</a:t>
            </a:r>
            <a:endParaRPr lang="en-US" sz="1200" b="0" kern="1200" dirty="0">
              <a:solidFill>
                <a:schemeClr val="tx1"/>
              </a:solidFill>
              <a:effectLst/>
              <a:latin typeface="+mn-lt"/>
              <a:ea typeface="+mn-ea"/>
              <a:cs typeface="+mn-cs"/>
            </a:endParaRP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Lower-middle income (</a:t>
            </a:r>
            <a:r>
              <a:rPr lang="en-US" sz="1200" b="1" kern="1200" dirty="0" err="1">
                <a:solidFill>
                  <a:schemeClr val="tx1"/>
                </a:solidFill>
                <a:effectLst/>
                <a:latin typeface="+mn-lt"/>
                <a:ea typeface="+mn-ea"/>
                <a:cs typeface="+mn-cs"/>
              </a:rPr>
              <a:t>escalón</a:t>
            </a:r>
            <a:r>
              <a:rPr lang="en-US" sz="1200" b="1" kern="1200" dirty="0">
                <a:solidFill>
                  <a:schemeClr val="tx1"/>
                </a:solidFill>
                <a:effectLst/>
                <a:latin typeface="+mn-lt"/>
                <a:ea typeface="+mn-ea"/>
                <a:cs typeface="+mn-cs"/>
              </a:rPr>
              <a:t> inferior):</a:t>
            </a:r>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Bolivia, Nicaragua, Honduras, India, Bangladesh, Vietnam, Filipinas</a:t>
            </a:r>
          </a:p>
          <a:p>
            <a:r>
              <a:rPr lang="en-US" sz="1200" b="1" kern="1200" dirty="0" err="1">
                <a:solidFill>
                  <a:schemeClr val="tx1"/>
                </a:solidFill>
                <a:effectLst/>
                <a:latin typeface="+mn-lt"/>
                <a:ea typeface="+mn-ea"/>
                <a:cs typeface="+mn-cs"/>
              </a:rPr>
              <a:t>Expectativa</a:t>
            </a:r>
            <a:r>
              <a:rPr lang="en-US" sz="1200" b="0" kern="1200" dirty="0">
                <a:solidFill>
                  <a:schemeClr val="tx1"/>
                </a:solidFill>
                <a:effectLst/>
                <a:latin typeface="+mn-lt"/>
                <a:ea typeface="+mn-ea"/>
                <a:cs typeface="+mn-cs"/>
              </a:rPr>
              <a:t>: Argentina </a:t>
            </a:r>
            <a:r>
              <a:rPr lang="en-US" sz="1200" b="0" kern="1200" dirty="0" err="1">
                <a:solidFill>
                  <a:schemeClr val="tx1"/>
                </a:solidFill>
                <a:effectLst/>
                <a:latin typeface="+mn-lt"/>
                <a:ea typeface="+mn-ea"/>
                <a:cs typeface="+mn-cs"/>
              </a:rPr>
              <a:t>debería</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estar</a:t>
            </a:r>
            <a:r>
              <a:rPr lang="en-US" sz="1200" b="0" kern="1200" dirty="0">
                <a:solidFill>
                  <a:schemeClr val="tx1"/>
                </a:solidFill>
                <a:effectLst/>
                <a:latin typeface="+mn-lt"/>
                <a:ea typeface="+mn-ea"/>
                <a:cs typeface="+mn-cs"/>
              </a:rPr>
              <a:t> MÁS LEJOS de </a:t>
            </a:r>
            <a:r>
              <a:rPr lang="en-US" sz="1200" b="0" kern="1200" dirty="0" err="1">
                <a:solidFill>
                  <a:schemeClr val="tx1"/>
                </a:solidFill>
                <a:effectLst/>
                <a:latin typeface="+mn-lt"/>
                <a:ea typeface="+mn-ea"/>
                <a:cs typeface="+mn-cs"/>
              </a:rPr>
              <a:t>este</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grupo</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que</a:t>
            </a:r>
            <a:r>
              <a:rPr lang="en-US" sz="1200" b="0" kern="1200" dirty="0">
                <a:solidFill>
                  <a:schemeClr val="tx1"/>
                </a:solidFill>
                <a:effectLst/>
                <a:latin typeface="+mn-lt"/>
                <a:ea typeface="+mn-ea"/>
                <a:cs typeface="+mn-cs"/>
              </a:rPr>
              <a:t> de high income</a:t>
            </a:r>
          </a:p>
          <a:p>
            <a:r>
              <a:rPr lang="en-US" sz="1200" b="1" kern="1200" dirty="0" err="1">
                <a:solidFill>
                  <a:schemeClr val="tx1"/>
                </a:solidFill>
                <a:effectLst/>
                <a:latin typeface="+mn-lt"/>
                <a:ea typeface="+mn-ea"/>
                <a:cs typeface="+mn-cs"/>
              </a:rPr>
              <a:t>Realidad</a:t>
            </a:r>
            <a:r>
              <a:rPr lang="en-US" sz="1200" b="0" kern="1200" dirty="0">
                <a:solidFill>
                  <a:schemeClr val="tx1"/>
                </a:solidFill>
                <a:effectLst/>
                <a:latin typeface="+mn-lt"/>
                <a:ea typeface="+mn-ea"/>
                <a:cs typeface="+mn-cs"/>
              </a:rPr>
              <a:t>: Si </a:t>
            </a:r>
            <a:r>
              <a:rPr lang="en-US" sz="1200" b="0" kern="1200" dirty="0" err="1">
                <a:solidFill>
                  <a:schemeClr val="tx1"/>
                </a:solidFill>
                <a:effectLst/>
                <a:latin typeface="+mn-lt"/>
                <a:ea typeface="+mn-ea"/>
                <a:cs typeface="+mn-cs"/>
              </a:rPr>
              <a:t>distancia</a:t>
            </a:r>
            <a:r>
              <a:rPr lang="en-US" sz="1200" b="0" kern="1200" dirty="0">
                <a:solidFill>
                  <a:schemeClr val="tx1"/>
                </a:solidFill>
                <a:effectLst/>
                <a:latin typeface="+mn-lt"/>
                <a:ea typeface="+mn-ea"/>
                <a:cs typeface="+mn-cs"/>
              </a:rPr>
              <a:t> es baja, indica </a:t>
            </a:r>
            <a:r>
              <a:rPr lang="en-US" sz="1200" b="0" kern="1200" dirty="0" err="1">
                <a:solidFill>
                  <a:schemeClr val="tx1"/>
                </a:solidFill>
                <a:effectLst/>
                <a:latin typeface="+mn-lt"/>
                <a:ea typeface="+mn-ea"/>
                <a:cs typeface="+mn-cs"/>
              </a:rPr>
              <a:t>que</a:t>
            </a:r>
            <a:r>
              <a:rPr lang="en-US" sz="1200" b="0" kern="1200" dirty="0">
                <a:solidFill>
                  <a:schemeClr val="tx1"/>
                </a:solidFill>
                <a:effectLst/>
                <a:latin typeface="+mn-lt"/>
                <a:ea typeface="+mn-ea"/>
                <a:cs typeface="+mn-cs"/>
              </a:rPr>
              <a:t> crisis </a:t>
            </a:r>
            <a:r>
              <a:rPr lang="en-US" sz="1200" b="0" kern="1200" dirty="0" err="1">
                <a:solidFill>
                  <a:schemeClr val="tx1"/>
                </a:solidFill>
                <a:effectLst/>
                <a:latin typeface="+mn-lt"/>
                <a:ea typeface="+mn-ea"/>
                <a:cs typeface="+mn-cs"/>
              </a:rPr>
              <a:t>argentinas</a:t>
            </a:r>
            <a:r>
              <a:rPr lang="en-US" sz="1200" b="0" kern="1200" dirty="0">
                <a:solidFill>
                  <a:schemeClr val="tx1"/>
                </a:solidFill>
                <a:effectLst/>
                <a:latin typeface="+mn-lt"/>
                <a:ea typeface="+mn-ea"/>
                <a:cs typeface="+mn-cs"/>
              </a:rPr>
              <a:t> la </a:t>
            </a:r>
            <a:r>
              <a:rPr lang="en-US" sz="1200" b="0" kern="1200" dirty="0" err="1">
                <a:solidFill>
                  <a:schemeClr val="tx1"/>
                </a:solidFill>
                <a:effectLst/>
                <a:latin typeface="+mn-lt"/>
                <a:ea typeface="+mn-ea"/>
                <a:cs typeface="+mn-cs"/>
              </a:rPr>
              <a:t>acercan</a:t>
            </a:r>
            <a:r>
              <a:rPr lang="en-US" sz="1200" b="0" kern="1200" dirty="0">
                <a:solidFill>
                  <a:schemeClr val="tx1"/>
                </a:solidFill>
                <a:effectLst/>
                <a:latin typeface="+mn-lt"/>
                <a:ea typeface="+mn-ea"/>
                <a:cs typeface="+mn-cs"/>
              </a:rPr>
              <a:t> a </a:t>
            </a:r>
            <a:r>
              <a:rPr lang="en-US" sz="1200" b="0" kern="1200" dirty="0" err="1">
                <a:solidFill>
                  <a:schemeClr val="tx1"/>
                </a:solidFill>
                <a:effectLst/>
                <a:latin typeface="+mn-lt"/>
                <a:ea typeface="+mn-ea"/>
                <a:cs typeface="+mn-cs"/>
              </a:rPr>
              <a:t>países</a:t>
            </a:r>
            <a:r>
              <a:rPr lang="en-US" sz="1200" b="0" kern="1200" dirty="0">
                <a:solidFill>
                  <a:schemeClr val="tx1"/>
                </a:solidFill>
                <a:effectLst/>
                <a:latin typeface="+mn-lt"/>
                <a:ea typeface="+mn-ea"/>
                <a:cs typeface="+mn-cs"/>
              </a:rPr>
              <a:t> con </a:t>
            </a:r>
            <a:r>
              <a:rPr lang="en-US" sz="1200" b="0" kern="1200" dirty="0" err="1">
                <a:solidFill>
                  <a:schemeClr val="tx1"/>
                </a:solidFill>
                <a:effectLst/>
                <a:latin typeface="+mn-lt"/>
                <a:ea typeface="+mn-ea"/>
                <a:cs typeface="+mn-cs"/>
              </a:rPr>
              <a:t>menor</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desarrollo</a:t>
            </a:r>
            <a:endParaRPr lang="en-US" sz="1200" b="0" kern="1200" dirty="0">
              <a:solidFill>
                <a:schemeClr val="tx1"/>
              </a:solidFill>
              <a:effectLst/>
              <a:latin typeface="+mn-lt"/>
              <a:ea typeface="+mn-ea"/>
              <a:cs typeface="+mn-cs"/>
            </a:endParaRP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Vietnam</a:t>
            </a:r>
            <a:r>
              <a:rPr lang="en-US" sz="1200" b="0" kern="1200" dirty="0">
                <a:solidFill>
                  <a:schemeClr val="tx1"/>
                </a:solidFill>
                <a:effectLst/>
                <a:latin typeface="+mn-lt"/>
                <a:ea typeface="+mn-ea"/>
                <a:cs typeface="+mn-cs"/>
              </a:rPr>
              <a:t>: Caso </a:t>
            </a:r>
            <a:r>
              <a:rPr lang="en-US" sz="1200" b="0" kern="1200" dirty="0" err="1">
                <a:solidFill>
                  <a:schemeClr val="tx1"/>
                </a:solidFill>
                <a:effectLst/>
                <a:latin typeface="+mn-lt"/>
                <a:ea typeface="+mn-ea"/>
                <a:cs typeface="+mn-cs"/>
              </a:rPr>
              <a:t>interesante</a:t>
            </a:r>
            <a:r>
              <a:rPr lang="en-US" sz="1200" b="0" kern="1200" dirty="0">
                <a:solidFill>
                  <a:schemeClr val="tx1"/>
                </a:solidFill>
                <a:effectLst/>
                <a:latin typeface="+mn-lt"/>
                <a:ea typeface="+mn-ea"/>
                <a:cs typeface="+mn-cs"/>
              </a:rPr>
              <a:t> de </a:t>
            </a:r>
            <a:r>
              <a:rPr lang="en-US" sz="1200" b="0" kern="1200" dirty="0" err="1">
                <a:solidFill>
                  <a:schemeClr val="tx1"/>
                </a:solidFill>
                <a:effectLst/>
                <a:latin typeface="+mn-lt"/>
                <a:ea typeface="+mn-ea"/>
                <a:cs typeface="+mn-cs"/>
              </a:rPr>
              <a:t>comparación</a:t>
            </a:r>
            <a:endParaRPr lang="en-US" sz="1200" b="0" kern="1200" dirty="0">
              <a:solidFill>
                <a:schemeClr val="tx1"/>
              </a:solidFill>
              <a:effectLst/>
              <a:latin typeface="+mn-lt"/>
              <a:ea typeface="+mn-ea"/>
              <a:cs typeface="+mn-cs"/>
            </a:endParaRPr>
          </a:p>
          <a:p>
            <a:r>
              <a:rPr lang="en-US" sz="1200" b="0" kern="1200" dirty="0" err="1">
                <a:solidFill>
                  <a:schemeClr val="tx1"/>
                </a:solidFill>
                <a:effectLst/>
                <a:latin typeface="+mn-lt"/>
                <a:ea typeface="+mn-ea"/>
                <a:cs typeface="+mn-cs"/>
              </a:rPr>
              <a:t>Partió</a:t>
            </a:r>
            <a:r>
              <a:rPr lang="en-US" sz="1200" b="0" kern="1200" dirty="0">
                <a:solidFill>
                  <a:schemeClr val="tx1"/>
                </a:solidFill>
                <a:effectLst/>
                <a:latin typeface="+mn-lt"/>
                <a:ea typeface="+mn-ea"/>
                <a:cs typeface="+mn-cs"/>
              </a:rPr>
              <a:t> de </a:t>
            </a:r>
            <a:r>
              <a:rPr lang="en-US" sz="1200" b="0" kern="1200" dirty="0" err="1">
                <a:solidFill>
                  <a:schemeClr val="tx1"/>
                </a:solidFill>
                <a:effectLst/>
                <a:latin typeface="+mn-lt"/>
                <a:ea typeface="+mn-ea"/>
                <a:cs typeface="+mn-cs"/>
              </a:rPr>
              <a:t>mucho</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más</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abajo</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guerra</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comunismo</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aislamiento</a:t>
            </a:r>
            <a:r>
              <a:rPr lang="en-US" sz="1200" b="0" kern="1200" dirty="0">
                <a:solidFill>
                  <a:schemeClr val="tx1"/>
                </a:solidFill>
                <a:effectLst/>
                <a:latin typeface="+mn-lt"/>
                <a:ea typeface="+mn-ea"/>
                <a:cs typeface="+mn-cs"/>
              </a:rPr>
              <a:t>)</a:t>
            </a:r>
          </a:p>
          <a:p>
            <a:r>
              <a:rPr lang="en-US" sz="1200" b="0" kern="1200" dirty="0" err="1">
                <a:solidFill>
                  <a:schemeClr val="tx1"/>
                </a:solidFill>
                <a:effectLst/>
                <a:latin typeface="+mn-lt"/>
                <a:ea typeface="+mn-ea"/>
                <a:cs typeface="+mn-cs"/>
              </a:rPr>
              <a:t>Reformas</a:t>
            </a:r>
            <a:r>
              <a:rPr lang="en-US" sz="1200" b="0" kern="1200" dirty="0">
                <a:solidFill>
                  <a:schemeClr val="tx1"/>
                </a:solidFill>
                <a:effectLst/>
                <a:latin typeface="+mn-lt"/>
                <a:ea typeface="+mn-ea"/>
                <a:cs typeface="+mn-cs"/>
              </a:rPr>
              <a:t> de mercado </a:t>
            </a:r>
            <a:r>
              <a:rPr lang="en-US" sz="1200" b="0" kern="1200" dirty="0" err="1">
                <a:solidFill>
                  <a:schemeClr val="tx1"/>
                </a:solidFill>
                <a:effectLst/>
                <a:latin typeface="+mn-lt"/>
                <a:ea typeface="+mn-ea"/>
                <a:cs typeface="+mn-cs"/>
              </a:rPr>
              <a:t>desde</a:t>
            </a:r>
            <a:r>
              <a:rPr lang="en-US" sz="1200" b="0" kern="1200" dirty="0">
                <a:solidFill>
                  <a:schemeClr val="tx1"/>
                </a:solidFill>
                <a:effectLst/>
                <a:latin typeface="+mn-lt"/>
                <a:ea typeface="+mn-ea"/>
                <a:cs typeface="+mn-cs"/>
              </a:rPr>
              <a:t> 1986 (Doi Moi)</a:t>
            </a:r>
          </a:p>
          <a:p>
            <a:r>
              <a:rPr lang="en-US" sz="1200" b="0" kern="1200" dirty="0" err="1">
                <a:solidFill>
                  <a:schemeClr val="tx1"/>
                </a:solidFill>
                <a:effectLst/>
                <a:latin typeface="+mn-lt"/>
                <a:ea typeface="+mn-ea"/>
                <a:cs typeface="+mn-cs"/>
              </a:rPr>
              <a:t>Trayectoria</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ascendente</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consistente</a:t>
            </a:r>
            <a:r>
              <a:rPr lang="en-US" sz="1200" b="0" kern="1200" dirty="0">
                <a:solidFill>
                  <a:schemeClr val="tx1"/>
                </a:solidFill>
                <a:effectLst/>
                <a:latin typeface="+mn-lt"/>
                <a:ea typeface="+mn-ea"/>
                <a:cs typeface="+mn-cs"/>
              </a:rPr>
              <a:t>: low → lower-middle → upper-middle (pronto)</a:t>
            </a:r>
          </a:p>
          <a:p>
            <a:r>
              <a:rPr lang="en-US" sz="1200" b="1" kern="1200" dirty="0" err="1">
                <a:solidFill>
                  <a:schemeClr val="tx1"/>
                </a:solidFill>
                <a:effectLst/>
                <a:latin typeface="+mn-lt"/>
                <a:ea typeface="+mn-ea"/>
                <a:cs typeface="+mn-cs"/>
              </a:rPr>
              <a:t>Contraste</a:t>
            </a:r>
            <a:r>
              <a:rPr lang="en-US" sz="1200" b="1" kern="1200" dirty="0">
                <a:solidFill>
                  <a:schemeClr val="tx1"/>
                </a:solidFill>
                <a:effectLst/>
                <a:latin typeface="+mn-lt"/>
                <a:ea typeface="+mn-ea"/>
                <a:cs typeface="+mn-cs"/>
              </a:rPr>
              <a:t> brutal</a:t>
            </a:r>
            <a:r>
              <a:rPr lang="en-US" sz="1200" b="0" kern="1200" dirty="0">
                <a:solidFill>
                  <a:schemeClr val="tx1"/>
                </a:solidFill>
                <a:effectLst/>
                <a:latin typeface="+mn-lt"/>
                <a:ea typeface="+mn-ea"/>
                <a:cs typeface="+mn-cs"/>
              </a:rPr>
              <a:t>: Vietnam </a:t>
            </a:r>
            <a:r>
              <a:rPr lang="en-US" sz="1200" b="0" kern="1200" dirty="0" err="1">
                <a:solidFill>
                  <a:schemeClr val="tx1"/>
                </a:solidFill>
                <a:effectLst/>
                <a:latin typeface="+mn-lt"/>
                <a:ea typeface="+mn-ea"/>
                <a:cs typeface="+mn-cs"/>
              </a:rPr>
              <a:t>avanza</a:t>
            </a:r>
            <a:r>
              <a:rPr lang="en-US" sz="1200" b="0" kern="1200" dirty="0">
                <a:solidFill>
                  <a:schemeClr val="tx1"/>
                </a:solidFill>
                <a:effectLst/>
                <a:latin typeface="+mn-lt"/>
                <a:ea typeface="+mn-ea"/>
                <a:cs typeface="+mn-cs"/>
              </a:rPr>
              <a:t>, Argentina retrocede o </a:t>
            </a:r>
            <a:r>
              <a:rPr lang="en-US" sz="1200" b="0" kern="1200" dirty="0" err="1">
                <a:solidFill>
                  <a:schemeClr val="tx1"/>
                </a:solidFill>
                <a:effectLst/>
                <a:latin typeface="+mn-lt"/>
                <a:ea typeface="+mn-ea"/>
                <a:cs typeface="+mn-cs"/>
              </a:rPr>
              <a:t>estanca</a:t>
            </a:r>
            <a:endParaRPr lang="en-US" sz="1200" b="0" kern="1200" dirty="0">
              <a:solidFill>
                <a:schemeClr val="tx1"/>
              </a:solidFill>
              <a:effectLst/>
              <a:latin typeface="+mn-lt"/>
              <a:ea typeface="+mn-ea"/>
              <a:cs typeface="+mn-cs"/>
            </a:endParaRP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Qué</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determina</a:t>
            </a:r>
            <a:r>
              <a:rPr lang="en-US" sz="1200" b="1" kern="1200" dirty="0">
                <a:solidFill>
                  <a:schemeClr val="tx1"/>
                </a:solidFill>
                <a:effectLst/>
                <a:latin typeface="+mn-lt"/>
                <a:ea typeface="+mn-ea"/>
                <a:cs typeface="+mn-cs"/>
              </a:rPr>
              <a:t> la </a:t>
            </a:r>
            <a:r>
              <a:rPr lang="en-US" sz="1200" b="1" kern="1200" dirty="0" err="1">
                <a:solidFill>
                  <a:schemeClr val="tx1"/>
                </a:solidFill>
                <a:effectLst/>
                <a:latin typeface="+mn-lt"/>
                <a:ea typeface="+mn-ea"/>
                <a:cs typeface="+mn-cs"/>
              </a:rPr>
              <a:t>pertenencia</a:t>
            </a:r>
            <a:r>
              <a:rPr lang="en-US" sz="1200" b="1" kern="1200" dirty="0">
                <a:solidFill>
                  <a:schemeClr val="tx1"/>
                </a:solidFill>
                <a:effectLst/>
                <a:latin typeface="+mn-lt"/>
                <a:ea typeface="+mn-ea"/>
                <a:cs typeface="+mn-cs"/>
              </a:rPr>
              <a:t> a un cluster?</a:t>
            </a:r>
            <a:endParaRPr lang="en-US" sz="1200" b="0" kern="1200" dirty="0">
              <a:solidFill>
                <a:schemeClr val="tx1"/>
              </a:solidFill>
              <a:effectLst/>
              <a:latin typeface="+mn-lt"/>
              <a:ea typeface="+mn-ea"/>
              <a:cs typeface="+mn-cs"/>
            </a:endParaRP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r>
              <a:rPr lang="en-US" sz="1200" b="1" kern="1200" dirty="0" err="1">
                <a:solidFill>
                  <a:schemeClr val="tx1"/>
                </a:solidFill>
                <a:effectLst/>
                <a:latin typeface="+mn-lt"/>
                <a:ea typeface="+mn-ea"/>
                <a:cs typeface="+mn-cs"/>
              </a:rPr>
              <a:t>Factores</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que</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mantienen</a:t>
            </a:r>
            <a:r>
              <a:rPr lang="en-US" sz="1200" b="1" kern="1200" dirty="0">
                <a:solidFill>
                  <a:schemeClr val="tx1"/>
                </a:solidFill>
                <a:effectLst/>
                <a:latin typeface="+mn-lt"/>
                <a:ea typeface="+mn-ea"/>
                <a:cs typeface="+mn-cs"/>
              </a:rPr>
              <a:t> a Argentina </a:t>
            </a:r>
            <a:r>
              <a:rPr lang="en-US" sz="1200" b="1" kern="1200" dirty="0" err="1">
                <a:solidFill>
                  <a:schemeClr val="tx1"/>
                </a:solidFill>
                <a:effectLst/>
                <a:latin typeface="+mn-lt"/>
                <a:ea typeface="+mn-ea"/>
                <a:cs typeface="+mn-cs"/>
              </a:rPr>
              <a:t>en</a:t>
            </a:r>
            <a:r>
              <a:rPr lang="en-US" sz="1200" b="1" kern="1200" dirty="0">
                <a:solidFill>
                  <a:schemeClr val="tx1"/>
                </a:solidFill>
                <a:effectLst/>
                <a:latin typeface="+mn-lt"/>
                <a:ea typeface="+mn-ea"/>
                <a:cs typeface="+mn-cs"/>
              </a:rPr>
              <a:t> upper-middle:</a:t>
            </a:r>
            <a:endParaRPr lang="en-US" sz="1200" b="0" kern="1200" dirty="0">
              <a:solidFill>
                <a:schemeClr val="tx1"/>
              </a:solidFill>
              <a:effectLst/>
              <a:latin typeface="+mn-lt"/>
              <a:ea typeface="+mn-ea"/>
              <a:cs typeface="+mn-cs"/>
            </a:endParaRPr>
          </a:p>
          <a:p>
            <a:r>
              <a:rPr lang="en-AR" sz="1200" b="0" kern="1200" dirty="0">
                <a:solidFill>
                  <a:schemeClr val="tx1"/>
                </a:solidFill>
                <a:effectLst/>
                <a:latin typeface="+mn-lt"/>
                <a:ea typeface="+mn-ea"/>
                <a:cs typeface="+mn-cs"/>
              </a:rPr>
              <a:t>✅ </a:t>
            </a:r>
            <a:r>
              <a:rPr lang="en-US" sz="1200" b="0" kern="1200" dirty="0">
                <a:solidFill>
                  <a:schemeClr val="tx1"/>
                </a:solidFill>
                <a:effectLst/>
                <a:latin typeface="+mn-lt"/>
                <a:ea typeface="+mn-ea"/>
                <a:cs typeface="+mn-cs"/>
              </a:rPr>
              <a:t>Capital </a:t>
            </a:r>
            <a:r>
              <a:rPr lang="en-US" sz="1200" b="0" kern="1200" dirty="0" err="1">
                <a:solidFill>
                  <a:schemeClr val="tx1"/>
                </a:solidFill>
                <a:effectLst/>
                <a:latin typeface="+mn-lt"/>
                <a:ea typeface="+mn-ea"/>
                <a:cs typeface="+mn-cs"/>
              </a:rPr>
              <a:t>humano</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educación</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relativamente</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alta</a:t>
            </a:r>
            <a:r>
              <a:rPr lang="en-US" sz="1200" b="0" kern="1200" dirty="0">
                <a:solidFill>
                  <a:schemeClr val="tx1"/>
                </a:solidFill>
                <a:effectLst/>
                <a:latin typeface="+mn-lt"/>
                <a:ea typeface="+mn-ea"/>
                <a:cs typeface="+mn-cs"/>
              </a:rPr>
              <a:t>)</a:t>
            </a:r>
          </a:p>
          <a:p>
            <a:r>
              <a:rPr lang="en-AR"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Infraestructura</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básica</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desarrollada</a:t>
            </a:r>
            <a:endParaRPr lang="en-US" sz="1200" b="0" kern="1200" dirty="0">
              <a:solidFill>
                <a:schemeClr val="tx1"/>
              </a:solidFill>
              <a:effectLst/>
              <a:latin typeface="+mn-lt"/>
              <a:ea typeface="+mn-ea"/>
              <a:cs typeface="+mn-cs"/>
            </a:endParaRPr>
          </a:p>
          <a:p>
            <a:r>
              <a:rPr lang="en-AR"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Diversificación</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económica</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agro</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industria</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servicios</a:t>
            </a:r>
            <a:r>
              <a:rPr lang="en-US" sz="1200" b="0" kern="1200" dirty="0">
                <a:solidFill>
                  <a:schemeClr val="tx1"/>
                </a:solidFill>
                <a:effectLst/>
                <a:latin typeface="+mn-lt"/>
                <a:ea typeface="+mn-ea"/>
                <a:cs typeface="+mn-cs"/>
              </a:rPr>
              <a:t>)</a:t>
            </a:r>
          </a:p>
          <a:p>
            <a:r>
              <a:rPr lang="en-AR" sz="1200" b="0" kern="1200" dirty="0">
                <a:solidFill>
                  <a:schemeClr val="tx1"/>
                </a:solidFill>
                <a:effectLst/>
                <a:latin typeface="+mn-lt"/>
                <a:ea typeface="+mn-ea"/>
                <a:cs typeface="+mn-cs"/>
              </a:rPr>
              <a:t>✅ </a:t>
            </a:r>
            <a:r>
              <a:rPr lang="en-US" sz="1200" b="0" kern="1200" dirty="0">
                <a:solidFill>
                  <a:schemeClr val="tx1"/>
                </a:solidFill>
                <a:effectLst/>
                <a:latin typeface="+mn-lt"/>
                <a:ea typeface="+mn-ea"/>
                <a:cs typeface="+mn-cs"/>
              </a:rPr>
              <a:t>Mercado </a:t>
            </a:r>
            <a:r>
              <a:rPr lang="en-US" sz="1200" b="0" kern="1200" dirty="0" err="1">
                <a:solidFill>
                  <a:schemeClr val="tx1"/>
                </a:solidFill>
                <a:effectLst/>
                <a:latin typeface="+mn-lt"/>
                <a:ea typeface="+mn-ea"/>
                <a:cs typeface="+mn-cs"/>
              </a:rPr>
              <a:t>interno</a:t>
            </a:r>
            <a:r>
              <a:rPr lang="en-US" sz="1200" b="0" kern="1200" dirty="0">
                <a:solidFill>
                  <a:schemeClr val="tx1"/>
                </a:solidFill>
                <a:effectLst/>
                <a:latin typeface="+mn-lt"/>
                <a:ea typeface="+mn-ea"/>
                <a:cs typeface="+mn-cs"/>
              </a:rPr>
              <a:t> grande (45M </a:t>
            </a:r>
            <a:r>
              <a:rPr lang="en-US" sz="1200" b="0" kern="1200" dirty="0" err="1">
                <a:solidFill>
                  <a:schemeClr val="tx1"/>
                </a:solidFill>
                <a:effectLst/>
                <a:latin typeface="+mn-lt"/>
                <a:ea typeface="+mn-ea"/>
                <a:cs typeface="+mn-cs"/>
              </a:rPr>
              <a:t>habitantes</a:t>
            </a:r>
            <a:r>
              <a:rPr lang="en-US" sz="1200" b="0" kern="1200" dirty="0">
                <a:solidFill>
                  <a:schemeClr val="tx1"/>
                </a:solidFill>
                <a:effectLst/>
                <a:latin typeface="+mn-lt"/>
                <a:ea typeface="+mn-ea"/>
                <a:cs typeface="+mn-cs"/>
              </a:rPr>
              <a:t>)</a:t>
            </a: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r>
              <a:rPr lang="en-US" sz="1200" b="1" kern="1200" dirty="0" err="1">
                <a:solidFill>
                  <a:schemeClr val="tx1"/>
                </a:solidFill>
                <a:effectLst/>
                <a:latin typeface="+mn-lt"/>
                <a:ea typeface="+mn-ea"/>
                <a:cs typeface="+mn-cs"/>
              </a:rPr>
              <a:t>Factores</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que</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impiden</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el</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salto</a:t>
            </a:r>
            <a:r>
              <a:rPr lang="en-US" sz="1200" b="1" kern="1200" dirty="0">
                <a:solidFill>
                  <a:schemeClr val="tx1"/>
                </a:solidFill>
                <a:effectLst/>
                <a:latin typeface="+mn-lt"/>
                <a:ea typeface="+mn-ea"/>
                <a:cs typeface="+mn-cs"/>
              </a:rPr>
              <a:t> a high income:</a:t>
            </a:r>
            <a:endParaRPr lang="en-US" sz="1200" b="0" kern="1200" dirty="0">
              <a:solidFill>
                <a:schemeClr val="tx1"/>
              </a:solidFill>
              <a:effectLst/>
              <a:latin typeface="+mn-lt"/>
              <a:ea typeface="+mn-ea"/>
              <a:cs typeface="+mn-cs"/>
            </a:endParaRPr>
          </a:p>
          <a:p>
            <a:r>
              <a:rPr lang="en-AR" sz="1200" b="0" kern="1200" dirty="0">
                <a:solidFill>
                  <a:schemeClr val="tx1"/>
                </a:solidFill>
                <a:effectLst/>
                <a:latin typeface="+mn-lt"/>
                <a:ea typeface="+mn-ea"/>
                <a:cs typeface="+mn-cs"/>
              </a:rPr>
              <a:t>❌ </a:t>
            </a:r>
            <a:r>
              <a:rPr lang="en-US" sz="1200" b="0" kern="1200" dirty="0">
                <a:solidFill>
                  <a:schemeClr val="tx1"/>
                </a:solidFill>
                <a:effectLst/>
                <a:latin typeface="+mn-lt"/>
                <a:ea typeface="+mn-ea"/>
                <a:cs typeface="+mn-cs"/>
              </a:rPr>
              <a:t>Inestabilidad </a:t>
            </a:r>
            <a:r>
              <a:rPr lang="en-US" sz="1200" b="0" kern="1200" dirty="0" err="1">
                <a:solidFill>
                  <a:schemeClr val="tx1"/>
                </a:solidFill>
                <a:effectLst/>
                <a:latin typeface="+mn-lt"/>
                <a:ea typeface="+mn-ea"/>
                <a:cs typeface="+mn-cs"/>
              </a:rPr>
              <a:t>macroeconómica</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inflación</a:t>
            </a:r>
            <a:r>
              <a:rPr lang="en-US" sz="1200" b="0" kern="1200" dirty="0">
                <a:solidFill>
                  <a:schemeClr val="tx1"/>
                </a:solidFill>
                <a:effectLst/>
                <a:latin typeface="+mn-lt"/>
                <a:ea typeface="+mn-ea"/>
                <a:cs typeface="+mn-cs"/>
              </a:rPr>
              <a:t>, defaults)</a:t>
            </a:r>
          </a:p>
          <a:p>
            <a:r>
              <a:rPr lang="en-AR"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Inseguridad</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jurídica</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expropiaciones</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controles</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cambios</a:t>
            </a:r>
            <a:r>
              <a:rPr lang="en-US" sz="1200" b="0" kern="1200" dirty="0">
                <a:solidFill>
                  <a:schemeClr val="tx1"/>
                </a:solidFill>
                <a:effectLst/>
                <a:latin typeface="+mn-lt"/>
                <a:ea typeface="+mn-ea"/>
                <a:cs typeface="+mn-cs"/>
              </a:rPr>
              <a:t> de </a:t>
            </a:r>
            <a:r>
              <a:rPr lang="en-US" sz="1200" b="0" kern="1200" dirty="0" err="1">
                <a:solidFill>
                  <a:schemeClr val="tx1"/>
                </a:solidFill>
                <a:effectLst/>
                <a:latin typeface="+mn-lt"/>
                <a:ea typeface="+mn-ea"/>
                <a:cs typeface="+mn-cs"/>
              </a:rPr>
              <a:t>reglas</a:t>
            </a:r>
            <a:r>
              <a:rPr lang="en-US" sz="1200" b="0" kern="1200" dirty="0">
                <a:solidFill>
                  <a:schemeClr val="tx1"/>
                </a:solidFill>
                <a:effectLst/>
                <a:latin typeface="+mn-lt"/>
                <a:ea typeface="+mn-ea"/>
                <a:cs typeface="+mn-cs"/>
              </a:rPr>
              <a:t>)</a:t>
            </a:r>
          </a:p>
          <a:p>
            <a:r>
              <a:rPr lang="en-AR" sz="1200" b="0" kern="1200" dirty="0">
                <a:solidFill>
                  <a:schemeClr val="tx1"/>
                </a:solidFill>
                <a:effectLst/>
                <a:latin typeface="+mn-lt"/>
                <a:ea typeface="+mn-ea"/>
                <a:cs typeface="+mn-cs"/>
              </a:rPr>
              <a:t>❌ </a:t>
            </a:r>
            <a:r>
              <a:rPr lang="en-US" sz="1200" b="0" kern="1200" dirty="0">
                <a:solidFill>
                  <a:schemeClr val="tx1"/>
                </a:solidFill>
                <a:effectLst/>
                <a:latin typeface="+mn-lt"/>
                <a:ea typeface="+mn-ea"/>
                <a:cs typeface="+mn-cs"/>
              </a:rPr>
              <a:t>Baja </a:t>
            </a:r>
            <a:r>
              <a:rPr lang="en-US" sz="1200" b="0" kern="1200" dirty="0" err="1">
                <a:solidFill>
                  <a:schemeClr val="tx1"/>
                </a:solidFill>
                <a:effectLst/>
                <a:latin typeface="+mn-lt"/>
                <a:ea typeface="+mn-ea"/>
                <a:cs typeface="+mn-cs"/>
              </a:rPr>
              <a:t>productividad</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proteccionismo</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regulaciones</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excesivas</a:t>
            </a:r>
            <a:r>
              <a:rPr lang="en-US" sz="1200" b="0" kern="1200" dirty="0">
                <a:solidFill>
                  <a:schemeClr val="tx1"/>
                </a:solidFill>
                <a:effectLst/>
                <a:latin typeface="+mn-lt"/>
                <a:ea typeface="+mn-ea"/>
                <a:cs typeface="+mn-cs"/>
              </a:rPr>
              <a:t>)</a:t>
            </a:r>
          </a:p>
          <a:p>
            <a:r>
              <a:rPr lang="en-AR" sz="1200" b="0" kern="1200" dirty="0">
                <a:solidFill>
                  <a:schemeClr val="tx1"/>
                </a:solidFill>
                <a:effectLst/>
                <a:latin typeface="+mn-lt"/>
                <a:ea typeface="+mn-ea"/>
                <a:cs typeface="+mn-cs"/>
              </a:rPr>
              <a:t>❌ </a:t>
            </a:r>
            <a:r>
              <a:rPr lang="en-US" sz="1200" b="0" kern="1200" dirty="0">
                <a:solidFill>
                  <a:schemeClr val="tx1"/>
                </a:solidFill>
                <a:effectLst/>
                <a:latin typeface="+mn-lt"/>
                <a:ea typeface="+mn-ea"/>
                <a:cs typeface="+mn-cs"/>
              </a:rPr>
              <a:t>Fuga de </a:t>
            </a:r>
            <a:r>
              <a:rPr lang="en-US" sz="1200" b="0" kern="1200" dirty="0" err="1">
                <a:solidFill>
                  <a:schemeClr val="tx1"/>
                </a:solidFill>
                <a:effectLst/>
                <a:latin typeface="+mn-lt"/>
                <a:ea typeface="+mn-ea"/>
                <a:cs typeface="+mn-cs"/>
              </a:rPr>
              <a:t>capitales</a:t>
            </a:r>
            <a:r>
              <a:rPr lang="en-US" sz="1200" b="0" kern="1200" dirty="0">
                <a:solidFill>
                  <a:schemeClr val="tx1"/>
                </a:solidFill>
                <a:effectLst/>
                <a:latin typeface="+mn-lt"/>
                <a:ea typeface="+mn-ea"/>
                <a:cs typeface="+mn-cs"/>
              </a:rPr>
              <a:t> y </a:t>
            </a:r>
            <a:r>
              <a:rPr lang="en-US" sz="1200" b="0" kern="1200" dirty="0" err="1">
                <a:solidFill>
                  <a:schemeClr val="tx1"/>
                </a:solidFill>
                <a:effectLst/>
                <a:latin typeface="+mn-lt"/>
                <a:ea typeface="+mn-ea"/>
                <a:cs typeface="+mn-cs"/>
              </a:rPr>
              <a:t>talento</a:t>
            </a:r>
            <a:r>
              <a:rPr lang="en-US" sz="1200" b="0" kern="1200" dirty="0">
                <a:solidFill>
                  <a:schemeClr val="tx1"/>
                </a:solidFill>
                <a:effectLst/>
                <a:latin typeface="+mn-lt"/>
                <a:ea typeface="+mn-ea"/>
                <a:cs typeface="+mn-cs"/>
              </a:rPr>
              <a:t> (no </a:t>
            </a:r>
            <a:r>
              <a:rPr lang="en-US" sz="1200" b="0" kern="1200" dirty="0" err="1">
                <a:solidFill>
                  <a:schemeClr val="tx1"/>
                </a:solidFill>
                <a:effectLst/>
                <a:latin typeface="+mn-lt"/>
                <a:ea typeface="+mn-ea"/>
                <a:cs typeface="+mn-cs"/>
              </a:rPr>
              <a:t>retiene</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ni</a:t>
            </a:r>
            <a:r>
              <a:rPr lang="en-US" sz="1200" b="0" kern="1200" dirty="0">
                <a:solidFill>
                  <a:schemeClr val="tx1"/>
                </a:solidFill>
                <a:effectLst/>
                <a:latin typeface="+mn-lt"/>
                <a:ea typeface="+mn-ea"/>
                <a:cs typeface="+mn-cs"/>
              </a:rPr>
              <a:t> sus </a:t>
            </a:r>
            <a:r>
              <a:rPr lang="en-US" sz="1200" b="0" kern="1200" dirty="0" err="1">
                <a:solidFill>
                  <a:schemeClr val="tx1"/>
                </a:solidFill>
                <a:effectLst/>
                <a:latin typeface="+mn-lt"/>
                <a:ea typeface="+mn-ea"/>
                <a:cs typeface="+mn-cs"/>
              </a:rPr>
              <a:t>propios</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recursos</a:t>
            </a:r>
            <a:r>
              <a:rPr lang="en-US" sz="1200" b="0" kern="1200" dirty="0">
                <a:solidFill>
                  <a:schemeClr val="tx1"/>
                </a:solidFill>
                <a:effectLst/>
                <a:latin typeface="+mn-lt"/>
                <a:ea typeface="+mn-ea"/>
                <a:cs typeface="+mn-cs"/>
              </a:rPr>
              <a:t>)</a:t>
            </a:r>
          </a:p>
          <a:p>
            <a:r>
              <a:rPr lang="en-AR" sz="1200" b="0" kern="1200" dirty="0">
                <a:solidFill>
                  <a:schemeClr val="tx1"/>
                </a:solidFill>
                <a:effectLst/>
                <a:latin typeface="+mn-lt"/>
                <a:ea typeface="+mn-ea"/>
                <a:cs typeface="+mn-cs"/>
              </a:rPr>
              <a:t>❌ </a:t>
            </a:r>
            <a:r>
              <a:rPr lang="en-US" sz="1200" b="0" kern="1200" dirty="0">
                <a:solidFill>
                  <a:schemeClr val="tx1"/>
                </a:solidFill>
                <a:effectLst/>
                <a:latin typeface="+mn-lt"/>
                <a:ea typeface="+mn-ea"/>
                <a:cs typeface="+mn-cs"/>
              </a:rPr>
              <a:t>Política </a:t>
            </a:r>
            <a:r>
              <a:rPr lang="en-US" sz="1200" b="0" kern="1200" dirty="0" err="1">
                <a:solidFill>
                  <a:schemeClr val="tx1"/>
                </a:solidFill>
                <a:effectLst/>
                <a:latin typeface="+mn-lt"/>
                <a:ea typeface="+mn-ea"/>
                <a:cs typeface="+mn-cs"/>
              </a:rPr>
              <a:t>económica</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errática</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cada</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gobierno</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destruye</a:t>
            </a:r>
            <a:r>
              <a:rPr lang="en-US" sz="1200" b="0" kern="1200" dirty="0">
                <a:solidFill>
                  <a:schemeClr val="tx1"/>
                </a:solidFill>
                <a:effectLst/>
                <a:latin typeface="+mn-lt"/>
                <a:ea typeface="+mn-ea"/>
                <a:cs typeface="+mn-cs"/>
              </a:rPr>
              <a:t> lo del anterior)</a:t>
            </a: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Movilidad</a:t>
            </a:r>
            <a:r>
              <a:rPr lang="en-US" sz="1200" b="1" kern="1200" dirty="0">
                <a:solidFill>
                  <a:schemeClr val="tx1"/>
                </a:solidFill>
                <a:effectLst/>
                <a:latin typeface="+mn-lt"/>
                <a:ea typeface="+mn-ea"/>
                <a:cs typeface="+mn-cs"/>
              </a:rPr>
              <a:t> entre clusters: ¿Ascensor o </a:t>
            </a:r>
            <a:r>
              <a:rPr lang="en-US" sz="1200" b="1" kern="1200" dirty="0" err="1">
                <a:solidFill>
                  <a:schemeClr val="tx1"/>
                </a:solidFill>
                <a:effectLst/>
                <a:latin typeface="+mn-lt"/>
                <a:ea typeface="+mn-ea"/>
                <a:cs typeface="+mn-cs"/>
              </a:rPr>
              <a:t>escalera</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rota</a:t>
            </a:r>
            <a:r>
              <a:rPr lang="en-US" sz="1200" b="1" kern="1200" dirty="0">
                <a:solidFill>
                  <a:schemeClr val="tx1"/>
                </a:solidFill>
                <a:effectLst/>
                <a:latin typeface="+mn-lt"/>
                <a:ea typeface="+mn-ea"/>
                <a:cs typeface="+mn-cs"/>
              </a:rPr>
              <a:t>?</a:t>
            </a:r>
            <a:endParaRPr lang="en-US" sz="1200" b="0" kern="1200" dirty="0">
              <a:solidFill>
                <a:schemeClr val="tx1"/>
              </a:solidFill>
              <a:effectLst/>
              <a:latin typeface="+mn-lt"/>
              <a:ea typeface="+mn-ea"/>
              <a:cs typeface="+mn-cs"/>
            </a:endParaRP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r>
              <a:rPr lang="en-US" sz="1200" b="1" kern="1200" dirty="0" err="1">
                <a:solidFill>
                  <a:schemeClr val="tx1"/>
                </a:solidFill>
                <a:effectLst/>
                <a:latin typeface="+mn-lt"/>
                <a:ea typeface="+mn-ea"/>
                <a:cs typeface="+mn-cs"/>
              </a:rPr>
              <a:t>Países</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que</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ascendieron</a:t>
            </a:r>
            <a:r>
              <a:rPr lang="en-US" sz="1200" b="1" kern="1200" dirty="0">
                <a:solidFill>
                  <a:schemeClr val="tx1"/>
                </a:solidFill>
                <a:effectLst/>
                <a:latin typeface="+mn-lt"/>
                <a:ea typeface="+mn-ea"/>
                <a:cs typeface="+mn-cs"/>
              </a:rPr>
              <a:t> (1990-2020):</a:t>
            </a:r>
            <a:endParaRPr lang="en-US" sz="1200" b="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Asia</a:t>
            </a:r>
            <a:r>
              <a:rPr lang="en-US" sz="1200" b="0" kern="1200" dirty="0">
                <a:solidFill>
                  <a:schemeClr val="tx1"/>
                </a:solidFill>
                <a:effectLst/>
                <a:latin typeface="+mn-lt"/>
                <a:ea typeface="+mn-ea"/>
                <a:cs typeface="+mn-cs"/>
              </a:rPr>
              <a:t>: China, Malasia, </a:t>
            </a:r>
            <a:r>
              <a:rPr lang="en-US" sz="1200" b="0" kern="1200" dirty="0" err="1">
                <a:solidFill>
                  <a:schemeClr val="tx1"/>
                </a:solidFill>
                <a:effectLst/>
                <a:latin typeface="+mn-lt"/>
                <a:ea typeface="+mn-ea"/>
                <a:cs typeface="+mn-cs"/>
              </a:rPr>
              <a:t>Tailandia</a:t>
            </a:r>
            <a:r>
              <a:rPr lang="en-US" sz="1200" b="0" kern="1200" dirty="0">
                <a:solidFill>
                  <a:schemeClr val="tx1"/>
                </a:solidFill>
                <a:effectLst/>
                <a:latin typeface="+mn-lt"/>
                <a:ea typeface="+mn-ea"/>
                <a:cs typeface="+mn-cs"/>
              </a:rPr>
              <a:t>, Corea del Sur </a:t>
            </a:r>
            <a:r>
              <a:rPr lang="en-US" sz="1200" b="0" kern="1200" dirty="0" err="1">
                <a:solidFill>
                  <a:schemeClr val="tx1"/>
                </a:solidFill>
                <a:effectLst/>
                <a:latin typeface="+mn-lt"/>
                <a:ea typeface="+mn-ea"/>
                <a:cs typeface="+mn-cs"/>
              </a:rPr>
              <a:t>subieron</a:t>
            </a:r>
            <a:r>
              <a:rPr lang="en-US" sz="1200" b="0" kern="1200" dirty="0">
                <a:solidFill>
                  <a:schemeClr val="tx1"/>
                </a:solidFill>
                <a:effectLst/>
                <a:latin typeface="+mn-lt"/>
                <a:ea typeface="+mn-ea"/>
                <a:cs typeface="+mn-cs"/>
              </a:rPr>
              <a:t> clusters</a:t>
            </a:r>
          </a:p>
          <a:p>
            <a:r>
              <a:rPr lang="en-US" sz="1200" b="1" kern="1200" dirty="0">
                <a:solidFill>
                  <a:schemeClr val="tx1"/>
                </a:solidFill>
                <a:effectLst/>
                <a:latin typeface="+mn-lt"/>
                <a:ea typeface="+mn-ea"/>
                <a:cs typeface="+mn-cs"/>
              </a:rPr>
              <a:t>Europa del Este</a:t>
            </a:r>
            <a:r>
              <a:rPr lang="en-US" sz="1200" b="0" kern="1200" dirty="0">
                <a:solidFill>
                  <a:schemeClr val="tx1"/>
                </a:solidFill>
                <a:effectLst/>
                <a:latin typeface="+mn-lt"/>
                <a:ea typeface="+mn-ea"/>
                <a:cs typeface="+mn-cs"/>
              </a:rPr>
              <a:t>: Polonia, República Checa → high income</a:t>
            </a:r>
          </a:p>
          <a:p>
            <a:r>
              <a:rPr lang="en-US" sz="1200" b="1" kern="1200" dirty="0" err="1">
                <a:solidFill>
                  <a:schemeClr val="tx1"/>
                </a:solidFill>
                <a:effectLst/>
                <a:latin typeface="+mn-lt"/>
                <a:ea typeface="+mn-ea"/>
                <a:cs typeface="+mn-cs"/>
              </a:rPr>
              <a:t>Latinoamérica</a:t>
            </a:r>
            <a:r>
              <a:rPr lang="en-US" sz="1200" b="0" kern="1200" dirty="0">
                <a:solidFill>
                  <a:schemeClr val="tx1"/>
                </a:solidFill>
                <a:effectLst/>
                <a:latin typeface="+mn-lt"/>
                <a:ea typeface="+mn-ea"/>
                <a:cs typeface="+mn-cs"/>
              </a:rPr>
              <a:t>: Chile, Uruguay → high income</a:t>
            </a: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r>
              <a:rPr lang="en-US" sz="1200" b="1" kern="1200" dirty="0" err="1">
                <a:solidFill>
                  <a:schemeClr val="tx1"/>
                </a:solidFill>
                <a:effectLst/>
                <a:latin typeface="+mn-lt"/>
                <a:ea typeface="+mn-ea"/>
                <a:cs typeface="+mn-cs"/>
              </a:rPr>
              <a:t>Países</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que</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descendieron</a:t>
            </a:r>
            <a:r>
              <a:rPr lang="en-US" sz="1200" b="1" kern="1200" dirty="0">
                <a:solidFill>
                  <a:schemeClr val="tx1"/>
                </a:solidFill>
                <a:effectLst/>
                <a:latin typeface="+mn-lt"/>
                <a:ea typeface="+mn-ea"/>
                <a:cs typeface="+mn-cs"/>
              </a:rPr>
              <a:t> (2000-2020):</a:t>
            </a:r>
            <a:endParaRPr lang="en-US" sz="1200" b="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Venezuela</a:t>
            </a:r>
            <a:r>
              <a:rPr lang="en-US" sz="1200" b="0" kern="1200" dirty="0">
                <a:solidFill>
                  <a:schemeClr val="tx1"/>
                </a:solidFill>
                <a:effectLst/>
                <a:latin typeface="+mn-lt"/>
                <a:ea typeface="+mn-ea"/>
                <a:cs typeface="+mn-cs"/>
              </a:rPr>
              <a:t>: upper-middle → lower-middle (</a:t>
            </a:r>
            <a:r>
              <a:rPr lang="en-US" sz="1200" b="0" kern="1200" dirty="0" err="1">
                <a:solidFill>
                  <a:schemeClr val="tx1"/>
                </a:solidFill>
                <a:effectLst/>
                <a:latin typeface="+mn-lt"/>
                <a:ea typeface="+mn-ea"/>
                <a:cs typeface="+mn-cs"/>
              </a:rPr>
              <a:t>colapso</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institucional</a:t>
            </a:r>
            <a:r>
              <a:rPr lang="en-US" sz="1200" b="0" kern="1200" dirty="0">
                <a:solidFill>
                  <a:schemeClr val="tx1"/>
                </a:solidFill>
                <a:effectLst/>
                <a:latin typeface="+mn-lt"/>
                <a:ea typeface="+mn-ea"/>
                <a:cs typeface="+mn-cs"/>
              </a:rPr>
              <a:t>)</a:t>
            </a:r>
          </a:p>
          <a:p>
            <a:r>
              <a:rPr lang="en-US" sz="1200" b="1" kern="1200" dirty="0">
                <a:solidFill>
                  <a:schemeClr val="tx1"/>
                </a:solidFill>
                <a:effectLst/>
                <a:latin typeface="+mn-lt"/>
                <a:ea typeface="+mn-ea"/>
                <a:cs typeface="+mn-cs"/>
              </a:rPr>
              <a:t>Argentina</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Episodios</a:t>
            </a:r>
            <a:r>
              <a:rPr lang="en-US" sz="1200" b="0" kern="1200" dirty="0">
                <a:solidFill>
                  <a:schemeClr val="tx1"/>
                </a:solidFill>
                <a:effectLst/>
                <a:latin typeface="+mn-lt"/>
                <a:ea typeface="+mn-ea"/>
                <a:cs typeface="+mn-cs"/>
              </a:rPr>
              <a:t> de </a:t>
            </a:r>
            <a:r>
              <a:rPr lang="en-US" sz="1200" b="0" kern="1200" dirty="0" err="1">
                <a:solidFill>
                  <a:schemeClr val="tx1"/>
                </a:solidFill>
                <a:effectLst/>
                <a:latin typeface="+mn-lt"/>
                <a:ea typeface="+mn-ea"/>
                <a:cs typeface="+mn-cs"/>
              </a:rPr>
              <a:t>descenso</a:t>
            </a:r>
            <a:r>
              <a:rPr lang="en-US" sz="1200" b="0" kern="1200" dirty="0">
                <a:solidFill>
                  <a:schemeClr val="tx1"/>
                </a:solidFill>
                <a:effectLst/>
                <a:latin typeface="+mn-lt"/>
                <a:ea typeface="+mn-ea"/>
                <a:cs typeface="+mn-cs"/>
              </a:rPr>
              <a:t> temporal </a:t>
            </a:r>
            <a:r>
              <a:rPr lang="en-US" sz="1200" b="0" kern="1200" dirty="0" err="1">
                <a:solidFill>
                  <a:schemeClr val="tx1"/>
                </a:solidFill>
                <a:effectLst/>
                <a:latin typeface="+mn-lt"/>
                <a:ea typeface="+mn-ea"/>
                <a:cs typeface="+mn-cs"/>
              </a:rPr>
              <a:t>en</a:t>
            </a:r>
            <a:r>
              <a:rPr lang="en-US" sz="1200" b="0" kern="1200" dirty="0">
                <a:solidFill>
                  <a:schemeClr val="tx1"/>
                </a:solidFill>
                <a:effectLst/>
                <a:latin typeface="+mn-lt"/>
                <a:ea typeface="+mn-ea"/>
                <a:cs typeface="+mn-cs"/>
              </a:rPr>
              <a:t> crisis graves</a:t>
            </a: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r>
              <a:rPr lang="en-US" sz="1200" b="1" kern="1200" dirty="0" err="1">
                <a:solidFill>
                  <a:schemeClr val="tx1"/>
                </a:solidFill>
                <a:effectLst/>
                <a:latin typeface="+mn-lt"/>
                <a:ea typeface="+mn-ea"/>
                <a:cs typeface="+mn-cs"/>
              </a:rPr>
              <a:t>Patrón</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común</a:t>
            </a:r>
            <a:r>
              <a:rPr lang="en-US" sz="1200" b="1" kern="1200" dirty="0">
                <a:solidFill>
                  <a:schemeClr val="tx1"/>
                </a:solidFill>
                <a:effectLst/>
                <a:latin typeface="+mn-lt"/>
                <a:ea typeface="+mn-ea"/>
                <a:cs typeface="+mn-cs"/>
              </a:rPr>
              <a:t> de </a:t>
            </a:r>
            <a:r>
              <a:rPr lang="en-US" sz="1200" b="1" kern="1200" dirty="0" err="1">
                <a:solidFill>
                  <a:schemeClr val="tx1"/>
                </a:solidFill>
                <a:effectLst/>
                <a:latin typeface="+mn-lt"/>
                <a:ea typeface="+mn-ea"/>
                <a:cs typeface="+mn-cs"/>
              </a:rPr>
              <a:t>los</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que</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ascienden</a:t>
            </a:r>
            <a:r>
              <a:rPr lang="en-US" sz="1200" b="1" kern="1200" dirty="0">
                <a:solidFill>
                  <a:schemeClr val="tx1"/>
                </a:solidFill>
                <a:effectLst/>
                <a:latin typeface="+mn-lt"/>
                <a:ea typeface="+mn-ea"/>
                <a:cs typeface="+mn-cs"/>
              </a:rPr>
              <a:t>:</a:t>
            </a:r>
            <a:endParaRPr lang="en-US" sz="1200" b="0" kern="1200" dirty="0">
              <a:solidFill>
                <a:schemeClr val="tx1"/>
              </a:solidFill>
              <a:effectLst/>
              <a:latin typeface="+mn-lt"/>
              <a:ea typeface="+mn-ea"/>
              <a:cs typeface="+mn-cs"/>
            </a:endParaRPr>
          </a:p>
          <a:p>
            <a:r>
              <a:rPr lang="en-US" sz="1200" b="0" kern="1200" dirty="0" err="1">
                <a:solidFill>
                  <a:schemeClr val="tx1"/>
                </a:solidFill>
                <a:effectLst/>
                <a:latin typeface="+mn-lt"/>
                <a:ea typeface="+mn-ea"/>
                <a:cs typeface="+mn-cs"/>
              </a:rPr>
              <a:t>Políticas</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macroeconómicas</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consistentes</a:t>
            </a:r>
            <a:r>
              <a:rPr lang="en-US" sz="1200" b="0" kern="1200" dirty="0">
                <a:solidFill>
                  <a:schemeClr val="tx1"/>
                </a:solidFill>
                <a:effectLst/>
                <a:latin typeface="+mn-lt"/>
                <a:ea typeface="+mn-ea"/>
                <a:cs typeface="+mn-cs"/>
              </a:rPr>
              <a:t> 15-20 </a:t>
            </a:r>
            <a:r>
              <a:rPr lang="en-US" sz="1200" b="0" kern="1200" dirty="0" err="1">
                <a:solidFill>
                  <a:schemeClr val="tx1"/>
                </a:solidFill>
                <a:effectLst/>
                <a:latin typeface="+mn-lt"/>
                <a:ea typeface="+mn-ea"/>
                <a:cs typeface="+mn-cs"/>
              </a:rPr>
              <a:t>años</a:t>
            </a:r>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Apertura </a:t>
            </a:r>
            <a:r>
              <a:rPr lang="en-US" sz="1200" b="0" kern="1200" dirty="0" err="1">
                <a:solidFill>
                  <a:schemeClr val="tx1"/>
                </a:solidFill>
                <a:effectLst/>
                <a:latin typeface="+mn-lt"/>
                <a:ea typeface="+mn-ea"/>
                <a:cs typeface="+mn-cs"/>
              </a:rPr>
              <a:t>comercial</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exportaciones</a:t>
            </a:r>
            <a:r>
              <a:rPr lang="en-US" sz="1200" b="0" kern="1200" dirty="0">
                <a:solidFill>
                  <a:schemeClr val="tx1"/>
                </a:solidFill>
                <a:effectLst/>
                <a:latin typeface="+mn-lt"/>
                <a:ea typeface="+mn-ea"/>
                <a:cs typeface="+mn-cs"/>
              </a:rPr>
              <a:t> no solo commodities)</a:t>
            </a:r>
          </a:p>
          <a:p>
            <a:r>
              <a:rPr lang="en-US" sz="1200" b="0" kern="1200" dirty="0" err="1">
                <a:solidFill>
                  <a:schemeClr val="tx1"/>
                </a:solidFill>
                <a:effectLst/>
                <a:latin typeface="+mn-lt"/>
                <a:ea typeface="+mn-ea"/>
                <a:cs typeface="+mn-cs"/>
              </a:rPr>
              <a:t>Inversión</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en</a:t>
            </a:r>
            <a:r>
              <a:rPr lang="en-US" sz="1200" b="0" kern="1200" dirty="0">
                <a:solidFill>
                  <a:schemeClr val="tx1"/>
                </a:solidFill>
                <a:effectLst/>
                <a:latin typeface="+mn-lt"/>
                <a:ea typeface="+mn-ea"/>
                <a:cs typeface="+mn-cs"/>
              </a:rPr>
              <a:t> capital </a:t>
            </a:r>
            <a:r>
              <a:rPr lang="en-US" sz="1200" b="0" kern="1200" dirty="0" err="1">
                <a:solidFill>
                  <a:schemeClr val="tx1"/>
                </a:solidFill>
                <a:effectLst/>
                <a:latin typeface="+mn-lt"/>
                <a:ea typeface="+mn-ea"/>
                <a:cs typeface="+mn-cs"/>
              </a:rPr>
              <a:t>humano</a:t>
            </a:r>
            <a:r>
              <a:rPr lang="en-US" sz="1200" b="0" kern="1200" dirty="0">
                <a:solidFill>
                  <a:schemeClr val="tx1"/>
                </a:solidFill>
                <a:effectLst/>
                <a:latin typeface="+mn-lt"/>
                <a:ea typeface="+mn-ea"/>
                <a:cs typeface="+mn-cs"/>
              </a:rPr>
              <a:t> y </a:t>
            </a:r>
            <a:r>
              <a:rPr lang="en-US" sz="1200" b="0" kern="1200" dirty="0" err="1">
                <a:solidFill>
                  <a:schemeClr val="tx1"/>
                </a:solidFill>
                <a:effectLst/>
                <a:latin typeface="+mn-lt"/>
                <a:ea typeface="+mn-ea"/>
                <a:cs typeface="+mn-cs"/>
              </a:rPr>
              <a:t>tecnología</a:t>
            </a:r>
            <a:endParaRPr lang="en-US" sz="1200" b="0" kern="1200" dirty="0">
              <a:solidFill>
                <a:schemeClr val="tx1"/>
              </a:solidFill>
              <a:effectLst/>
              <a:latin typeface="+mn-lt"/>
              <a:ea typeface="+mn-ea"/>
              <a:cs typeface="+mn-cs"/>
            </a:endParaRPr>
          </a:p>
          <a:p>
            <a:r>
              <a:rPr lang="en-US" sz="1200" b="0" kern="1200" dirty="0" err="1">
                <a:solidFill>
                  <a:schemeClr val="tx1"/>
                </a:solidFill>
                <a:effectLst/>
                <a:latin typeface="+mn-lt"/>
                <a:ea typeface="+mn-ea"/>
                <a:cs typeface="+mn-cs"/>
              </a:rPr>
              <a:t>Instituciones</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predecibles</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imperio</a:t>
            </a:r>
            <a:r>
              <a:rPr lang="en-US" sz="1200" b="0" kern="1200" dirty="0">
                <a:solidFill>
                  <a:schemeClr val="tx1"/>
                </a:solidFill>
                <a:effectLst/>
                <a:latin typeface="+mn-lt"/>
                <a:ea typeface="+mn-ea"/>
                <a:cs typeface="+mn-cs"/>
              </a:rPr>
              <a:t> de la ley)</a:t>
            </a: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r>
              <a:rPr lang="en-US" sz="1200" b="1" kern="1200" dirty="0" err="1">
                <a:solidFill>
                  <a:schemeClr val="tx1"/>
                </a:solidFill>
                <a:effectLst/>
                <a:latin typeface="+mn-lt"/>
                <a:ea typeface="+mn-ea"/>
                <a:cs typeface="+mn-cs"/>
              </a:rPr>
              <a:t>Patrón</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común</a:t>
            </a:r>
            <a:r>
              <a:rPr lang="en-US" sz="1200" b="1" kern="1200" dirty="0">
                <a:solidFill>
                  <a:schemeClr val="tx1"/>
                </a:solidFill>
                <a:effectLst/>
                <a:latin typeface="+mn-lt"/>
                <a:ea typeface="+mn-ea"/>
                <a:cs typeface="+mn-cs"/>
              </a:rPr>
              <a:t> de </a:t>
            </a:r>
            <a:r>
              <a:rPr lang="en-US" sz="1200" b="1" kern="1200" dirty="0" err="1">
                <a:solidFill>
                  <a:schemeClr val="tx1"/>
                </a:solidFill>
                <a:effectLst/>
                <a:latin typeface="+mn-lt"/>
                <a:ea typeface="+mn-ea"/>
                <a:cs typeface="+mn-cs"/>
              </a:rPr>
              <a:t>los</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que</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estancan</a:t>
            </a:r>
            <a:r>
              <a:rPr lang="en-US" sz="1200" b="1" kern="1200" dirty="0">
                <a:solidFill>
                  <a:schemeClr val="tx1"/>
                </a:solidFill>
                <a:effectLst/>
                <a:latin typeface="+mn-lt"/>
                <a:ea typeface="+mn-ea"/>
                <a:cs typeface="+mn-cs"/>
              </a:rPr>
              <a:t>/</a:t>
            </a:r>
            <a:r>
              <a:rPr lang="en-US" sz="1200" b="1" kern="1200" dirty="0" err="1">
                <a:solidFill>
                  <a:schemeClr val="tx1"/>
                </a:solidFill>
                <a:effectLst/>
                <a:latin typeface="+mn-lt"/>
                <a:ea typeface="+mn-ea"/>
                <a:cs typeface="+mn-cs"/>
              </a:rPr>
              <a:t>descienden</a:t>
            </a:r>
            <a:r>
              <a:rPr lang="en-US" sz="1200" b="1" kern="1200" dirty="0">
                <a:solidFill>
                  <a:schemeClr val="tx1"/>
                </a:solidFill>
                <a:effectLst/>
                <a:latin typeface="+mn-lt"/>
                <a:ea typeface="+mn-ea"/>
                <a:cs typeface="+mn-cs"/>
              </a:rPr>
              <a:t>:</a:t>
            </a:r>
            <a:endParaRPr lang="en-US" sz="1200" b="0" kern="1200" dirty="0">
              <a:solidFill>
                <a:schemeClr val="tx1"/>
              </a:solidFill>
              <a:effectLst/>
              <a:latin typeface="+mn-lt"/>
              <a:ea typeface="+mn-ea"/>
              <a:cs typeface="+mn-cs"/>
            </a:endParaRPr>
          </a:p>
          <a:p>
            <a:r>
              <a:rPr lang="en-US" sz="1200" b="0" kern="1200" dirty="0" err="1">
                <a:solidFill>
                  <a:schemeClr val="tx1"/>
                </a:solidFill>
                <a:effectLst/>
                <a:latin typeface="+mn-lt"/>
                <a:ea typeface="+mn-ea"/>
                <a:cs typeface="+mn-cs"/>
              </a:rPr>
              <a:t>Populismo</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gasto</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insostenible</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controles</a:t>
            </a:r>
            <a:r>
              <a:rPr lang="en-US" sz="1200" b="0" kern="1200" dirty="0">
                <a:solidFill>
                  <a:schemeClr val="tx1"/>
                </a:solidFill>
                <a:effectLst/>
                <a:latin typeface="+mn-lt"/>
                <a:ea typeface="+mn-ea"/>
                <a:cs typeface="+mn-cs"/>
              </a:rPr>
              <a:t> de </a:t>
            </a:r>
            <a:r>
              <a:rPr lang="en-US" sz="1200" b="0" kern="1200" dirty="0" err="1">
                <a:solidFill>
                  <a:schemeClr val="tx1"/>
                </a:solidFill>
                <a:effectLst/>
                <a:latin typeface="+mn-lt"/>
                <a:ea typeface="+mn-ea"/>
                <a:cs typeface="+mn-cs"/>
              </a:rPr>
              <a:t>precios</a:t>
            </a:r>
            <a:r>
              <a:rPr lang="en-US" sz="1200" b="0" kern="1200" dirty="0">
                <a:solidFill>
                  <a:schemeClr val="tx1"/>
                </a:solidFill>
                <a:effectLst/>
                <a:latin typeface="+mn-lt"/>
                <a:ea typeface="+mn-ea"/>
                <a:cs typeface="+mn-cs"/>
              </a:rPr>
              <a:t>)</a:t>
            </a:r>
          </a:p>
          <a:p>
            <a:r>
              <a:rPr lang="en-US" sz="1200" b="0" kern="1200" dirty="0" err="1">
                <a:solidFill>
                  <a:schemeClr val="tx1"/>
                </a:solidFill>
                <a:effectLst/>
                <a:latin typeface="+mn-lt"/>
                <a:ea typeface="+mn-ea"/>
                <a:cs typeface="+mn-cs"/>
              </a:rPr>
              <a:t>Aislamiento</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proteccionismo</a:t>
            </a:r>
            <a:r>
              <a:rPr lang="en-US" sz="1200" b="0" kern="1200" dirty="0">
                <a:solidFill>
                  <a:schemeClr val="tx1"/>
                </a:solidFill>
                <a:effectLst/>
                <a:latin typeface="+mn-lt"/>
                <a:ea typeface="+mn-ea"/>
                <a:cs typeface="+mn-cs"/>
              </a:rPr>
              <a:t> extremo, capital controls)</a:t>
            </a:r>
          </a:p>
          <a:p>
            <a:r>
              <a:rPr lang="en-US" sz="1200" b="0" kern="1200" dirty="0">
                <a:solidFill>
                  <a:schemeClr val="tx1"/>
                </a:solidFill>
                <a:effectLst/>
                <a:latin typeface="+mn-lt"/>
                <a:ea typeface="+mn-ea"/>
                <a:cs typeface="+mn-cs"/>
              </a:rPr>
              <a:t>Defaults </a:t>
            </a:r>
            <a:r>
              <a:rPr lang="en-US" sz="1200" b="0" kern="1200" dirty="0" err="1">
                <a:solidFill>
                  <a:schemeClr val="tx1"/>
                </a:solidFill>
                <a:effectLst/>
                <a:latin typeface="+mn-lt"/>
                <a:ea typeface="+mn-ea"/>
                <a:cs typeface="+mn-cs"/>
              </a:rPr>
              <a:t>recurrentes</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pérdida</a:t>
            </a:r>
            <a:r>
              <a:rPr lang="en-US" sz="1200" b="0" kern="1200" dirty="0">
                <a:solidFill>
                  <a:schemeClr val="tx1"/>
                </a:solidFill>
                <a:effectLst/>
                <a:latin typeface="+mn-lt"/>
                <a:ea typeface="+mn-ea"/>
                <a:cs typeface="+mn-cs"/>
              </a:rPr>
              <a:t> de </a:t>
            </a:r>
            <a:r>
              <a:rPr lang="en-US" sz="1200" b="0" kern="1200" dirty="0" err="1">
                <a:solidFill>
                  <a:schemeClr val="tx1"/>
                </a:solidFill>
                <a:effectLst/>
                <a:latin typeface="+mn-lt"/>
                <a:ea typeface="+mn-ea"/>
                <a:cs typeface="+mn-cs"/>
              </a:rPr>
              <a:t>acceso</a:t>
            </a:r>
            <a:r>
              <a:rPr lang="en-US" sz="1200" b="0" kern="1200" dirty="0">
                <a:solidFill>
                  <a:schemeClr val="tx1"/>
                </a:solidFill>
                <a:effectLst/>
                <a:latin typeface="+mn-lt"/>
                <a:ea typeface="+mn-ea"/>
                <a:cs typeface="+mn-cs"/>
              </a:rPr>
              <a:t> a </a:t>
            </a:r>
            <a:r>
              <a:rPr lang="en-US" sz="1200" b="0" kern="1200" dirty="0" err="1">
                <a:solidFill>
                  <a:schemeClr val="tx1"/>
                </a:solidFill>
                <a:effectLst/>
                <a:latin typeface="+mn-lt"/>
                <a:ea typeface="+mn-ea"/>
                <a:cs typeface="+mn-cs"/>
              </a:rPr>
              <a:t>crédito</a:t>
            </a:r>
            <a:r>
              <a:rPr lang="en-US" sz="1200" b="0" kern="1200" dirty="0">
                <a:solidFill>
                  <a:schemeClr val="tx1"/>
                </a:solidFill>
                <a:effectLst/>
                <a:latin typeface="+mn-lt"/>
                <a:ea typeface="+mn-ea"/>
                <a:cs typeface="+mn-cs"/>
              </a:rPr>
              <a:t>)</a:t>
            </a:r>
          </a:p>
          <a:p>
            <a:r>
              <a:rPr lang="en-US" sz="1200" b="0" kern="1200" dirty="0">
                <a:solidFill>
                  <a:schemeClr val="tx1"/>
                </a:solidFill>
                <a:effectLst/>
                <a:latin typeface="+mn-lt"/>
                <a:ea typeface="+mn-ea"/>
                <a:cs typeface="+mn-cs"/>
              </a:rPr>
              <a:t>Fuga de </a:t>
            </a:r>
            <a:r>
              <a:rPr lang="en-US" sz="1200" b="0" kern="1200" dirty="0" err="1">
                <a:solidFill>
                  <a:schemeClr val="tx1"/>
                </a:solidFill>
                <a:effectLst/>
                <a:latin typeface="+mn-lt"/>
                <a:ea typeface="+mn-ea"/>
                <a:cs typeface="+mn-cs"/>
              </a:rPr>
              <a:t>cerebros</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emigración</a:t>
            </a:r>
            <a:r>
              <a:rPr lang="en-US" sz="1200" b="0" kern="1200" dirty="0">
                <a:solidFill>
                  <a:schemeClr val="tx1"/>
                </a:solidFill>
                <a:effectLst/>
                <a:latin typeface="+mn-lt"/>
                <a:ea typeface="+mn-ea"/>
                <a:cs typeface="+mn-cs"/>
              </a:rPr>
              <a:t> de </a:t>
            </a:r>
            <a:r>
              <a:rPr lang="en-US" sz="1200" b="0" kern="1200" dirty="0" err="1">
                <a:solidFill>
                  <a:schemeClr val="tx1"/>
                </a:solidFill>
                <a:effectLst/>
                <a:latin typeface="+mn-lt"/>
                <a:ea typeface="+mn-ea"/>
                <a:cs typeface="+mn-cs"/>
              </a:rPr>
              <a:t>talento</a:t>
            </a:r>
            <a:r>
              <a:rPr lang="en-US" sz="1200" b="0" kern="1200" dirty="0">
                <a:solidFill>
                  <a:schemeClr val="tx1"/>
                </a:solidFill>
                <a:effectLst/>
                <a:latin typeface="+mn-lt"/>
                <a:ea typeface="+mn-ea"/>
                <a:cs typeface="+mn-cs"/>
              </a:rPr>
              <a:t>)</a:t>
            </a: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Implicaciones</a:t>
            </a:r>
            <a:r>
              <a:rPr lang="en-US" sz="1200" b="1" kern="1200" dirty="0">
                <a:solidFill>
                  <a:schemeClr val="tx1"/>
                </a:solidFill>
                <a:effectLst/>
                <a:latin typeface="+mn-lt"/>
                <a:ea typeface="+mn-ea"/>
                <a:cs typeface="+mn-cs"/>
              </a:rPr>
              <a:t> para Argentina</a:t>
            </a:r>
            <a:endParaRPr lang="en-US" sz="1200" b="0" kern="1200" dirty="0">
              <a:solidFill>
                <a:schemeClr val="tx1"/>
              </a:solidFill>
              <a:effectLst/>
              <a:latin typeface="+mn-lt"/>
              <a:ea typeface="+mn-ea"/>
              <a:cs typeface="+mn-cs"/>
            </a:endParaRP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1. Trampa de </a:t>
            </a:r>
            <a:r>
              <a:rPr lang="en-US" sz="1200" b="1" kern="1200" dirty="0" err="1">
                <a:solidFill>
                  <a:schemeClr val="tx1"/>
                </a:solidFill>
                <a:effectLst/>
                <a:latin typeface="+mn-lt"/>
                <a:ea typeface="+mn-ea"/>
                <a:cs typeface="+mn-cs"/>
              </a:rPr>
              <a:t>ingreso</a:t>
            </a:r>
            <a:r>
              <a:rPr lang="en-US" sz="1200" b="1" kern="1200" dirty="0">
                <a:solidFill>
                  <a:schemeClr val="tx1"/>
                </a:solidFill>
                <a:effectLst/>
                <a:latin typeface="+mn-lt"/>
                <a:ea typeface="+mn-ea"/>
                <a:cs typeface="+mn-cs"/>
              </a:rPr>
              <a:t> medio es real:</a:t>
            </a:r>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Argentina </a:t>
            </a:r>
            <a:r>
              <a:rPr lang="en-US" sz="1200" b="0" kern="1200" dirty="0" err="1">
                <a:solidFill>
                  <a:schemeClr val="tx1"/>
                </a:solidFill>
                <a:effectLst/>
                <a:latin typeface="+mn-lt"/>
                <a:ea typeface="+mn-ea"/>
                <a:cs typeface="+mn-cs"/>
              </a:rPr>
              <a:t>lleva</a:t>
            </a:r>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70+ </a:t>
            </a:r>
            <a:r>
              <a:rPr lang="en-US" sz="1200" b="1" kern="1200" dirty="0" err="1">
                <a:solidFill>
                  <a:schemeClr val="tx1"/>
                </a:solidFill>
                <a:effectLst/>
                <a:latin typeface="+mn-lt"/>
                <a:ea typeface="+mn-ea"/>
                <a:cs typeface="+mn-cs"/>
              </a:rPr>
              <a:t>años</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en</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este</a:t>
            </a:r>
            <a:r>
              <a:rPr lang="en-US" sz="1200" b="0" kern="1200" dirty="0">
                <a:solidFill>
                  <a:schemeClr val="tx1"/>
                </a:solidFill>
                <a:effectLst/>
                <a:latin typeface="+mn-lt"/>
                <a:ea typeface="+mn-ea"/>
                <a:cs typeface="+mn-cs"/>
              </a:rPr>
              <a:t> cluster (</a:t>
            </a:r>
            <a:r>
              <a:rPr lang="en-US" sz="1200" b="0" kern="1200" dirty="0" err="1">
                <a:solidFill>
                  <a:schemeClr val="tx1"/>
                </a:solidFill>
                <a:effectLst/>
                <a:latin typeface="+mn-lt"/>
                <a:ea typeface="+mn-ea"/>
                <a:cs typeface="+mn-cs"/>
              </a:rPr>
              <a:t>desde</a:t>
            </a:r>
            <a:r>
              <a:rPr lang="en-US" sz="1200" b="0" kern="1200" dirty="0">
                <a:solidFill>
                  <a:schemeClr val="tx1"/>
                </a:solidFill>
                <a:effectLst/>
                <a:latin typeface="+mn-lt"/>
                <a:ea typeface="+mn-ea"/>
                <a:cs typeface="+mn-cs"/>
              </a:rPr>
              <a:t> 1950s)</a:t>
            </a:r>
          </a:p>
          <a:p>
            <a:r>
              <a:rPr lang="en-US" sz="1200" b="0" kern="1200" dirty="0">
                <a:solidFill>
                  <a:schemeClr val="tx1"/>
                </a:solidFill>
                <a:effectLst/>
                <a:latin typeface="+mn-lt"/>
                <a:ea typeface="+mn-ea"/>
                <a:cs typeface="+mn-cs"/>
              </a:rPr>
              <a:t>Cada </a:t>
            </a:r>
            <a:r>
              <a:rPr lang="en-US" sz="1200" b="0" kern="1200" dirty="0" err="1">
                <a:solidFill>
                  <a:schemeClr val="tx1"/>
                </a:solidFill>
                <a:effectLst/>
                <a:latin typeface="+mn-lt"/>
                <a:ea typeface="+mn-ea"/>
                <a:cs typeface="+mn-cs"/>
              </a:rPr>
              <a:t>intento</a:t>
            </a:r>
            <a:r>
              <a:rPr lang="en-US" sz="1200" b="0" kern="1200" dirty="0">
                <a:solidFill>
                  <a:schemeClr val="tx1"/>
                </a:solidFill>
                <a:effectLst/>
                <a:latin typeface="+mn-lt"/>
                <a:ea typeface="+mn-ea"/>
                <a:cs typeface="+mn-cs"/>
              </a:rPr>
              <a:t> de </a:t>
            </a:r>
            <a:r>
              <a:rPr lang="en-US" sz="1200" b="0" kern="1200" dirty="0" err="1">
                <a:solidFill>
                  <a:schemeClr val="tx1"/>
                </a:solidFill>
                <a:effectLst/>
                <a:latin typeface="+mn-lt"/>
                <a:ea typeface="+mn-ea"/>
                <a:cs typeface="+mn-cs"/>
              </a:rPr>
              <a:t>reforma</a:t>
            </a:r>
            <a:r>
              <a:rPr lang="en-US" sz="1200" b="0" kern="1200" dirty="0">
                <a:solidFill>
                  <a:schemeClr val="tx1"/>
                </a:solidFill>
                <a:effectLst/>
                <a:latin typeface="+mn-lt"/>
                <a:ea typeface="+mn-ea"/>
                <a:cs typeface="+mn-cs"/>
              </a:rPr>
              <a:t> es </a:t>
            </a:r>
            <a:r>
              <a:rPr lang="en-US" sz="1200" b="0" kern="1200" dirty="0" err="1">
                <a:solidFill>
                  <a:schemeClr val="tx1"/>
                </a:solidFill>
                <a:effectLst/>
                <a:latin typeface="+mn-lt"/>
                <a:ea typeface="+mn-ea"/>
                <a:cs typeface="+mn-cs"/>
              </a:rPr>
              <a:t>revertido</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por</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siguiente</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gobierno</a:t>
            </a:r>
            <a:endParaRPr lang="en-US" sz="1200" b="0" kern="1200" dirty="0">
              <a:solidFill>
                <a:schemeClr val="tx1"/>
              </a:solidFill>
              <a:effectLst/>
              <a:latin typeface="+mn-lt"/>
              <a:ea typeface="+mn-ea"/>
              <a:cs typeface="+mn-cs"/>
            </a:endParaRPr>
          </a:p>
          <a:p>
            <a:r>
              <a:rPr lang="en-US" sz="1200" b="1" kern="1200" dirty="0" err="1">
                <a:solidFill>
                  <a:schemeClr val="tx1"/>
                </a:solidFill>
                <a:effectLst/>
                <a:latin typeface="+mn-lt"/>
                <a:ea typeface="+mn-ea"/>
                <a:cs typeface="+mn-cs"/>
              </a:rPr>
              <a:t>Efecto</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péndulo</a:t>
            </a:r>
            <a:r>
              <a:rPr lang="en-US" sz="1200" b="0" kern="1200" dirty="0">
                <a:solidFill>
                  <a:schemeClr val="tx1"/>
                </a:solidFill>
                <a:effectLst/>
                <a:latin typeface="+mn-lt"/>
                <a:ea typeface="+mn-ea"/>
                <a:cs typeface="+mn-cs"/>
              </a:rPr>
              <a:t>: Cada crisis </a:t>
            </a:r>
            <a:r>
              <a:rPr lang="en-US" sz="1200" b="0" kern="1200" dirty="0" err="1">
                <a:solidFill>
                  <a:schemeClr val="tx1"/>
                </a:solidFill>
                <a:effectLst/>
                <a:latin typeface="+mn-lt"/>
                <a:ea typeface="+mn-ea"/>
                <a:cs typeface="+mn-cs"/>
              </a:rPr>
              <a:t>hace</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retroceder</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avances</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previos</a:t>
            </a:r>
            <a:endParaRPr lang="en-US" sz="1200" b="0" kern="1200" dirty="0">
              <a:solidFill>
                <a:schemeClr val="tx1"/>
              </a:solidFill>
              <a:effectLst/>
              <a:latin typeface="+mn-lt"/>
              <a:ea typeface="+mn-ea"/>
              <a:cs typeface="+mn-cs"/>
            </a:endParaRP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2. </a:t>
            </a:r>
            <a:r>
              <a:rPr lang="en-US" sz="1200" b="1" kern="1200" dirty="0" err="1">
                <a:solidFill>
                  <a:schemeClr val="tx1"/>
                </a:solidFill>
                <a:effectLst/>
                <a:latin typeface="+mn-lt"/>
                <a:ea typeface="+mn-ea"/>
                <a:cs typeface="+mn-cs"/>
              </a:rPr>
              <a:t>Comparación</a:t>
            </a:r>
            <a:r>
              <a:rPr lang="en-US" sz="1200" b="1" kern="1200" dirty="0">
                <a:solidFill>
                  <a:schemeClr val="tx1"/>
                </a:solidFill>
                <a:effectLst/>
                <a:latin typeface="+mn-lt"/>
                <a:ea typeface="+mn-ea"/>
                <a:cs typeface="+mn-cs"/>
              </a:rPr>
              <a:t> con pares </a:t>
            </a:r>
            <a:r>
              <a:rPr lang="en-US" sz="1200" b="1" kern="1200" dirty="0" err="1">
                <a:solidFill>
                  <a:schemeClr val="tx1"/>
                </a:solidFill>
                <a:effectLst/>
                <a:latin typeface="+mn-lt"/>
                <a:ea typeface="+mn-ea"/>
                <a:cs typeface="+mn-cs"/>
              </a:rPr>
              <a:t>revela</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excepcionalidad</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argentina</a:t>
            </a:r>
            <a:r>
              <a:rPr lang="en-US" sz="1200" b="1" kern="1200" dirty="0">
                <a:solidFill>
                  <a:schemeClr val="tx1"/>
                </a:solidFill>
                <a:effectLst/>
                <a:latin typeface="+mn-lt"/>
                <a:ea typeface="+mn-ea"/>
                <a:cs typeface="+mn-cs"/>
              </a:rPr>
              <a:t>:</a:t>
            </a:r>
            <a:endParaRPr lang="en-US" sz="1200" b="0" kern="1200" dirty="0">
              <a:solidFill>
                <a:schemeClr val="tx1"/>
              </a:solidFill>
              <a:effectLst/>
              <a:latin typeface="+mn-lt"/>
              <a:ea typeface="+mn-ea"/>
              <a:cs typeface="+mn-cs"/>
            </a:endParaRPr>
          </a:p>
          <a:p>
            <a:r>
              <a:rPr lang="en-US" sz="1200" b="0" kern="1200" dirty="0" err="1">
                <a:solidFill>
                  <a:schemeClr val="tx1"/>
                </a:solidFill>
                <a:effectLst/>
                <a:latin typeface="+mn-lt"/>
                <a:ea typeface="+mn-ea"/>
                <a:cs typeface="+mn-cs"/>
              </a:rPr>
              <a:t>Brasil</a:t>
            </a:r>
            <a:r>
              <a:rPr lang="en-US" sz="1200" b="0" kern="1200" dirty="0">
                <a:solidFill>
                  <a:schemeClr val="tx1"/>
                </a:solidFill>
                <a:effectLst/>
                <a:latin typeface="+mn-lt"/>
                <a:ea typeface="+mn-ea"/>
                <a:cs typeface="+mn-cs"/>
              </a:rPr>
              <a:t> y México (pares </a:t>
            </a:r>
            <a:r>
              <a:rPr lang="en-US" sz="1200" b="0" kern="1200" dirty="0" err="1">
                <a:solidFill>
                  <a:schemeClr val="tx1"/>
                </a:solidFill>
                <a:effectLst/>
                <a:latin typeface="+mn-lt"/>
                <a:ea typeface="+mn-ea"/>
                <a:cs typeface="+mn-cs"/>
              </a:rPr>
              <a:t>en</a:t>
            </a:r>
            <a:r>
              <a:rPr lang="en-US" sz="1200" b="0" kern="1200" dirty="0">
                <a:solidFill>
                  <a:schemeClr val="tx1"/>
                </a:solidFill>
                <a:effectLst/>
                <a:latin typeface="+mn-lt"/>
                <a:ea typeface="+mn-ea"/>
                <a:cs typeface="+mn-cs"/>
              </a:rPr>
              <a:t> población y </a:t>
            </a:r>
            <a:r>
              <a:rPr lang="en-US" sz="1200" b="0" kern="1200" dirty="0" err="1">
                <a:solidFill>
                  <a:schemeClr val="tx1"/>
                </a:solidFill>
                <a:effectLst/>
                <a:latin typeface="+mn-lt"/>
                <a:ea typeface="+mn-ea"/>
                <a:cs typeface="+mn-cs"/>
              </a:rPr>
              <a:t>economía</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tienen</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problemas</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pero</a:t>
            </a:r>
            <a:r>
              <a:rPr lang="en-US" sz="1200" b="0" kern="1200" dirty="0">
                <a:solidFill>
                  <a:schemeClr val="tx1"/>
                </a:solidFill>
                <a:effectLst/>
                <a:latin typeface="+mn-lt"/>
                <a:ea typeface="+mn-ea"/>
                <a:cs typeface="+mn-cs"/>
              </a:rPr>
              <a:t> no defaults </a:t>
            </a:r>
            <a:r>
              <a:rPr lang="en-US" sz="1200" b="0" kern="1200" dirty="0" err="1">
                <a:solidFill>
                  <a:schemeClr val="tx1"/>
                </a:solidFill>
                <a:effectLst/>
                <a:latin typeface="+mn-lt"/>
                <a:ea typeface="+mn-ea"/>
                <a:cs typeface="+mn-cs"/>
              </a:rPr>
              <a:t>recurrentes</a:t>
            </a:r>
            <a:endParaRPr lang="en-US" sz="1200" b="0" kern="1200" dirty="0">
              <a:solidFill>
                <a:schemeClr val="tx1"/>
              </a:solidFill>
              <a:effectLst/>
              <a:latin typeface="+mn-lt"/>
              <a:ea typeface="+mn-ea"/>
              <a:cs typeface="+mn-cs"/>
            </a:endParaRPr>
          </a:p>
          <a:p>
            <a:r>
              <a:rPr lang="en-US" sz="1200" b="0" kern="1200" dirty="0" err="1">
                <a:solidFill>
                  <a:schemeClr val="tx1"/>
                </a:solidFill>
                <a:effectLst/>
                <a:latin typeface="+mn-lt"/>
                <a:ea typeface="+mn-ea"/>
                <a:cs typeface="+mn-cs"/>
              </a:rPr>
              <a:t>Turquía</a:t>
            </a:r>
            <a:r>
              <a:rPr lang="en-US" sz="1200" b="0" kern="1200" dirty="0">
                <a:solidFill>
                  <a:schemeClr val="tx1"/>
                </a:solidFill>
                <a:effectLst/>
                <a:latin typeface="+mn-lt"/>
                <a:ea typeface="+mn-ea"/>
                <a:cs typeface="+mn-cs"/>
              </a:rPr>
              <a:t> con </a:t>
            </a:r>
            <a:r>
              <a:rPr lang="en-US" sz="1200" b="0" kern="1200" dirty="0" err="1">
                <a:solidFill>
                  <a:schemeClr val="tx1"/>
                </a:solidFill>
                <a:effectLst/>
                <a:latin typeface="+mn-lt"/>
                <a:ea typeface="+mn-ea"/>
                <a:cs typeface="+mn-cs"/>
              </a:rPr>
              <a:t>populismo</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errático</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pero</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mantiene</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acceso</a:t>
            </a:r>
            <a:r>
              <a:rPr lang="en-US" sz="1200" b="0" kern="1200" dirty="0">
                <a:solidFill>
                  <a:schemeClr val="tx1"/>
                </a:solidFill>
                <a:effectLst/>
                <a:latin typeface="+mn-lt"/>
                <a:ea typeface="+mn-ea"/>
                <a:cs typeface="+mn-cs"/>
              </a:rPr>
              <a:t> a mercados</a:t>
            </a:r>
          </a:p>
          <a:p>
            <a:r>
              <a:rPr lang="en-US" sz="1200" b="0" kern="1200" dirty="0">
                <a:solidFill>
                  <a:schemeClr val="tx1"/>
                </a:solidFill>
                <a:effectLst/>
                <a:latin typeface="+mn-lt"/>
                <a:ea typeface="+mn-ea"/>
                <a:cs typeface="+mn-cs"/>
              </a:rPr>
              <a:t>China: </a:t>
            </a:r>
            <a:r>
              <a:rPr lang="en-US" sz="1200" b="0" kern="1200" dirty="0" err="1">
                <a:solidFill>
                  <a:schemeClr val="tx1"/>
                </a:solidFill>
                <a:effectLst/>
                <a:latin typeface="+mn-lt"/>
                <a:ea typeface="+mn-ea"/>
                <a:cs typeface="+mn-cs"/>
              </a:rPr>
              <a:t>Autoritarismo</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pero</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crecimiento</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consistente</a:t>
            </a:r>
            <a:endParaRPr lang="en-US" sz="1200" b="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Argentina</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Combina</a:t>
            </a:r>
            <a:r>
              <a:rPr lang="en-US" sz="1200" b="0" kern="1200" dirty="0">
                <a:solidFill>
                  <a:schemeClr val="tx1"/>
                </a:solidFill>
                <a:effectLst/>
                <a:latin typeface="+mn-lt"/>
                <a:ea typeface="+mn-ea"/>
                <a:cs typeface="+mn-cs"/>
              </a:rPr>
              <a:t> lo </a:t>
            </a:r>
            <a:r>
              <a:rPr lang="en-US" sz="1200" b="0" kern="1200" dirty="0" err="1">
                <a:solidFill>
                  <a:schemeClr val="tx1"/>
                </a:solidFill>
                <a:effectLst/>
                <a:latin typeface="+mn-lt"/>
                <a:ea typeface="+mn-ea"/>
                <a:cs typeface="+mn-cs"/>
              </a:rPr>
              <a:t>peor</a:t>
            </a:r>
            <a:r>
              <a:rPr lang="en-US" sz="1200" b="0" kern="1200" dirty="0">
                <a:solidFill>
                  <a:schemeClr val="tx1"/>
                </a:solidFill>
                <a:effectLst/>
                <a:latin typeface="+mn-lt"/>
                <a:ea typeface="+mn-ea"/>
                <a:cs typeface="+mn-cs"/>
              </a:rPr>
              <a:t> de </a:t>
            </a:r>
            <a:r>
              <a:rPr lang="en-US" sz="1200" b="0" kern="1200" dirty="0" err="1">
                <a:solidFill>
                  <a:schemeClr val="tx1"/>
                </a:solidFill>
                <a:effectLst/>
                <a:latin typeface="+mn-lt"/>
                <a:ea typeface="+mn-ea"/>
                <a:cs typeface="+mn-cs"/>
              </a:rPr>
              <a:t>todos</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populismo</a:t>
            </a:r>
            <a:r>
              <a:rPr lang="en-US" sz="1200" b="0" kern="1200" dirty="0">
                <a:solidFill>
                  <a:schemeClr val="tx1"/>
                </a:solidFill>
                <a:effectLst/>
                <a:latin typeface="+mn-lt"/>
                <a:ea typeface="+mn-ea"/>
                <a:cs typeface="+mn-cs"/>
              </a:rPr>
              <a:t> + </a:t>
            </a:r>
            <a:r>
              <a:rPr lang="en-US" sz="1200" b="0" kern="1200" dirty="0" err="1">
                <a:solidFill>
                  <a:schemeClr val="tx1"/>
                </a:solidFill>
                <a:effectLst/>
                <a:latin typeface="+mn-lt"/>
                <a:ea typeface="+mn-ea"/>
                <a:cs typeface="+mn-cs"/>
              </a:rPr>
              <a:t>inestabilidad</a:t>
            </a:r>
            <a:r>
              <a:rPr lang="en-US" sz="1200" b="0" kern="1200" dirty="0">
                <a:solidFill>
                  <a:schemeClr val="tx1"/>
                </a:solidFill>
                <a:effectLst/>
                <a:latin typeface="+mn-lt"/>
                <a:ea typeface="+mn-ea"/>
                <a:cs typeface="+mn-cs"/>
              </a:rPr>
              <a:t> + defaults + </a:t>
            </a:r>
            <a:r>
              <a:rPr lang="en-US" sz="1200" b="0" kern="1200" dirty="0" err="1">
                <a:solidFill>
                  <a:schemeClr val="tx1"/>
                </a:solidFill>
                <a:effectLst/>
                <a:latin typeface="+mn-lt"/>
                <a:ea typeface="+mn-ea"/>
                <a:cs typeface="+mn-cs"/>
              </a:rPr>
              <a:t>estancamiento</a:t>
            </a:r>
            <a:r>
              <a:rPr lang="en-US" sz="1200" b="0" kern="1200" dirty="0">
                <a:solidFill>
                  <a:schemeClr val="tx1"/>
                </a:solidFill>
                <a:effectLst/>
                <a:latin typeface="+mn-lt"/>
                <a:ea typeface="+mn-ea"/>
                <a:cs typeface="+mn-cs"/>
              </a:rPr>
              <a:t>)</a:t>
            </a: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3. Ventana de </a:t>
            </a:r>
            <a:r>
              <a:rPr lang="en-US" sz="1200" b="1" kern="1200" dirty="0" err="1">
                <a:solidFill>
                  <a:schemeClr val="tx1"/>
                </a:solidFill>
                <a:effectLst/>
                <a:latin typeface="+mn-lt"/>
                <a:ea typeface="+mn-ea"/>
                <a:cs typeface="+mn-cs"/>
              </a:rPr>
              <a:t>oportunidad</a:t>
            </a:r>
            <a:r>
              <a:rPr lang="en-US" sz="1200" b="1" kern="1200" dirty="0">
                <a:solidFill>
                  <a:schemeClr val="tx1"/>
                </a:solidFill>
                <a:effectLst/>
                <a:latin typeface="+mn-lt"/>
                <a:ea typeface="+mn-ea"/>
                <a:cs typeface="+mn-cs"/>
              </a:rPr>
              <a:t> se </a:t>
            </a:r>
            <a:r>
              <a:rPr lang="en-US" sz="1200" b="1" kern="1200" dirty="0" err="1">
                <a:solidFill>
                  <a:schemeClr val="tx1"/>
                </a:solidFill>
                <a:effectLst/>
                <a:latin typeface="+mn-lt"/>
                <a:ea typeface="+mn-ea"/>
                <a:cs typeface="+mn-cs"/>
              </a:rPr>
              <a:t>cierra</a:t>
            </a:r>
            <a:r>
              <a:rPr lang="en-US" sz="1200" b="1" kern="1200" dirty="0">
                <a:solidFill>
                  <a:schemeClr val="tx1"/>
                </a:solidFill>
                <a:effectLst/>
                <a:latin typeface="+mn-lt"/>
                <a:ea typeface="+mn-ea"/>
                <a:cs typeface="+mn-cs"/>
              </a:rPr>
              <a:t>:</a:t>
            </a:r>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Cada </a:t>
            </a:r>
            <a:r>
              <a:rPr lang="en-US" sz="1200" b="0" kern="1200" dirty="0" err="1">
                <a:solidFill>
                  <a:schemeClr val="tx1"/>
                </a:solidFill>
                <a:effectLst/>
                <a:latin typeface="+mn-lt"/>
                <a:ea typeface="+mn-ea"/>
                <a:cs typeface="+mn-cs"/>
              </a:rPr>
              <a:t>década</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perdida</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hace</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más</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difícil</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alcanzar</a:t>
            </a:r>
            <a:r>
              <a:rPr lang="en-US" sz="1200" b="0" kern="1200" dirty="0">
                <a:solidFill>
                  <a:schemeClr val="tx1"/>
                </a:solidFill>
                <a:effectLst/>
                <a:latin typeface="+mn-lt"/>
                <a:ea typeface="+mn-ea"/>
                <a:cs typeface="+mn-cs"/>
              </a:rPr>
              <a:t> high income</a:t>
            </a:r>
          </a:p>
          <a:p>
            <a:r>
              <a:rPr lang="en-US" sz="1200" b="0" kern="1200" dirty="0" err="1">
                <a:solidFill>
                  <a:schemeClr val="tx1"/>
                </a:solidFill>
                <a:effectLst/>
                <a:latin typeface="+mn-lt"/>
                <a:ea typeface="+mn-ea"/>
                <a:cs typeface="+mn-cs"/>
              </a:rPr>
              <a:t>Educación</a:t>
            </a:r>
            <a:r>
              <a:rPr lang="en-US" sz="1200" b="0" kern="1200" dirty="0">
                <a:solidFill>
                  <a:schemeClr val="tx1"/>
                </a:solidFill>
                <a:effectLst/>
                <a:latin typeface="+mn-lt"/>
                <a:ea typeface="+mn-ea"/>
                <a:cs typeface="+mn-cs"/>
              </a:rPr>
              <a:t> se </a:t>
            </a:r>
            <a:r>
              <a:rPr lang="en-US" sz="1200" b="0" kern="1200" dirty="0" err="1">
                <a:solidFill>
                  <a:schemeClr val="tx1"/>
                </a:solidFill>
                <a:effectLst/>
                <a:latin typeface="+mn-lt"/>
                <a:ea typeface="+mn-ea"/>
                <a:cs typeface="+mn-cs"/>
              </a:rPr>
              <a:t>degrada</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décadas</a:t>
            </a:r>
            <a:r>
              <a:rPr lang="en-US" sz="1200" b="0" kern="1200" dirty="0">
                <a:solidFill>
                  <a:schemeClr val="tx1"/>
                </a:solidFill>
                <a:effectLst/>
                <a:latin typeface="+mn-lt"/>
                <a:ea typeface="+mn-ea"/>
                <a:cs typeface="+mn-cs"/>
              </a:rPr>
              <a:t> de </a:t>
            </a:r>
            <a:r>
              <a:rPr lang="en-US" sz="1200" b="0" kern="1200" dirty="0" err="1">
                <a:solidFill>
                  <a:schemeClr val="tx1"/>
                </a:solidFill>
                <a:effectLst/>
                <a:latin typeface="+mn-lt"/>
                <a:ea typeface="+mn-ea"/>
                <a:cs typeface="+mn-cs"/>
              </a:rPr>
              <a:t>subinversión</a:t>
            </a:r>
            <a:r>
              <a:rPr lang="en-US" sz="1200" b="0" kern="1200" dirty="0">
                <a:solidFill>
                  <a:schemeClr val="tx1"/>
                </a:solidFill>
                <a:effectLst/>
                <a:latin typeface="+mn-lt"/>
                <a:ea typeface="+mn-ea"/>
                <a:cs typeface="+mn-cs"/>
              </a:rPr>
              <a:t>)</a:t>
            </a:r>
          </a:p>
          <a:p>
            <a:r>
              <a:rPr lang="en-US" sz="1200" b="0" kern="1200" dirty="0" err="1">
                <a:solidFill>
                  <a:schemeClr val="tx1"/>
                </a:solidFill>
                <a:effectLst/>
                <a:latin typeface="+mn-lt"/>
                <a:ea typeface="+mn-ea"/>
                <a:cs typeface="+mn-cs"/>
              </a:rPr>
              <a:t>Infraestructura</a:t>
            </a:r>
            <a:r>
              <a:rPr lang="en-US" sz="1200" b="0" kern="1200" dirty="0">
                <a:solidFill>
                  <a:schemeClr val="tx1"/>
                </a:solidFill>
                <a:effectLst/>
                <a:latin typeface="+mn-lt"/>
                <a:ea typeface="+mn-ea"/>
                <a:cs typeface="+mn-cs"/>
              </a:rPr>
              <a:t> se </a:t>
            </a:r>
            <a:r>
              <a:rPr lang="en-US" sz="1200" b="0" kern="1200" dirty="0" err="1">
                <a:solidFill>
                  <a:schemeClr val="tx1"/>
                </a:solidFill>
                <a:effectLst/>
                <a:latin typeface="+mn-lt"/>
                <a:ea typeface="+mn-ea"/>
                <a:cs typeface="+mn-cs"/>
              </a:rPr>
              <a:t>deteriora</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falta</a:t>
            </a:r>
            <a:r>
              <a:rPr lang="en-US" sz="1200" b="0" kern="1200" dirty="0">
                <a:solidFill>
                  <a:schemeClr val="tx1"/>
                </a:solidFill>
                <a:effectLst/>
                <a:latin typeface="+mn-lt"/>
                <a:ea typeface="+mn-ea"/>
                <a:cs typeface="+mn-cs"/>
              </a:rPr>
              <a:t> de </a:t>
            </a:r>
            <a:r>
              <a:rPr lang="en-US" sz="1200" b="0" kern="1200" dirty="0" err="1">
                <a:solidFill>
                  <a:schemeClr val="tx1"/>
                </a:solidFill>
                <a:effectLst/>
                <a:latin typeface="+mn-lt"/>
                <a:ea typeface="+mn-ea"/>
                <a:cs typeface="+mn-cs"/>
              </a:rPr>
              <a:t>mantenimiento</a:t>
            </a:r>
            <a:r>
              <a:rPr lang="en-US" sz="1200" b="0" kern="1200" dirty="0">
                <a:solidFill>
                  <a:schemeClr val="tx1"/>
                </a:solidFill>
                <a:effectLst/>
                <a:latin typeface="+mn-lt"/>
                <a:ea typeface="+mn-ea"/>
                <a:cs typeface="+mn-cs"/>
              </a:rPr>
              <a:t> + </a:t>
            </a:r>
            <a:r>
              <a:rPr lang="en-US" sz="1200" b="0" kern="1200" dirty="0" err="1">
                <a:solidFill>
                  <a:schemeClr val="tx1"/>
                </a:solidFill>
                <a:effectLst/>
                <a:latin typeface="+mn-lt"/>
                <a:ea typeface="+mn-ea"/>
                <a:cs typeface="+mn-cs"/>
              </a:rPr>
              <a:t>inversión</a:t>
            </a:r>
            <a:r>
              <a:rPr lang="en-US" sz="1200" b="0" kern="1200" dirty="0">
                <a:solidFill>
                  <a:schemeClr val="tx1"/>
                </a:solidFill>
                <a:effectLst/>
                <a:latin typeface="+mn-lt"/>
                <a:ea typeface="+mn-ea"/>
                <a:cs typeface="+mn-cs"/>
              </a:rPr>
              <a:t>)</a:t>
            </a:r>
          </a:p>
          <a:p>
            <a:r>
              <a:rPr lang="en-US" sz="1200" b="0" kern="1200" dirty="0">
                <a:solidFill>
                  <a:schemeClr val="tx1"/>
                </a:solidFill>
                <a:effectLst/>
                <a:latin typeface="+mn-lt"/>
                <a:ea typeface="+mn-ea"/>
                <a:cs typeface="+mn-cs"/>
              </a:rPr>
              <a:t>Capital social se </a:t>
            </a:r>
            <a:r>
              <a:rPr lang="en-US" sz="1200" b="0" kern="1200" dirty="0" err="1">
                <a:solidFill>
                  <a:schemeClr val="tx1"/>
                </a:solidFill>
                <a:effectLst/>
                <a:latin typeface="+mn-lt"/>
                <a:ea typeface="+mn-ea"/>
                <a:cs typeface="+mn-cs"/>
              </a:rPr>
              <a:t>erosiona</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desconfianza</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informalidad</a:t>
            </a:r>
            <a:r>
              <a:rPr lang="en-US" sz="1200" b="0" kern="1200" dirty="0">
                <a:solidFill>
                  <a:schemeClr val="tx1"/>
                </a:solidFill>
                <a:effectLst/>
                <a:latin typeface="+mn-lt"/>
                <a:ea typeface="+mn-ea"/>
                <a:cs typeface="+mn-cs"/>
              </a:rPr>
              <a:t>)</a:t>
            </a:r>
          </a:p>
          <a:p>
            <a:r>
              <a:rPr lang="en-US" sz="1200" b="1" kern="1200" dirty="0">
                <a:solidFill>
                  <a:schemeClr val="tx1"/>
                </a:solidFill>
                <a:effectLst/>
                <a:latin typeface="+mn-lt"/>
                <a:ea typeface="+mn-ea"/>
                <a:cs typeface="+mn-cs"/>
              </a:rPr>
              <a:t>El </a:t>
            </a:r>
            <a:r>
              <a:rPr lang="en-US" sz="1200" b="1" kern="1200" dirty="0" err="1">
                <a:solidFill>
                  <a:schemeClr val="tx1"/>
                </a:solidFill>
                <a:effectLst/>
                <a:latin typeface="+mn-lt"/>
                <a:ea typeface="+mn-ea"/>
                <a:cs typeface="+mn-cs"/>
              </a:rPr>
              <a:t>costo</a:t>
            </a:r>
            <a:r>
              <a:rPr lang="en-US" sz="1200" b="1" kern="1200" dirty="0">
                <a:solidFill>
                  <a:schemeClr val="tx1"/>
                </a:solidFill>
                <a:effectLst/>
                <a:latin typeface="+mn-lt"/>
                <a:ea typeface="+mn-ea"/>
                <a:cs typeface="+mn-cs"/>
              </a:rPr>
              <a:t> de catch-up </a:t>
            </a:r>
            <a:r>
              <a:rPr lang="en-US" sz="1200" b="1" kern="1200" dirty="0" err="1">
                <a:solidFill>
                  <a:schemeClr val="tx1"/>
                </a:solidFill>
                <a:effectLst/>
                <a:latin typeface="+mn-lt"/>
                <a:ea typeface="+mn-ea"/>
                <a:cs typeface="+mn-cs"/>
              </a:rPr>
              <a:t>crece</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exponencialmente</a:t>
            </a:r>
            <a:endParaRPr lang="en-US" sz="1200" b="0" kern="1200" dirty="0">
              <a:solidFill>
                <a:schemeClr val="tx1"/>
              </a:solidFill>
              <a:effectLst/>
              <a:latin typeface="+mn-lt"/>
              <a:ea typeface="+mn-ea"/>
              <a:cs typeface="+mn-cs"/>
            </a:endParaRP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4. No hay "</a:t>
            </a:r>
            <a:r>
              <a:rPr lang="en-US" sz="1200" b="1" kern="1200" dirty="0" err="1">
                <a:solidFill>
                  <a:schemeClr val="tx1"/>
                </a:solidFill>
                <a:effectLst/>
                <a:latin typeface="+mn-lt"/>
                <a:ea typeface="+mn-ea"/>
                <a:cs typeface="+mn-cs"/>
              </a:rPr>
              <a:t>destino</a:t>
            </a:r>
            <a:r>
              <a:rPr lang="en-US" sz="1200" b="1" kern="1200" dirty="0">
                <a:solidFill>
                  <a:schemeClr val="tx1"/>
                </a:solidFill>
                <a:effectLst/>
                <a:latin typeface="+mn-lt"/>
                <a:ea typeface="+mn-ea"/>
                <a:cs typeface="+mn-cs"/>
              </a:rPr>
              <a:t> de cluster":</a:t>
            </a:r>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Banco Mundial </a:t>
            </a:r>
            <a:r>
              <a:rPr lang="en-US" sz="1200" b="0" kern="1200" dirty="0" err="1">
                <a:solidFill>
                  <a:schemeClr val="tx1"/>
                </a:solidFill>
                <a:effectLst/>
                <a:latin typeface="+mn-lt"/>
                <a:ea typeface="+mn-ea"/>
                <a:cs typeface="+mn-cs"/>
              </a:rPr>
              <a:t>clasifica</a:t>
            </a:r>
            <a:r>
              <a:rPr lang="en-US" sz="1200" b="0" kern="1200" dirty="0">
                <a:solidFill>
                  <a:schemeClr val="tx1"/>
                </a:solidFill>
                <a:effectLst/>
                <a:latin typeface="+mn-lt"/>
                <a:ea typeface="+mn-ea"/>
                <a:cs typeface="+mn-cs"/>
              </a:rPr>
              <a:t> ex-post (</a:t>
            </a:r>
            <a:r>
              <a:rPr lang="en-US" sz="1200" b="0" kern="1200" dirty="0" err="1">
                <a:solidFill>
                  <a:schemeClr val="tx1"/>
                </a:solidFill>
                <a:effectLst/>
                <a:latin typeface="+mn-lt"/>
                <a:ea typeface="+mn-ea"/>
                <a:cs typeface="+mn-cs"/>
              </a:rPr>
              <a:t>según</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ingreso</a:t>
            </a:r>
            <a:r>
              <a:rPr lang="en-US" sz="1200" b="0" kern="1200" dirty="0">
                <a:solidFill>
                  <a:schemeClr val="tx1"/>
                </a:solidFill>
                <a:effectLst/>
                <a:latin typeface="+mn-lt"/>
                <a:ea typeface="+mn-ea"/>
                <a:cs typeface="+mn-cs"/>
              </a:rPr>
              <a:t> actual), no ex-ante (</a:t>
            </a:r>
            <a:r>
              <a:rPr lang="en-US" sz="1200" b="0" kern="1200" dirty="0" err="1">
                <a:solidFill>
                  <a:schemeClr val="tx1"/>
                </a:solidFill>
                <a:effectLst/>
                <a:latin typeface="+mn-lt"/>
                <a:ea typeface="+mn-ea"/>
                <a:cs typeface="+mn-cs"/>
              </a:rPr>
              <a:t>según</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potencial</a:t>
            </a:r>
            <a:r>
              <a:rPr lang="en-US" sz="1200" b="0" kern="1200" dirty="0">
                <a:solidFill>
                  <a:schemeClr val="tx1"/>
                </a:solidFill>
                <a:effectLst/>
                <a:latin typeface="+mn-lt"/>
                <a:ea typeface="+mn-ea"/>
                <a:cs typeface="+mn-cs"/>
              </a:rPr>
              <a:t>)</a:t>
            </a:r>
          </a:p>
          <a:p>
            <a:r>
              <a:rPr lang="en-US" sz="1200" b="0" kern="1200" dirty="0">
                <a:solidFill>
                  <a:schemeClr val="tx1"/>
                </a:solidFill>
                <a:effectLst/>
                <a:latin typeface="+mn-lt"/>
                <a:ea typeface="+mn-ea"/>
                <a:cs typeface="+mn-cs"/>
              </a:rPr>
              <a:t>Argentina </a:t>
            </a:r>
            <a:r>
              <a:rPr lang="en-US" sz="1200" b="1" kern="1200" dirty="0" err="1">
                <a:solidFill>
                  <a:schemeClr val="tx1"/>
                </a:solidFill>
                <a:effectLst/>
                <a:latin typeface="+mn-lt"/>
                <a:ea typeface="+mn-ea"/>
                <a:cs typeface="+mn-cs"/>
              </a:rPr>
              <a:t>elige</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estar</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donde</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está</a:t>
            </a:r>
            <a:r>
              <a:rPr lang="en-US" sz="1200" b="0" kern="1200" dirty="0">
                <a:solidFill>
                  <a:schemeClr val="tx1"/>
                </a:solidFill>
                <a:effectLst/>
                <a:latin typeface="+mn-lt"/>
                <a:ea typeface="+mn-ea"/>
                <a:cs typeface="+mn-cs"/>
              </a:rPr>
              <a:t> con sus </a:t>
            </a:r>
            <a:r>
              <a:rPr lang="en-US" sz="1200" b="0" kern="1200" dirty="0" err="1">
                <a:solidFill>
                  <a:schemeClr val="tx1"/>
                </a:solidFill>
                <a:effectLst/>
                <a:latin typeface="+mn-lt"/>
                <a:ea typeface="+mn-ea"/>
                <a:cs typeface="+mn-cs"/>
              </a:rPr>
              <a:t>políticas</a:t>
            </a:r>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Chile y Uruguay </a:t>
            </a:r>
            <a:r>
              <a:rPr lang="en-US" sz="1200" b="0" kern="1200" dirty="0" err="1">
                <a:solidFill>
                  <a:schemeClr val="tx1"/>
                </a:solidFill>
                <a:effectLst/>
                <a:latin typeface="+mn-lt"/>
                <a:ea typeface="+mn-ea"/>
                <a:cs typeface="+mn-cs"/>
              </a:rPr>
              <a:t>demostraron</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que</a:t>
            </a:r>
            <a:r>
              <a:rPr lang="en-US" sz="1200" b="0" kern="1200" dirty="0">
                <a:solidFill>
                  <a:schemeClr val="tx1"/>
                </a:solidFill>
                <a:effectLst/>
                <a:latin typeface="+mn-lt"/>
                <a:ea typeface="+mn-ea"/>
                <a:cs typeface="+mn-cs"/>
              </a:rPr>
              <a:t> se </a:t>
            </a:r>
            <a:r>
              <a:rPr lang="en-US" sz="1200" b="0" kern="1200" dirty="0" err="1">
                <a:solidFill>
                  <a:schemeClr val="tx1"/>
                </a:solidFill>
                <a:effectLst/>
                <a:latin typeface="+mn-lt"/>
                <a:ea typeface="+mn-ea"/>
                <a:cs typeface="+mn-cs"/>
              </a:rPr>
              <a:t>puede</a:t>
            </a:r>
            <a:r>
              <a:rPr lang="en-US" sz="1200" b="0" kern="1200" dirty="0">
                <a:solidFill>
                  <a:schemeClr val="tx1"/>
                </a:solidFill>
                <a:effectLst/>
                <a:latin typeface="+mn-lt"/>
                <a:ea typeface="+mn-ea"/>
                <a:cs typeface="+mn-cs"/>
              </a:rPr>
              <a:t> ascender</a:t>
            </a:r>
          </a:p>
          <a:p>
            <a:r>
              <a:rPr lang="en-US" sz="1200" b="0" kern="1200" dirty="0">
                <a:solidFill>
                  <a:schemeClr val="tx1"/>
                </a:solidFill>
                <a:effectLst/>
                <a:latin typeface="+mn-lt"/>
                <a:ea typeface="+mn-ea"/>
                <a:cs typeface="+mn-cs"/>
              </a:rPr>
              <a:t>Venezuela </a:t>
            </a:r>
            <a:r>
              <a:rPr lang="en-US" sz="1200" b="0" kern="1200" dirty="0" err="1">
                <a:solidFill>
                  <a:schemeClr val="tx1"/>
                </a:solidFill>
                <a:effectLst/>
                <a:latin typeface="+mn-lt"/>
                <a:ea typeface="+mn-ea"/>
                <a:cs typeface="+mn-cs"/>
              </a:rPr>
              <a:t>demostró</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que</a:t>
            </a:r>
            <a:r>
              <a:rPr lang="en-US" sz="1200" b="0" kern="1200" dirty="0">
                <a:solidFill>
                  <a:schemeClr val="tx1"/>
                </a:solidFill>
                <a:effectLst/>
                <a:latin typeface="+mn-lt"/>
                <a:ea typeface="+mn-ea"/>
                <a:cs typeface="+mn-cs"/>
              </a:rPr>
              <a:t> se </a:t>
            </a:r>
            <a:r>
              <a:rPr lang="en-US" sz="1200" b="0" kern="1200" dirty="0" err="1">
                <a:solidFill>
                  <a:schemeClr val="tx1"/>
                </a:solidFill>
                <a:effectLst/>
                <a:latin typeface="+mn-lt"/>
                <a:ea typeface="+mn-ea"/>
                <a:cs typeface="+mn-cs"/>
              </a:rPr>
              <a:t>puede</a:t>
            </a:r>
            <a:r>
              <a:rPr lang="en-US" sz="1200" b="0" kern="1200" dirty="0">
                <a:solidFill>
                  <a:schemeClr val="tx1"/>
                </a:solidFill>
                <a:effectLst/>
                <a:latin typeface="+mn-lt"/>
                <a:ea typeface="+mn-ea"/>
                <a:cs typeface="+mn-cs"/>
              </a:rPr>
              <a:t> descender </a:t>
            </a:r>
            <a:r>
              <a:rPr lang="en-US" sz="1200" b="0" kern="1200" dirty="0" err="1">
                <a:solidFill>
                  <a:schemeClr val="tx1"/>
                </a:solidFill>
                <a:effectLst/>
                <a:latin typeface="+mn-lt"/>
                <a:ea typeface="+mn-ea"/>
                <a:cs typeface="+mn-cs"/>
              </a:rPr>
              <a:t>brutalmente</a:t>
            </a:r>
            <a:endParaRPr lang="en-US" sz="1200" b="0" kern="1200" dirty="0">
              <a:solidFill>
                <a:schemeClr val="tx1"/>
              </a:solidFill>
              <a:effectLst/>
              <a:latin typeface="+mn-lt"/>
              <a:ea typeface="+mn-ea"/>
              <a:cs typeface="+mn-cs"/>
            </a:endParaRP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Conclusión</a:t>
            </a:r>
            <a:r>
              <a:rPr lang="en-US" sz="1200" b="1" kern="1200" dirty="0">
                <a:solidFill>
                  <a:schemeClr val="tx1"/>
                </a:solidFill>
                <a:effectLst/>
                <a:latin typeface="+mn-lt"/>
                <a:ea typeface="+mn-ea"/>
                <a:cs typeface="+mn-cs"/>
              </a:rPr>
              <a:t>: El </a:t>
            </a:r>
            <a:r>
              <a:rPr lang="en-US" sz="1200" b="1" kern="1200" dirty="0" err="1">
                <a:solidFill>
                  <a:schemeClr val="tx1"/>
                </a:solidFill>
                <a:effectLst/>
                <a:latin typeface="+mn-lt"/>
                <a:ea typeface="+mn-ea"/>
                <a:cs typeface="+mn-cs"/>
              </a:rPr>
              <a:t>veredicto</a:t>
            </a:r>
            <a:r>
              <a:rPr lang="en-US" sz="1200" b="1" kern="1200" dirty="0">
                <a:solidFill>
                  <a:schemeClr val="tx1"/>
                </a:solidFill>
                <a:effectLst/>
                <a:latin typeface="+mn-lt"/>
                <a:ea typeface="+mn-ea"/>
                <a:cs typeface="+mn-cs"/>
              </a:rPr>
              <a:t> de </a:t>
            </a:r>
            <a:r>
              <a:rPr lang="en-US" sz="1200" b="1" kern="1200" dirty="0" err="1">
                <a:solidFill>
                  <a:schemeClr val="tx1"/>
                </a:solidFill>
                <a:effectLst/>
                <a:latin typeface="+mn-lt"/>
                <a:ea typeface="+mn-ea"/>
                <a:cs typeface="+mn-cs"/>
              </a:rPr>
              <a:t>los</a:t>
            </a:r>
            <a:r>
              <a:rPr lang="en-US" sz="1200" b="1" kern="1200" dirty="0">
                <a:solidFill>
                  <a:schemeClr val="tx1"/>
                </a:solidFill>
                <a:effectLst/>
                <a:latin typeface="+mn-lt"/>
                <a:ea typeface="+mn-ea"/>
                <a:cs typeface="+mn-cs"/>
              </a:rPr>
              <a:t> clusters</a:t>
            </a:r>
            <a:endParaRPr lang="en-US" sz="1200" b="0" kern="1200" dirty="0">
              <a:solidFill>
                <a:schemeClr val="tx1"/>
              </a:solidFill>
              <a:effectLst/>
              <a:latin typeface="+mn-lt"/>
              <a:ea typeface="+mn-ea"/>
              <a:cs typeface="+mn-cs"/>
            </a:endParaRP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r>
              <a:rPr lang="en-US" sz="1200" b="1" kern="1200" dirty="0" err="1">
                <a:solidFill>
                  <a:schemeClr val="tx1"/>
                </a:solidFill>
                <a:effectLst/>
                <a:latin typeface="+mn-lt"/>
                <a:ea typeface="+mn-ea"/>
                <a:cs typeface="+mn-cs"/>
              </a:rPr>
              <a:t>Análisis</a:t>
            </a:r>
            <a:r>
              <a:rPr lang="en-US" sz="1200" b="1" kern="1200" dirty="0">
                <a:solidFill>
                  <a:schemeClr val="tx1"/>
                </a:solidFill>
                <a:effectLst/>
                <a:latin typeface="+mn-lt"/>
                <a:ea typeface="+mn-ea"/>
                <a:cs typeface="+mn-cs"/>
              </a:rPr>
              <a:t> de </a:t>
            </a:r>
            <a:r>
              <a:rPr lang="en-US" sz="1200" b="1" kern="1200" dirty="0" err="1">
                <a:solidFill>
                  <a:schemeClr val="tx1"/>
                </a:solidFill>
                <a:effectLst/>
                <a:latin typeface="+mn-lt"/>
                <a:ea typeface="+mn-ea"/>
                <a:cs typeface="+mn-cs"/>
              </a:rPr>
              <a:t>distancia</a:t>
            </a:r>
            <a:r>
              <a:rPr lang="en-US" sz="1200" b="1" kern="1200" dirty="0">
                <a:solidFill>
                  <a:schemeClr val="tx1"/>
                </a:solidFill>
                <a:effectLst/>
                <a:latin typeface="+mn-lt"/>
                <a:ea typeface="+mn-ea"/>
                <a:cs typeface="+mn-cs"/>
              </a:rPr>
              <a:t> DTW </a:t>
            </a:r>
            <a:r>
              <a:rPr lang="en-US" sz="1200" b="1" kern="1200" dirty="0" err="1">
                <a:solidFill>
                  <a:schemeClr val="tx1"/>
                </a:solidFill>
                <a:effectLst/>
                <a:latin typeface="+mn-lt"/>
                <a:ea typeface="+mn-ea"/>
                <a:cs typeface="+mn-cs"/>
              </a:rPr>
              <a:t>por</a:t>
            </a:r>
            <a:r>
              <a:rPr lang="en-US" sz="1200" b="1" kern="1200" dirty="0">
                <a:solidFill>
                  <a:schemeClr val="tx1"/>
                </a:solidFill>
                <a:effectLst/>
                <a:latin typeface="+mn-lt"/>
                <a:ea typeface="+mn-ea"/>
                <a:cs typeface="+mn-cs"/>
              </a:rPr>
              <a:t> cluster </a:t>
            </a:r>
            <a:r>
              <a:rPr lang="en-US" sz="1200" b="1" kern="1200" dirty="0" err="1">
                <a:solidFill>
                  <a:schemeClr val="tx1"/>
                </a:solidFill>
                <a:effectLst/>
                <a:latin typeface="+mn-lt"/>
                <a:ea typeface="+mn-ea"/>
                <a:cs typeface="+mn-cs"/>
              </a:rPr>
              <a:t>revela</a:t>
            </a:r>
            <a:r>
              <a:rPr lang="en-US" sz="1200" b="1" kern="1200" dirty="0">
                <a:solidFill>
                  <a:schemeClr val="tx1"/>
                </a:solidFill>
                <a:effectLst/>
                <a:latin typeface="+mn-lt"/>
                <a:ea typeface="+mn-ea"/>
                <a:cs typeface="+mn-cs"/>
              </a:rPr>
              <a:t>:</a:t>
            </a:r>
            <a:endParaRPr lang="en-US" sz="1200" b="0" kern="1200" dirty="0">
              <a:solidFill>
                <a:schemeClr val="tx1"/>
              </a:solidFill>
              <a:effectLst/>
              <a:latin typeface="+mn-lt"/>
              <a:ea typeface="+mn-ea"/>
              <a:cs typeface="+mn-cs"/>
            </a:endParaRP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Si Argentina </a:t>
            </a:r>
            <a:r>
              <a:rPr lang="en-US" sz="1200" b="0" kern="1200" dirty="0" err="1">
                <a:solidFill>
                  <a:schemeClr val="tx1"/>
                </a:solidFill>
                <a:effectLst/>
                <a:latin typeface="+mn-lt"/>
                <a:ea typeface="+mn-ea"/>
                <a:cs typeface="+mn-cs"/>
              </a:rPr>
              <a:t>está</a:t>
            </a:r>
            <a:r>
              <a:rPr lang="en-US" sz="1200" b="0"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cerca</a:t>
            </a:r>
            <a:r>
              <a:rPr lang="en-US" sz="1200" b="1" kern="1200" dirty="0">
                <a:solidFill>
                  <a:schemeClr val="tx1"/>
                </a:solidFill>
                <a:effectLst/>
                <a:latin typeface="+mn-lt"/>
                <a:ea typeface="+mn-ea"/>
                <a:cs typeface="+mn-cs"/>
              </a:rPr>
              <a:t> de upper-middle income </a:t>
            </a:r>
            <a:r>
              <a:rPr lang="en-US" sz="1200" b="1" kern="1200" dirty="0" err="1">
                <a:solidFill>
                  <a:schemeClr val="tx1"/>
                </a:solidFill>
                <a:effectLst/>
                <a:latin typeface="+mn-lt"/>
                <a:ea typeface="+mn-ea"/>
                <a:cs typeface="+mn-cs"/>
              </a:rPr>
              <a:t>promedio</a:t>
            </a:r>
            <a:r>
              <a:rPr lang="en-US" sz="1200" b="0" kern="1200" dirty="0">
                <a:solidFill>
                  <a:schemeClr val="tx1"/>
                </a:solidFill>
                <a:effectLst/>
                <a:latin typeface="+mn-lt"/>
                <a:ea typeface="+mn-ea"/>
                <a:cs typeface="+mn-cs"/>
              </a:rPr>
              <a:t>:</a:t>
            </a:r>
          </a:p>
          <a:p>
            <a:r>
              <a:rPr lang="en-US" sz="1200" b="0" kern="1200" dirty="0">
                <a:solidFill>
                  <a:schemeClr val="tx1"/>
                </a:solidFill>
                <a:effectLst/>
                <a:latin typeface="+mn-lt"/>
                <a:ea typeface="+mn-ea"/>
                <a:cs typeface="+mn-cs"/>
              </a:rPr>
              <a:t>Es un </a:t>
            </a:r>
            <a:r>
              <a:rPr lang="en-US" sz="1200" b="0" kern="1200" dirty="0" err="1">
                <a:solidFill>
                  <a:schemeClr val="tx1"/>
                </a:solidFill>
                <a:effectLst/>
                <a:latin typeface="+mn-lt"/>
                <a:ea typeface="+mn-ea"/>
                <a:cs typeface="+mn-cs"/>
              </a:rPr>
              <a:t>país</a:t>
            </a:r>
            <a:r>
              <a:rPr lang="en-US" sz="1200" b="0" kern="1200" dirty="0">
                <a:solidFill>
                  <a:schemeClr val="tx1"/>
                </a:solidFill>
                <a:effectLst/>
                <a:latin typeface="+mn-lt"/>
                <a:ea typeface="+mn-ea"/>
                <a:cs typeface="+mn-cs"/>
              </a:rPr>
              <a:t> "normal" de </a:t>
            </a:r>
            <a:r>
              <a:rPr lang="en-US" sz="1200" b="0" kern="1200" dirty="0" err="1">
                <a:solidFill>
                  <a:schemeClr val="tx1"/>
                </a:solidFill>
                <a:effectLst/>
                <a:latin typeface="+mn-lt"/>
                <a:ea typeface="+mn-ea"/>
                <a:cs typeface="+mn-cs"/>
              </a:rPr>
              <a:t>su</a:t>
            </a:r>
            <a:r>
              <a:rPr lang="en-US" sz="1200" b="0" kern="1200" dirty="0">
                <a:solidFill>
                  <a:schemeClr val="tx1"/>
                </a:solidFill>
                <a:effectLst/>
                <a:latin typeface="+mn-lt"/>
                <a:ea typeface="+mn-ea"/>
                <a:cs typeface="+mn-cs"/>
              </a:rPr>
              <a:t> cluster</a:t>
            </a:r>
          </a:p>
          <a:p>
            <a:r>
              <a:rPr lang="en-US" sz="1200" b="0" kern="1200" dirty="0">
                <a:solidFill>
                  <a:schemeClr val="tx1"/>
                </a:solidFill>
                <a:effectLst/>
                <a:latin typeface="+mn-lt"/>
                <a:ea typeface="+mn-ea"/>
                <a:cs typeface="+mn-cs"/>
              </a:rPr>
              <a:t>Pero </a:t>
            </a:r>
            <a:r>
              <a:rPr lang="en-US" sz="1200" b="0" kern="1200" dirty="0" err="1">
                <a:solidFill>
                  <a:schemeClr val="tx1"/>
                </a:solidFill>
                <a:effectLst/>
                <a:latin typeface="+mn-lt"/>
                <a:ea typeface="+mn-ea"/>
                <a:cs typeface="+mn-cs"/>
              </a:rPr>
              <a:t>esto</a:t>
            </a:r>
            <a:r>
              <a:rPr lang="en-US" sz="1200" b="0" kern="1200" dirty="0">
                <a:solidFill>
                  <a:schemeClr val="tx1"/>
                </a:solidFill>
                <a:effectLst/>
                <a:latin typeface="+mn-lt"/>
                <a:ea typeface="+mn-ea"/>
                <a:cs typeface="+mn-cs"/>
              </a:rPr>
              <a:t> es </a:t>
            </a:r>
            <a:r>
              <a:rPr lang="en-US" sz="1200" b="0" kern="1200" dirty="0" err="1">
                <a:solidFill>
                  <a:schemeClr val="tx1"/>
                </a:solidFill>
                <a:effectLst/>
                <a:latin typeface="+mn-lt"/>
                <a:ea typeface="+mn-ea"/>
                <a:cs typeface="+mn-cs"/>
              </a:rPr>
              <a:t>una</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condena</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debería</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estar</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en</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transición</a:t>
            </a:r>
            <a:r>
              <a:rPr lang="en-US" sz="1200" b="0" kern="1200" dirty="0">
                <a:solidFill>
                  <a:schemeClr val="tx1"/>
                </a:solidFill>
                <a:effectLst/>
                <a:latin typeface="+mn-lt"/>
                <a:ea typeface="+mn-ea"/>
                <a:cs typeface="+mn-cs"/>
              </a:rPr>
              <a:t> a high income</a:t>
            </a: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Si Argentina </a:t>
            </a:r>
            <a:r>
              <a:rPr lang="en-US" sz="1200" b="0" kern="1200" dirty="0" err="1">
                <a:solidFill>
                  <a:schemeClr val="tx1"/>
                </a:solidFill>
                <a:effectLst/>
                <a:latin typeface="+mn-lt"/>
                <a:ea typeface="+mn-ea"/>
                <a:cs typeface="+mn-cs"/>
              </a:rPr>
              <a:t>está</a:t>
            </a:r>
            <a:r>
              <a:rPr lang="en-US" sz="1200" b="0"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lejos</a:t>
            </a:r>
            <a:r>
              <a:rPr lang="en-US" sz="1200" b="1" kern="1200" dirty="0">
                <a:solidFill>
                  <a:schemeClr val="tx1"/>
                </a:solidFill>
                <a:effectLst/>
                <a:latin typeface="+mn-lt"/>
                <a:ea typeface="+mn-ea"/>
                <a:cs typeface="+mn-cs"/>
              </a:rPr>
              <a:t> de upper-middle income </a:t>
            </a:r>
            <a:r>
              <a:rPr lang="en-US" sz="1200" b="1" kern="1200" dirty="0" err="1">
                <a:solidFill>
                  <a:schemeClr val="tx1"/>
                </a:solidFill>
                <a:effectLst/>
                <a:latin typeface="+mn-lt"/>
                <a:ea typeface="+mn-ea"/>
                <a:cs typeface="+mn-cs"/>
              </a:rPr>
              <a:t>promedio</a:t>
            </a:r>
            <a:r>
              <a:rPr lang="en-US" sz="1200" b="0" kern="1200" dirty="0">
                <a:solidFill>
                  <a:schemeClr val="tx1"/>
                </a:solidFill>
                <a:effectLst/>
                <a:latin typeface="+mn-lt"/>
                <a:ea typeface="+mn-ea"/>
                <a:cs typeface="+mn-cs"/>
              </a:rPr>
              <a:t>:</a:t>
            </a:r>
          </a:p>
          <a:p>
            <a:r>
              <a:rPr lang="en-US" sz="1200" b="0" kern="1200" dirty="0">
                <a:solidFill>
                  <a:schemeClr val="tx1"/>
                </a:solidFill>
                <a:effectLst/>
                <a:latin typeface="+mn-lt"/>
                <a:ea typeface="+mn-ea"/>
                <a:cs typeface="+mn-cs"/>
              </a:rPr>
              <a:t>Es outlier </a:t>
            </a:r>
            <a:r>
              <a:rPr lang="en-US" sz="1200" b="0" kern="1200" dirty="0" err="1">
                <a:solidFill>
                  <a:schemeClr val="tx1"/>
                </a:solidFill>
                <a:effectLst/>
                <a:latin typeface="+mn-lt"/>
                <a:ea typeface="+mn-ea"/>
                <a:cs typeface="+mn-cs"/>
              </a:rPr>
              <a:t>incluso</a:t>
            </a:r>
            <a:r>
              <a:rPr lang="en-US" sz="1200" b="0" kern="1200" dirty="0">
                <a:solidFill>
                  <a:schemeClr val="tx1"/>
                </a:solidFill>
                <a:effectLst/>
                <a:latin typeface="+mn-lt"/>
                <a:ea typeface="+mn-ea"/>
                <a:cs typeface="+mn-cs"/>
              </a:rPr>
              <a:t> entre pares de </a:t>
            </a:r>
            <a:r>
              <a:rPr lang="en-US" sz="1200" b="0" kern="1200" dirty="0" err="1">
                <a:solidFill>
                  <a:schemeClr val="tx1"/>
                </a:solidFill>
                <a:effectLst/>
                <a:latin typeface="+mn-lt"/>
                <a:ea typeface="+mn-ea"/>
                <a:cs typeface="+mn-cs"/>
              </a:rPr>
              <a:t>su</a:t>
            </a:r>
            <a:r>
              <a:rPr lang="en-US" sz="1200" b="0" kern="1200" dirty="0">
                <a:solidFill>
                  <a:schemeClr val="tx1"/>
                </a:solidFill>
                <a:effectLst/>
                <a:latin typeface="+mn-lt"/>
                <a:ea typeface="+mn-ea"/>
                <a:cs typeface="+mn-cs"/>
              </a:rPr>
              <a:t> cluster</a:t>
            </a:r>
          </a:p>
          <a:p>
            <a:r>
              <a:rPr lang="en-US" sz="1200" b="0" kern="1200" dirty="0" err="1">
                <a:solidFill>
                  <a:schemeClr val="tx1"/>
                </a:solidFill>
                <a:effectLst/>
                <a:latin typeface="+mn-lt"/>
                <a:ea typeface="+mn-ea"/>
                <a:cs typeface="+mn-cs"/>
              </a:rPr>
              <a:t>Sugiere</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que</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clasificación</a:t>
            </a:r>
            <a:r>
              <a:rPr lang="en-US" sz="1200" b="0" kern="1200" dirty="0">
                <a:solidFill>
                  <a:schemeClr val="tx1"/>
                </a:solidFill>
                <a:effectLst/>
                <a:latin typeface="+mn-lt"/>
                <a:ea typeface="+mn-ea"/>
                <a:cs typeface="+mn-cs"/>
              </a:rPr>
              <a:t> del BM no </a:t>
            </a:r>
            <a:r>
              <a:rPr lang="en-US" sz="1200" b="0" kern="1200" dirty="0" err="1">
                <a:solidFill>
                  <a:schemeClr val="tx1"/>
                </a:solidFill>
                <a:effectLst/>
                <a:latin typeface="+mn-lt"/>
                <a:ea typeface="+mn-ea"/>
                <a:cs typeface="+mn-cs"/>
              </a:rPr>
              <a:t>captura</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volatilidad</a:t>
            </a:r>
            <a:r>
              <a:rPr lang="en-US" sz="1200" b="0" kern="1200" dirty="0">
                <a:solidFill>
                  <a:schemeClr val="tx1"/>
                </a:solidFill>
                <a:effectLst/>
                <a:latin typeface="+mn-lt"/>
                <a:ea typeface="+mn-ea"/>
                <a:cs typeface="+mn-cs"/>
              </a:rPr>
              <a:t> extrema </a:t>
            </a:r>
            <a:r>
              <a:rPr lang="en-US" sz="1200" b="0" kern="1200" dirty="0" err="1">
                <a:solidFill>
                  <a:schemeClr val="tx1"/>
                </a:solidFill>
                <a:effectLst/>
                <a:latin typeface="+mn-lt"/>
                <a:ea typeface="+mn-ea"/>
                <a:cs typeface="+mn-cs"/>
              </a:rPr>
              <a:t>argentina</a:t>
            </a:r>
            <a:endParaRPr lang="en-US" sz="1200" b="0" kern="1200" dirty="0">
              <a:solidFill>
                <a:schemeClr val="tx1"/>
              </a:solidFill>
              <a:effectLst/>
              <a:latin typeface="+mn-lt"/>
              <a:ea typeface="+mn-ea"/>
              <a:cs typeface="+mn-cs"/>
            </a:endParaRP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Si Argentina </a:t>
            </a:r>
            <a:r>
              <a:rPr lang="en-US" sz="1200" b="0" kern="1200" dirty="0" err="1">
                <a:solidFill>
                  <a:schemeClr val="tx1"/>
                </a:solidFill>
                <a:effectLst/>
                <a:latin typeface="+mn-lt"/>
                <a:ea typeface="+mn-ea"/>
                <a:cs typeface="+mn-cs"/>
              </a:rPr>
              <a:t>está</a:t>
            </a:r>
            <a:r>
              <a:rPr lang="en-US" sz="1200" b="0"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más</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cerca</a:t>
            </a:r>
            <a:r>
              <a:rPr lang="en-US" sz="1200" b="1" kern="1200" dirty="0">
                <a:solidFill>
                  <a:schemeClr val="tx1"/>
                </a:solidFill>
                <a:effectLst/>
                <a:latin typeface="+mn-lt"/>
                <a:ea typeface="+mn-ea"/>
                <a:cs typeface="+mn-cs"/>
              </a:rPr>
              <a:t> de lower-middle </a:t>
            </a:r>
            <a:r>
              <a:rPr lang="en-US" sz="1200" b="1" kern="1200" dirty="0" err="1">
                <a:solidFill>
                  <a:schemeClr val="tx1"/>
                </a:solidFill>
                <a:effectLst/>
                <a:latin typeface="+mn-lt"/>
                <a:ea typeface="+mn-ea"/>
                <a:cs typeface="+mn-cs"/>
              </a:rPr>
              <a:t>que</a:t>
            </a:r>
            <a:r>
              <a:rPr lang="en-US" sz="1200" b="1" kern="1200" dirty="0">
                <a:solidFill>
                  <a:schemeClr val="tx1"/>
                </a:solidFill>
                <a:effectLst/>
                <a:latin typeface="+mn-lt"/>
                <a:ea typeface="+mn-ea"/>
                <a:cs typeface="+mn-cs"/>
              </a:rPr>
              <a:t> de high income</a:t>
            </a:r>
            <a:r>
              <a:rPr lang="en-US" sz="1200" b="0" kern="1200" dirty="0">
                <a:solidFill>
                  <a:schemeClr val="tx1"/>
                </a:solidFill>
                <a:effectLst/>
                <a:latin typeface="+mn-lt"/>
                <a:ea typeface="+mn-ea"/>
                <a:cs typeface="+mn-cs"/>
              </a:rPr>
              <a:t>:</a:t>
            </a:r>
          </a:p>
          <a:p>
            <a:r>
              <a:rPr lang="en-US" sz="1200" b="0" kern="1200" dirty="0" err="1">
                <a:solidFill>
                  <a:schemeClr val="tx1"/>
                </a:solidFill>
                <a:effectLst/>
                <a:latin typeface="+mn-lt"/>
                <a:ea typeface="+mn-ea"/>
                <a:cs typeface="+mn-cs"/>
              </a:rPr>
              <a:t>Señal</a:t>
            </a:r>
            <a:r>
              <a:rPr lang="en-US" sz="1200" b="0" kern="1200" dirty="0">
                <a:solidFill>
                  <a:schemeClr val="tx1"/>
                </a:solidFill>
                <a:effectLst/>
                <a:latin typeface="+mn-lt"/>
                <a:ea typeface="+mn-ea"/>
                <a:cs typeface="+mn-cs"/>
              </a:rPr>
              <a:t> de </a:t>
            </a:r>
            <a:r>
              <a:rPr lang="en-US" sz="1200" b="0" kern="1200" dirty="0" err="1">
                <a:solidFill>
                  <a:schemeClr val="tx1"/>
                </a:solidFill>
                <a:effectLst/>
                <a:latin typeface="+mn-lt"/>
                <a:ea typeface="+mn-ea"/>
                <a:cs typeface="+mn-cs"/>
              </a:rPr>
              <a:t>alarma</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trayectoria</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descendente</a:t>
            </a:r>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Riesgo de "falling middle-income trap"</a:t>
            </a: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r>
              <a:rPr lang="en-US" sz="1200" b="1" kern="1200" dirty="0" err="1">
                <a:solidFill>
                  <a:schemeClr val="tx1"/>
                </a:solidFill>
                <a:effectLst/>
                <a:latin typeface="+mn-lt"/>
                <a:ea typeface="+mn-ea"/>
                <a:cs typeface="+mn-cs"/>
              </a:rPr>
              <a:t>Veredicto</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esperado</a:t>
            </a:r>
            <a:r>
              <a:rPr lang="en-US" sz="1200" b="0" kern="1200" dirty="0">
                <a:solidFill>
                  <a:schemeClr val="tx1"/>
                </a:solidFill>
                <a:effectLst/>
                <a:latin typeface="+mn-lt"/>
                <a:ea typeface="+mn-ea"/>
                <a:cs typeface="+mn-cs"/>
              </a:rPr>
              <a:t>: Argentina </a:t>
            </a:r>
            <a:r>
              <a:rPr lang="en-US" sz="1200" b="0" kern="1200" dirty="0" err="1">
                <a:solidFill>
                  <a:schemeClr val="tx1"/>
                </a:solidFill>
                <a:effectLst/>
                <a:latin typeface="+mn-lt"/>
                <a:ea typeface="+mn-ea"/>
                <a:cs typeface="+mn-cs"/>
              </a:rPr>
              <a:t>probablemente</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muestre</a:t>
            </a:r>
            <a:r>
              <a:rPr lang="en-US" sz="1200" b="0"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patrón</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atípico</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dentro</a:t>
            </a:r>
            <a:r>
              <a:rPr lang="en-US" sz="1200" b="0" kern="1200" dirty="0">
                <a:solidFill>
                  <a:schemeClr val="tx1"/>
                </a:solidFill>
                <a:effectLst/>
                <a:latin typeface="+mn-lt"/>
                <a:ea typeface="+mn-ea"/>
                <a:cs typeface="+mn-cs"/>
              </a:rPr>
              <a:t> de upper-middle:</a:t>
            </a:r>
          </a:p>
          <a:p>
            <a:r>
              <a:rPr lang="en-US" sz="1200" b="0" kern="1200" dirty="0">
                <a:solidFill>
                  <a:schemeClr val="tx1"/>
                </a:solidFill>
                <a:effectLst/>
                <a:latin typeface="+mn-lt"/>
                <a:ea typeface="+mn-ea"/>
                <a:cs typeface="+mn-cs"/>
              </a:rPr>
              <a:t>Picos altos (</a:t>
            </a:r>
            <a:r>
              <a:rPr lang="en-US" sz="1200" b="0" kern="1200" dirty="0" err="1">
                <a:solidFill>
                  <a:schemeClr val="tx1"/>
                </a:solidFill>
                <a:effectLst/>
                <a:latin typeface="+mn-lt"/>
                <a:ea typeface="+mn-ea"/>
                <a:cs typeface="+mn-cs"/>
              </a:rPr>
              <a:t>cerca</a:t>
            </a:r>
            <a:r>
              <a:rPr lang="en-US" sz="1200" b="0" kern="1200" dirty="0">
                <a:solidFill>
                  <a:schemeClr val="tx1"/>
                </a:solidFill>
                <a:effectLst/>
                <a:latin typeface="+mn-lt"/>
                <a:ea typeface="+mn-ea"/>
                <a:cs typeface="+mn-cs"/>
              </a:rPr>
              <a:t> de high income </a:t>
            </a:r>
            <a:r>
              <a:rPr lang="en-US" sz="1200" b="0" kern="1200" dirty="0" err="1">
                <a:solidFill>
                  <a:schemeClr val="tx1"/>
                </a:solidFill>
                <a:effectLst/>
                <a:latin typeface="+mn-lt"/>
                <a:ea typeface="+mn-ea"/>
                <a:cs typeface="+mn-cs"/>
              </a:rPr>
              <a:t>en</a:t>
            </a:r>
            <a:r>
              <a:rPr lang="en-US" sz="1200" b="0" kern="1200" dirty="0">
                <a:solidFill>
                  <a:schemeClr val="tx1"/>
                </a:solidFill>
                <a:effectLst/>
                <a:latin typeface="+mn-lt"/>
                <a:ea typeface="+mn-ea"/>
                <a:cs typeface="+mn-cs"/>
              </a:rPr>
              <a:t> booms)</a:t>
            </a:r>
          </a:p>
          <a:p>
            <a:r>
              <a:rPr lang="en-US" sz="1200" b="0" kern="1200" dirty="0">
                <a:solidFill>
                  <a:schemeClr val="tx1"/>
                </a:solidFill>
                <a:effectLst/>
                <a:latin typeface="+mn-lt"/>
                <a:ea typeface="+mn-ea"/>
                <a:cs typeface="+mn-cs"/>
              </a:rPr>
              <a:t>Valles </a:t>
            </a:r>
            <a:r>
              <a:rPr lang="en-US" sz="1200" b="0" kern="1200" dirty="0" err="1">
                <a:solidFill>
                  <a:schemeClr val="tx1"/>
                </a:solidFill>
                <a:effectLst/>
                <a:latin typeface="+mn-lt"/>
                <a:ea typeface="+mn-ea"/>
                <a:cs typeface="+mn-cs"/>
              </a:rPr>
              <a:t>bajos</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cerca</a:t>
            </a:r>
            <a:r>
              <a:rPr lang="en-US" sz="1200" b="0" kern="1200" dirty="0">
                <a:solidFill>
                  <a:schemeClr val="tx1"/>
                </a:solidFill>
                <a:effectLst/>
                <a:latin typeface="+mn-lt"/>
                <a:ea typeface="+mn-ea"/>
                <a:cs typeface="+mn-cs"/>
              </a:rPr>
              <a:t> de lower-middle </a:t>
            </a:r>
            <a:r>
              <a:rPr lang="en-US" sz="1200" b="0" kern="1200" dirty="0" err="1">
                <a:solidFill>
                  <a:schemeClr val="tx1"/>
                </a:solidFill>
                <a:effectLst/>
                <a:latin typeface="+mn-lt"/>
                <a:ea typeface="+mn-ea"/>
                <a:cs typeface="+mn-cs"/>
              </a:rPr>
              <a:t>en</a:t>
            </a:r>
            <a:r>
              <a:rPr lang="en-US" sz="1200" b="0" kern="1200" dirty="0">
                <a:solidFill>
                  <a:schemeClr val="tx1"/>
                </a:solidFill>
                <a:effectLst/>
                <a:latin typeface="+mn-lt"/>
                <a:ea typeface="+mn-ea"/>
                <a:cs typeface="+mn-cs"/>
              </a:rPr>
              <a:t> crisis)</a:t>
            </a:r>
          </a:p>
          <a:p>
            <a:r>
              <a:rPr lang="en-US" sz="1200" b="0" kern="1200" dirty="0" err="1">
                <a:solidFill>
                  <a:schemeClr val="tx1"/>
                </a:solidFill>
                <a:effectLst/>
                <a:latin typeface="+mn-lt"/>
                <a:ea typeface="+mn-ea"/>
                <a:cs typeface="+mn-cs"/>
              </a:rPr>
              <a:t>Promedio</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en</a:t>
            </a:r>
            <a:r>
              <a:rPr lang="en-US" sz="1200" b="0" kern="1200" dirty="0">
                <a:solidFill>
                  <a:schemeClr val="tx1"/>
                </a:solidFill>
                <a:effectLst/>
                <a:latin typeface="+mn-lt"/>
                <a:ea typeface="+mn-ea"/>
                <a:cs typeface="+mn-cs"/>
              </a:rPr>
              <a:t> upper-middle, </a:t>
            </a:r>
            <a:r>
              <a:rPr lang="en-US" sz="1200" b="0" kern="1200" dirty="0" err="1">
                <a:solidFill>
                  <a:schemeClr val="tx1"/>
                </a:solidFill>
                <a:effectLst/>
                <a:latin typeface="+mn-lt"/>
                <a:ea typeface="+mn-ea"/>
                <a:cs typeface="+mn-cs"/>
              </a:rPr>
              <a:t>pero</a:t>
            </a:r>
            <a:r>
              <a:rPr lang="en-US" sz="1200" b="0" kern="1200" dirty="0">
                <a:solidFill>
                  <a:schemeClr val="tx1"/>
                </a:solidFill>
                <a:effectLst/>
                <a:latin typeface="+mn-lt"/>
                <a:ea typeface="+mn-ea"/>
                <a:cs typeface="+mn-cs"/>
              </a:rPr>
              <a:t> con </a:t>
            </a:r>
            <a:r>
              <a:rPr lang="en-US" sz="1200" b="0" kern="1200" dirty="0" err="1">
                <a:solidFill>
                  <a:schemeClr val="tx1"/>
                </a:solidFill>
                <a:effectLst/>
                <a:latin typeface="+mn-lt"/>
                <a:ea typeface="+mn-ea"/>
                <a:cs typeface="+mn-cs"/>
              </a:rPr>
              <a:t>volatilidad</a:t>
            </a:r>
            <a:r>
              <a:rPr lang="en-US" sz="1200" b="0" kern="1200" dirty="0">
                <a:solidFill>
                  <a:schemeClr val="tx1"/>
                </a:solidFill>
                <a:effectLst/>
                <a:latin typeface="+mn-lt"/>
                <a:ea typeface="+mn-ea"/>
                <a:cs typeface="+mn-cs"/>
              </a:rPr>
              <a:t> 3-4x mayor </a:t>
            </a:r>
            <a:r>
              <a:rPr lang="en-US" sz="1200" b="0" kern="1200" dirty="0" err="1">
                <a:solidFill>
                  <a:schemeClr val="tx1"/>
                </a:solidFill>
                <a:effectLst/>
                <a:latin typeface="+mn-lt"/>
                <a:ea typeface="+mn-ea"/>
                <a:cs typeface="+mn-cs"/>
              </a:rPr>
              <a:t>que</a:t>
            </a:r>
            <a:r>
              <a:rPr lang="en-US" sz="1200" b="0" kern="1200" dirty="0">
                <a:solidFill>
                  <a:schemeClr val="tx1"/>
                </a:solidFill>
                <a:effectLst/>
                <a:latin typeface="+mn-lt"/>
                <a:ea typeface="+mn-ea"/>
                <a:cs typeface="+mn-cs"/>
              </a:rPr>
              <a:t> pares</a:t>
            </a: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r>
              <a:rPr lang="en-US" sz="1200" b="1" kern="1200" dirty="0" err="1">
                <a:solidFill>
                  <a:schemeClr val="tx1"/>
                </a:solidFill>
                <a:effectLst/>
                <a:latin typeface="+mn-lt"/>
                <a:ea typeface="+mn-ea"/>
                <a:cs typeface="+mn-cs"/>
              </a:rPr>
              <a:t>Lección</a:t>
            </a:r>
            <a:r>
              <a:rPr lang="en-US" sz="1200" b="1" kern="1200" dirty="0">
                <a:solidFill>
                  <a:schemeClr val="tx1"/>
                </a:solidFill>
                <a:effectLst/>
                <a:latin typeface="+mn-lt"/>
                <a:ea typeface="+mn-ea"/>
                <a:cs typeface="+mn-cs"/>
              </a:rPr>
              <a:t> final</a:t>
            </a:r>
            <a:r>
              <a:rPr lang="en-US" sz="1200" b="0" kern="1200" dirty="0">
                <a:solidFill>
                  <a:schemeClr val="tx1"/>
                </a:solidFill>
                <a:effectLst/>
                <a:latin typeface="+mn-lt"/>
                <a:ea typeface="+mn-ea"/>
                <a:cs typeface="+mn-cs"/>
              </a:rPr>
              <a:t>: Los clusters del Banco Mundial son </a:t>
            </a:r>
            <a:r>
              <a:rPr lang="en-US" sz="1200" b="1" kern="1200" dirty="0" err="1">
                <a:solidFill>
                  <a:schemeClr val="tx1"/>
                </a:solidFill>
                <a:effectLst/>
                <a:latin typeface="+mn-lt"/>
                <a:ea typeface="+mn-ea"/>
                <a:cs typeface="+mn-cs"/>
              </a:rPr>
              <a:t>descriptivos</a:t>
            </a:r>
            <a:r>
              <a:rPr lang="en-US" sz="1200" b="1" kern="1200" dirty="0">
                <a:solidFill>
                  <a:schemeClr val="tx1"/>
                </a:solidFill>
                <a:effectLst/>
                <a:latin typeface="+mn-lt"/>
                <a:ea typeface="+mn-ea"/>
                <a:cs typeface="+mn-cs"/>
              </a:rPr>
              <a:t>, no </a:t>
            </a:r>
            <a:r>
              <a:rPr lang="en-US" sz="1200" b="1" kern="1200" dirty="0" err="1">
                <a:solidFill>
                  <a:schemeClr val="tx1"/>
                </a:solidFill>
                <a:effectLst/>
                <a:latin typeface="+mn-lt"/>
                <a:ea typeface="+mn-ea"/>
                <a:cs typeface="+mn-cs"/>
              </a:rPr>
              <a:t>prescriptivos</a:t>
            </a:r>
            <a:r>
              <a:rPr lang="en-US" sz="1200" b="0" kern="1200" dirty="0">
                <a:solidFill>
                  <a:schemeClr val="tx1"/>
                </a:solidFill>
                <a:effectLst/>
                <a:latin typeface="+mn-lt"/>
                <a:ea typeface="+mn-ea"/>
                <a:cs typeface="+mn-cs"/>
              </a:rPr>
              <a:t>. Argentina </a:t>
            </a:r>
            <a:r>
              <a:rPr lang="en-US" sz="1200" b="0" kern="1200" dirty="0" err="1">
                <a:solidFill>
                  <a:schemeClr val="tx1"/>
                </a:solidFill>
                <a:effectLst/>
                <a:latin typeface="+mn-lt"/>
                <a:ea typeface="+mn-ea"/>
                <a:cs typeface="+mn-cs"/>
              </a:rPr>
              <a:t>tiene</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recursos</a:t>
            </a:r>
            <a:r>
              <a:rPr lang="en-US" sz="1200" b="0" kern="1200" dirty="0">
                <a:solidFill>
                  <a:schemeClr val="tx1"/>
                </a:solidFill>
                <a:effectLst/>
                <a:latin typeface="+mn-lt"/>
                <a:ea typeface="+mn-ea"/>
                <a:cs typeface="+mn-cs"/>
              </a:rPr>
              <a:t>, capital </a:t>
            </a:r>
            <a:r>
              <a:rPr lang="en-US" sz="1200" b="0" kern="1200" dirty="0" err="1">
                <a:solidFill>
                  <a:schemeClr val="tx1"/>
                </a:solidFill>
                <a:effectLst/>
                <a:latin typeface="+mn-lt"/>
                <a:ea typeface="+mn-ea"/>
                <a:cs typeface="+mn-cs"/>
              </a:rPr>
              <a:t>humano</a:t>
            </a:r>
            <a:r>
              <a:rPr lang="en-US" sz="1200" b="0" kern="1200" dirty="0">
                <a:solidFill>
                  <a:schemeClr val="tx1"/>
                </a:solidFill>
                <a:effectLst/>
                <a:latin typeface="+mn-lt"/>
                <a:ea typeface="+mn-ea"/>
                <a:cs typeface="+mn-cs"/>
              </a:rPr>
              <a:t> y </a:t>
            </a:r>
            <a:r>
              <a:rPr lang="en-US" sz="1200" b="0" kern="1200" dirty="0" err="1">
                <a:solidFill>
                  <a:schemeClr val="tx1"/>
                </a:solidFill>
                <a:effectLst/>
                <a:latin typeface="+mn-lt"/>
                <a:ea typeface="+mn-ea"/>
                <a:cs typeface="+mn-cs"/>
              </a:rPr>
              <a:t>escala</a:t>
            </a:r>
            <a:r>
              <a:rPr lang="en-US" sz="1200" b="0" kern="1200" dirty="0">
                <a:solidFill>
                  <a:schemeClr val="tx1"/>
                </a:solidFill>
                <a:effectLst/>
                <a:latin typeface="+mn-lt"/>
                <a:ea typeface="+mn-ea"/>
                <a:cs typeface="+mn-cs"/>
              </a:rPr>
              <a:t> para ser high income. </a:t>
            </a:r>
            <a:r>
              <a:rPr lang="en-US" sz="1200" b="0" kern="1200" dirty="0" err="1">
                <a:solidFill>
                  <a:schemeClr val="tx1"/>
                </a:solidFill>
                <a:effectLst/>
                <a:latin typeface="+mn-lt"/>
                <a:ea typeface="+mn-ea"/>
                <a:cs typeface="+mn-cs"/>
              </a:rPr>
              <a:t>Está</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en</a:t>
            </a:r>
            <a:r>
              <a:rPr lang="en-US" sz="1200" b="0" kern="1200" dirty="0">
                <a:solidFill>
                  <a:schemeClr val="tx1"/>
                </a:solidFill>
                <a:effectLst/>
                <a:latin typeface="+mn-lt"/>
                <a:ea typeface="+mn-ea"/>
                <a:cs typeface="+mn-cs"/>
              </a:rPr>
              <a:t> upper-middle </a:t>
            </a:r>
            <a:r>
              <a:rPr lang="en-US" sz="1200" b="0" kern="1200" dirty="0" err="1">
                <a:solidFill>
                  <a:schemeClr val="tx1"/>
                </a:solidFill>
                <a:effectLst/>
                <a:latin typeface="+mn-lt"/>
                <a:ea typeface="+mn-ea"/>
                <a:cs typeface="+mn-cs"/>
              </a:rPr>
              <a:t>por</a:t>
            </a:r>
            <a:r>
              <a:rPr lang="en-US" sz="1200" b="0"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elección</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política</a:t>
            </a:r>
            <a:r>
              <a:rPr lang="en-US" sz="1200" b="0" kern="1200" dirty="0">
                <a:solidFill>
                  <a:schemeClr val="tx1"/>
                </a:solidFill>
                <a:effectLst/>
                <a:latin typeface="+mn-lt"/>
                <a:ea typeface="+mn-ea"/>
                <a:cs typeface="+mn-cs"/>
              </a:rPr>
              <a:t>, no </a:t>
            </a:r>
            <a:r>
              <a:rPr lang="en-US" sz="1200" b="0" kern="1200" dirty="0" err="1">
                <a:solidFill>
                  <a:schemeClr val="tx1"/>
                </a:solidFill>
                <a:effectLst/>
                <a:latin typeface="+mn-lt"/>
                <a:ea typeface="+mn-ea"/>
                <a:cs typeface="+mn-cs"/>
              </a:rPr>
              <a:t>por</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limitaciones</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estructurales</a:t>
            </a:r>
            <a:r>
              <a:rPr lang="en-US" sz="1200" b="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p:txBody>
      </p:sp>
      <p:sp>
        <p:nvSpPr>
          <p:cNvPr id="4" name="Slide Number Placeholder 3">
            <a:extLst>
              <a:ext uri="{FF2B5EF4-FFF2-40B4-BE49-F238E27FC236}">
                <a16:creationId xmlns:a16="http://schemas.microsoft.com/office/drawing/2014/main" id="{6D0D2740-DD5D-CFA2-A687-4C9FCE686F2A}"/>
              </a:ext>
            </a:extLst>
          </p:cNvPr>
          <p:cNvSpPr>
            <a:spLocks noGrp="1"/>
          </p:cNvSpPr>
          <p:nvPr>
            <p:ph type="sldNum" sz="quarter" idx="5"/>
          </p:nvPr>
        </p:nvSpPr>
        <p:spPr/>
        <p:txBody>
          <a:bodyPr/>
          <a:lstStyle/>
          <a:p>
            <a:fld id="{BD9C3A12-1E0F-412B-B376-8089A55D946C}" type="slidenum">
              <a:rPr lang="uk-UA" smtClean="0"/>
              <a:t>30</a:t>
            </a:fld>
            <a:endParaRPr lang="uk-UA"/>
          </a:p>
        </p:txBody>
      </p:sp>
    </p:spTree>
    <p:extLst>
      <p:ext uri="{BB962C8B-B14F-4D97-AF65-F5344CB8AC3E}">
        <p14:creationId xmlns:p14="http://schemas.microsoft.com/office/powerpoint/2010/main" val="15966790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71B623-EB75-5EFE-AF51-94E1A928E76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9F013CB-B7E2-4920-C327-0E6891BD0BD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3F85FA8-B11D-3491-7600-A6B222BE4A19}"/>
              </a:ext>
            </a:extLst>
          </p:cNvPr>
          <p:cNvSpPr>
            <a:spLocks noGrp="1"/>
          </p:cNvSpPr>
          <p:nvPr>
            <p:ph type="body" idx="1"/>
          </p:nvPr>
        </p:nvSpPr>
        <p:spPr/>
        <p:txBody>
          <a:bodyPr/>
          <a:lstStyle/>
          <a:p>
            <a:endParaRPr lang="en-US" sz="1200" b="0" i="0" kern="1200" dirty="0">
              <a:solidFill>
                <a:schemeClr val="tx1"/>
              </a:solidFill>
              <a:effectLst/>
              <a:latin typeface="+mn-lt"/>
              <a:ea typeface="+mn-ea"/>
              <a:cs typeface="+mn-cs"/>
            </a:endParaRPr>
          </a:p>
        </p:txBody>
      </p:sp>
      <p:sp>
        <p:nvSpPr>
          <p:cNvPr id="4" name="Slide Number Placeholder 3">
            <a:extLst>
              <a:ext uri="{FF2B5EF4-FFF2-40B4-BE49-F238E27FC236}">
                <a16:creationId xmlns:a16="http://schemas.microsoft.com/office/drawing/2014/main" id="{9BBE016A-2A98-23D9-8BB8-ADC6C55BB715}"/>
              </a:ext>
            </a:extLst>
          </p:cNvPr>
          <p:cNvSpPr>
            <a:spLocks noGrp="1"/>
          </p:cNvSpPr>
          <p:nvPr>
            <p:ph type="sldNum" sz="quarter" idx="5"/>
          </p:nvPr>
        </p:nvSpPr>
        <p:spPr/>
        <p:txBody>
          <a:bodyPr/>
          <a:lstStyle/>
          <a:p>
            <a:fld id="{BD9C3A12-1E0F-412B-B376-8089A55D946C}" type="slidenum">
              <a:rPr lang="uk-UA" smtClean="0"/>
              <a:t>31</a:t>
            </a:fld>
            <a:endParaRPr lang="uk-UA"/>
          </a:p>
        </p:txBody>
      </p:sp>
    </p:spTree>
    <p:extLst>
      <p:ext uri="{BB962C8B-B14F-4D97-AF65-F5344CB8AC3E}">
        <p14:creationId xmlns:p14="http://schemas.microsoft.com/office/powerpoint/2010/main" val="12511887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lgn="just">
              <a:spcBef>
                <a:spcPts val="400"/>
              </a:spcBef>
              <a:spcAft>
                <a:spcPts val="600"/>
              </a:spcAft>
              <a:buFont typeface="Arial" panose="020B0604020202020204" pitchFamily="34" charset="0"/>
              <a:buChar char="•"/>
            </a:pPr>
            <a:r>
              <a:rPr lang="es-ES_tradnl" sz="1200" noProof="0" dirty="0">
                <a:latin typeface="Arial" panose="020B0604020202020204" pitchFamily="34" charset="0"/>
                <a:ea typeface="Times New Roman" panose="02020603050405020304" pitchFamily="18" charset="0"/>
                <a:cs typeface="Times New Roman" panose="02020603050405020304" pitchFamily="18" charset="0"/>
              </a:rPr>
              <a:t>- Países clave: </a:t>
            </a:r>
            <a:r>
              <a:rPr lang="es-ES_tradnl" sz="1200" noProof="0" dirty="0" err="1">
                <a:latin typeface="Arial" panose="020B0604020202020204" pitchFamily="34" charset="0"/>
                <a:ea typeface="Times New Roman" panose="02020603050405020304" pitchFamily="18" charset="0"/>
                <a:cs typeface="Times New Roman" panose="02020603050405020304" pitchFamily="18" charset="0"/>
              </a:rPr>
              <a:t>Russia</a:t>
            </a:r>
            <a:r>
              <a:rPr lang="es-ES_tradnl" sz="1200" noProof="0" dirty="0">
                <a:latin typeface="Arial" panose="020B0604020202020204" pitchFamily="34" charset="0"/>
                <a:ea typeface="Times New Roman" panose="02020603050405020304" pitchFamily="18" charset="0"/>
                <a:cs typeface="Times New Roman" panose="02020603050405020304" pitchFamily="18" charset="0"/>
              </a:rPr>
              <a:t>, </a:t>
            </a:r>
            <a:r>
              <a:rPr lang="es-ES_tradnl" sz="1200" noProof="0" dirty="0" err="1">
                <a:latin typeface="Arial" panose="020B0604020202020204" pitchFamily="34" charset="0"/>
                <a:ea typeface="Times New Roman" panose="02020603050405020304" pitchFamily="18" charset="0"/>
                <a:cs typeface="Times New Roman" panose="02020603050405020304" pitchFamily="18" charset="0"/>
              </a:rPr>
              <a:t>Ukraine</a:t>
            </a:r>
            <a:r>
              <a:rPr lang="es-ES_tradnl" sz="1200" noProof="0" dirty="0">
                <a:latin typeface="Arial" panose="020B0604020202020204" pitchFamily="34" charset="0"/>
                <a:ea typeface="Times New Roman" panose="02020603050405020304" pitchFamily="18" charset="0"/>
                <a:cs typeface="Times New Roman" panose="02020603050405020304" pitchFamily="18" charset="0"/>
              </a:rPr>
              <a:t>, Iraq, Qatar, Kuwait, </a:t>
            </a:r>
            <a:r>
              <a:rPr lang="es-ES_tradnl" sz="1200" noProof="0" dirty="0" err="1">
                <a:latin typeface="Arial" panose="020B0604020202020204" pitchFamily="34" charset="0"/>
                <a:ea typeface="Times New Roman" panose="02020603050405020304" pitchFamily="18" charset="0"/>
                <a:cs typeface="Times New Roman" panose="02020603050405020304" pitchFamily="18" charset="0"/>
              </a:rPr>
              <a:t>Zimbabwe</a:t>
            </a:r>
            <a:r>
              <a:rPr lang="es-ES_tradnl" sz="1200" noProof="0" dirty="0">
                <a:latin typeface="Arial" panose="020B0604020202020204" pitchFamily="34" charset="0"/>
                <a:ea typeface="Times New Roman" panose="02020603050405020304" pitchFamily="18" charset="0"/>
                <a:cs typeface="Times New Roman" panose="02020603050405020304" pitchFamily="18" charset="0"/>
              </a:rPr>
              <a:t>, Burundi, Malawi, Chad, Zambia, Australia, </a:t>
            </a:r>
            <a:r>
              <a:rPr lang="es-ES_tradnl" sz="1200" noProof="0" dirty="0" err="1">
                <a:latin typeface="Arial" panose="020B0604020202020204" pitchFamily="34" charset="0"/>
                <a:ea typeface="Times New Roman" panose="02020603050405020304" pitchFamily="18" charset="0"/>
                <a:cs typeface="Times New Roman" panose="02020603050405020304" pitchFamily="18" charset="0"/>
              </a:rPr>
              <a:t>Gabon</a:t>
            </a:r>
            <a:r>
              <a:rPr lang="es-ES_tradnl" sz="1200" noProof="0" dirty="0">
                <a:latin typeface="Arial" panose="020B0604020202020204" pitchFamily="34" charset="0"/>
                <a:ea typeface="Times New Roman" panose="02020603050405020304" pitchFamily="18" charset="0"/>
                <a:cs typeface="Times New Roman" panose="02020603050405020304" pitchFamily="18" charset="0"/>
              </a:rPr>
              <a:t>, Mongolia</a:t>
            </a:r>
          </a:p>
          <a:p>
            <a:pPr marL="285750" indent="-285750" algn="just">
              <a:spcBef>
                <a:spcPts val="400"/>
              </a:spcBef>
              <a:spcAft>
                <a:spcPts val="600"/>
              </a:spcAft>
              <a:buFont typeface="Arial" panose="020B0604020202020204" pitchFamily="34" charset="0"/>
              <a:buChar char="•"/>
            </a:pPr>
            <a:r>
              <a:rPr lang="es-ES_tradnl" sz="1200" noProof="0" dirty="0">
                <a:latin typeface="Arial" panose="020B0604020202020204" pitchFamily="34" charset="0"/>
                <a:ea typeface="Times New Roman" panose="02020603050405020304" pitchFamily="18" charset="0"/>
                <a:cs typeface="Times New Roman" panose="02020603050405020304" pitchFamily="18" charset="0"/>
              </a:rPr>
              <a:t>Características: </a:t>
            </a:r>
          </a:p>
          <a:p>
            <a:pPr marL="285750" indent="-285750" algn="just">
              <a:spcBef>
                <a:spcPts val="400"/>
              </a:spcBef>
              <a:spcAft>
                <a:spcPts val="600"/>
              </a:spcAft>
              <a:buFont typeface="Arial" panose="020B0604020202020204" pitchFamily="34" charset="0"/>
              <a:buChar char="•"/>
            </a:pPr>
            <a:r>
              <a:rPr lang="es-ES_tradnl" sz="1200" noProof="0" dirty="0">
                <a:latin typeface="Arial" panose="020B0604020202020204" pitchFamily="34" charset="0"/>
                <a:ea typeface="Times New Roman" panose="02020603050405020304" pitchFamily="18" charset="0"/>
                <a:cs typeface="Times New Roman" panose="02020603050405020304" pitchFamily="18" charset="0"/>
              </a:rPr>
              <a:t>Heterogeneidad extrema en ingresos (desde Low </a:t>
            </a:r>
            <a:r>
              <a:rPr lang="es-ES_tradnl" sz="1200" noProof="0" dirty="0" err="1">
                <a:latin typeface="Arial" panose="020B0604020202020204" pitchFamily="34" charset="0"/>
                <a:ea typeface="Times New Roman" panose="02020603050405020304" pitchFamily="18" charset="0"/>
                <a:cs typeface="Times New Roman" panose="02020603050405020304" pitchFamily="18" charset="0"/>
              </a:rPr>
              <a:t>income</a:t>
            </a:r>
            <a:r>
              <a:rPr lang="es-ES_tradnl" sz="1200" noProof="0" dirty="0">
                <a:latin typeface="Arial" panose="020B0604020202020204" pitchFamily="34" charset="0"/>
                <a:ea typeface="Times New Roman" panose="02020603050405020304" pitchFamily="18" charset="0"/>
                <a:cs typeface="Times New Roman" panose="02020603050405020304" pitchFamily="18" charset="0"/>
              </a:rPr>
              <a:t> hasta High </a:t>
            </a:r>
            <a:r>
              <a:rPr lang="es-ES_tradnl" sz="1200" noProof="0" dirty="0" err="1">
                <a:latin typeface="Arial" panose="020B0604020202020204" pitchFamily="34" charset="0"/>
                <a:ea typeface="Times New Roman" panose="02020603050405020304" pitchFamily="18" charset="0"/>
                <a:cs typeface="Times New Roman" panose="02020603050405020304" pitchFamily="18" charset="0"/>
              </a:rPr>
              <a:t>income</a:t>
            </a:r>
            <a:r>
              <a:rPr lang="es-ES_tradnl" sz="1200" noProof="0" dirty="0">
                <a:latin typeface="Arial" panose="020B0604020202020204" pitchFamily="34" charset="0"/>
                <a:ea typeface="Times New Roman" panose="02020603050405020304" pitchFamily="18" charset="0"/>
                <a:cs typeface="Times New Roman" panose="02020603050405020304" pitchFamily="18" charset="0"/>
              </a:rPr>
              <a:t>)</a:t>
            </a:r>
          </a:p>
          <a:p>
            <a:pPr marL="285750" indent="-285750" algn="just">
              <a:spcBef>
                <a:spcPts val="400"/>
              </a:spcBef>
              <a:spcAft>
                <a:spcPts val="600"/>
              </a:spcAft>
              <a:buFont typeface="Arial" panose="020B0604020202020204" pitchFamily="34" charset="0"/>
              <a:buChar char="•"/>
            </a:pPr>
            <a:r>
              <a:rPr lang="es-ES_tradnl" sz="1200" noProof="0" dirty="0">
                <a:latin typeface="Arial" panose="020B0604020202020204" pitchFamily="34" charset="0"/>
                <a:ea typeface="Times New Roman" panose="02020603050405020304" pitchFamily="18" charset="0"/>
                <a:cs typeface="Times New Roman" panose="02020603050405020304" pitchFamily="18" charset="0"/>
              </a:rPr>
              <a:t>Países con shocks estructurales severos: guerras, transiciones políticas, dependencia petrolera extrema</a:t>
            </a:r>
          </a:p>
          <a:p>
            <a:pPr marL="285750" indent="-285750" algn="just">
              <a:spcBef>
                <a:spcPts val="400"/>
              </a:spcBef>
              <a:spcAft>
                <a:spcPts val="600"/>
              </a:spcAft>
              <a:buFont typeface="Arial" panose="020B0604020202020204" pitchFamily="34" charset="0"/>
              <a:buChar char="•"/>
            </a:pPr>
            <a:r>
              <a:rPr lang="es-ES_tradnl" sz="1200" noProof="0" dirty="0">
                <a:latin typeface="Arial" panose="020B0604020202020204" pitchFamily="34" charset="0"/>
                <a:ea typeface="Times New Roman" panose="02020603050405020304" pitchFamily="18" charset="0"/>
                <a:cs typeface="Times New Roman" panose="02020603050405020304" pitchFamily="18" charset="0"/>
              </a:rPr>
              <a:t>Volatilidad causada por factores geopolíticos, no económicos</a:t>
            </a:r>
          </a:p>
          <a:p>
            <a:pPr marL="285750" indent="-285750" algn="just">
              <a:spcBef>
                <a:spcPts val="400"/>
              </a:spcBef>
              <a:spcAft>
                <a:spcPts val="600"/>
              </a:spcAft>
              <a:buFont typeface="Arial" panose="020B0604020202020204" pitchFamily="34" charset="0"/>
              <a:buChar char="•"/>
            </a:pPr>
            <a:r>
              <a:rPr lang="es-ES_tradnl" sz="1200" noProof="0" dirty="0">
                <a:latin typeface="Arial" panose="020B0604020202020204" pitchFamily="34" charset="0"/>
                <a:ea typeface="Times New Roman" panose="02020603050405020304" pitchFamily="18" charset="0"/>
                <a:cs typeface="Times New Roman" panose="02020603050405020304" pitchFamily="18" charset="0"/>
              </a:rPr>
              <a:t>Incluye tanto </a:t>
            </a:r>
            <a:r>
              <a:rPr lang="es-ES_tradnl" sz="1200" noProof="0" dirty="0" err="1">
                <a:latin typeface="Arial" panose="020B0604020202020204" pitchFamily="34" charset="0"/>
                <a:ea typeface="Times New Roman" panose="02020603050405020304" pitchFamily="18" charset="0"/>
                <a:cs typeface="Times New Roman" panose="02020603050405020304" pitchFamily="18" charset="0"/>
              </a:rPr>
              <a:t>petro</a:t>
            </a:r>
            <a:r>
              <a:rPr lang="es-ES_tradnl" sz="1200" noProof="0" dirty="0">
                <a:latin typeface="Arial" panose="020B0604020202020204" pitchFamily="34" charset="0"/>
                <a:ea typeface="Times New Roman" panose="02020603050405020304" pitchFamily="18" charset="0"/>
                <a:cs typeface="Times New Roman" panose="02020603050405020304" pitchFamily="18" charset="0"/>
              </a:rPr>
              <a:t>-estados (Qatar, Kuwait, </a:t>
            </a:r>
            <a:r>
              <a:rPr lang="es-ES_tradnl" sz="1200" noProof="0" dirty="0" err="1">
                <a:latin typeface="Arial" panose="020B0604020202020204" pitchFamily="34" charset="0"/>
                <a:ea typeface="Times New Roman" panose="02020603050405020304" pitchFamily="18" charset="0"/>
                <a:cs typeface="Times New Roman" panose="02020603050405020304" pitchFamily="18" charset="0"/>
              </a:rPr>
              <a:t>Russia</a:t>
            </a:r>
            <a:r>
              <a:rPr lang="es-ES_tradnl" sz="1200" noProof="0" dirty="0">
                <a:latin typeface="Arial" panose="020B0604020202020204" pitchFamily="34" charset="0"/>
                <a:ea typeface="Times New Roman" panose="02020603050405020304" pitchFamily="18" charset="0"/>
                <a:cs typeface="Times New Roman" panose="02020603050405020304" pitchFamily="18" charset="0"/>
              </a:rPr>
              <a:t>) como economías frágiles (Burundi, Chad)</a:t>
            </a:r>
          </a:p>
          <a:p>
            <a:pPr marL="285750" indent="-285750" algn="just">
              <a:spcBef>
                <a:spcPts val="400"/>
              </a:spcBef>
              <a:spcAft>
                <a:spcPts val="600"/>
              </a:spcAft>
              <a:buFont typeface="Arial" panose="020B0604020202020204" pitchFamily="34" charset="0"/>
              <a:buChar char="•"/>
            </a:pPr>
            <a:r>
              <a:rPr lang="es-ES_tradnl" sz="1200" noProof="0" dirty="0">
                <a:latin typeface="Arial" panose="020B0604020202020204" pitchFamily="34" charset="0"/>
                <a:ea typeface="Times New Roman" panose="02020603050405020304" pitchFamily="18" charset="0"/>
                <a:cs typeface="Times New Roman" panose="02020603050405020304" pitchFamily="18" charset="0"/>
              </a:rPr>
              <a:t>Sorpresa: Australia en este </a:t>
            </a:r>
            <a:r>
              <a:rPr lang="es-ES_tradnl" sz="1200" noProof="0" dirty="0" err="1">
                <a:latin typeface="Arial" panose="020B0604020202020204" pitchFamily="34" charset="0"/>
                <a:ea typeface="Times New Roman" panose="02020603050405020304" pitchFamily="18" charset="0"/>
                <a:cs typeface="Times New Roman" panose="02020603050405020304" pitchFamily="18" charset="0"/>
              </a:rPr>
              <a:t>cluster</a:t>
            </a:r>
            <a:r>
              <a:rPr lang="es-ES_tradnl" sz="1200" noProof="0" dirty="0">
                <a:latin typeface="Arial" panose="020B0604020202020204" pitchFamily="34" charset="0"/>
                <a:ea typeface="Times New Roman" panose="02020603050405020304" pitchFamily="18" charset="0"/>
                <a:cs typeface="Times New Roman" panose="02020603050405020304" pitchFamily="18" charset="0"/>
              </a:rPr>
              <a:t> - refleja boom de </a:t>
            </a:r>
            <a:r>
              <a:rPr lang="es-ES_tradnl" sz="1200" noProof="0" dirty="0" err="1">
                <a:latin typeface="Arial" panose="020B0604020202020204" pitchFamily="34" charset="0"/>
                <a:ea typeface="Times New Roman" panose="02020603050405020304" pitchFamily="18" charset="0"/>
                <a:cs typeface="Times New Roman" panose="02020603050405020304" pitchFamily="18" charset="0"/>
              </a:rPr>
              <a:t>commodities</a:t>
            </a:r>
            <a:r>
              <a:rPr lang="es-ES_tradnl" sz="1200" noProof="0" dirty="0">
                <a:latin typeface="Arial" panose="020B0604020202020204" pitchFamily="34" charset="0"/>
                <a:ea typeface="Times New Roman" panose="02020603050405020304" pitchFamily="18" charset="0"/>
                <a:cs typeface="Times New Roman" panose="02020603050405020304" pitchFamily="18" charset="0"/>
              </a:rPr>
              <a:t> (minería) con alta volatilidad</a:t>
            </a:r>
          </a:p>
          <a:p>
            <a:pPr marL="285750" indent="-285750" algn="just">
              <a:spcBef>
                <a:spcPts val="400"/>
              </a:spcBef>
              <a:spcAft>
                <a:spcPts val="600"/>
              </a:spcAft>
              <a:buFont typeface="Arial" panose="020B0604020202020204" pitchFamily="34" charset="0"/>
              <a:buChar char="•"/>
            </a:pPr>
            <a:r>
              <a:rPr lang="es-ES_tradnl" sz="1200" noProof="0" dirty="0">
                <a:latin typeface="Arial" panose="020B0604020202020204" pitchFamily="34" charset="0"/>
                <a:ea typeface="Times New Roman" panose="02020603050405020304" pitchFamily="18" charset="0"/>
                <a:cs typeface="Times New Roman" panose="02020603050405020304" pitchFamily="18" charset="0"/>
              </a:rPr>
              <a:t>Correlación con BM: </a:t>
            </a:r>
            <a:r>
              <a:rPr lang="es-ES_tradnl" sz="1200" noProof="0" dirty="0" err="1">
                <a:latin typeface="Arial" panose="020B0604020202020204" pitchFamily="34" charset="0"/>
                <a:ea typeface="Times New Roman" panose="02020603050405020304" pitchFamily="18" charset="0"/>
                <a:cs typeface="Times New Roman" panose="02020603050405020304" pitchFamily="18" charset="0"/>
              </a:rPr>
              <a:t>Mix</a:t>
            </a:r>
            <a:r>
              <a:rPr lang="es-ES_tradnl" sz="1200" noProof="0" dirty="0">
                <a:latin typeface="Arial" panose="020B0604020202020204" pitchFamily="34" charset="0"/>
                <a:ea typeface="Times New Roman" panose="02020603050405020304" pitchFamily="18" charset="0"/>
                <a:cs typeface="Times New Roman" panose="02020603050405020304" pitchFamily="18" charset="0"/>
              </a:rPr>
              <a:t> total - no respeta clasificaciones de ingreso</a:t>
            </a:r>
          </a:p>
          <a:p>
            <a:pPr marL="285750" indent="-285750" algn="just">
              <a:spcBef>
                <a:spcPts val="400"/>
              </a:spcBef>
              <a:spcAft>
                <a:spcPts val="600"/>
              </a:spcAft>
              <a:buFont typeface="Arial" panose="020B0604020202020204" pitchFamily="34" charset="0"/>
              <a:buChar char="•"/>
            </a:pPr>
            <a:r>
              <a:rPr lang="es-ES_tradnl" sz="1200" noProof="0" dirty="0" err="1">
                <a:latin typeface="Arial" panose="020B0604020202020204" pitchFamily="34" charset="0"/>
                <a:ea typeface="Times New Roman" panose="02020603050405020304" pitchFamily="18" charset="0"/>
                <a:cs typeface="Times New Roman" panose="02020603050405020304" pitchFamily="18" charset="0"/>
              </a:rPr>
              <a:t>Insight</a:t>
            </a:r>
            <a:r>
              <a:rPr lang="es-ES_tradnl" sz="1200" noProof="0" dirty="0">
                <a:latin typeface="Arial" panose="020B0604020202020204" pitchFamily="34" charset="0"/>
                <a:ea typeface="Times New Roman" panose="02020603050405020304" pitchFamily="18" charset="0"/>
                <a:cs typeface="Times New Roman" panose="02020603050405020304" pitchFamily="18" charset="0"/>
              </a:rPr>
              <a:t> clave: DTW agrupa por disrupciones estructurales y dependencia de recursos, no por nivel de desarrollo</a:t>
            </a:r>
          </a:p>
          <a:p>
            <a:endParaRPr lang="en-AR" dirty="0"/>
          </a:p>
        </p:txBody>
      </p:sp>
      <p:sp>
        <p:nvSpPr>
          <p:cNvPr id="4" name="Slide Number Placeholder 3"/>
          <p:cNvSpPr>
            <a:spLocks noGrp="1"/>
          </p:cNvSpPr>
          <p:nvPr>
            <p:ph type="sldNum" sz="quarter" idx="5"/>
          </p:nvPr>
        </p:nvSpPr>
        <p:spPr/>
        <p:txBody>
          <a:bodyPr/>
          <a:lstStyle/>
          <a:p>
            <a:fld id="{BD9C3A12-1E0F-412B-B376-8089A55D946C}" type="slidenum">
              <a:rPr lang="uk-UA" smtClean="0"/>
              <a:t>34</a:t>
            </a:fld>
            <a:endParaRPr lang="uk-UA"/>
          </a:p>
        </p:txBody>
      </p:sp>
    </p:spTree>
    <p:extLst>
      <p:ext uri="{BB962C8B-B14F-4D97-AF65-F5344CB8AC3E}">
        <p14:creationId xmlns:p14="http://schemas.microsoft.com/office/powerpoint/2010/main" val="31139506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lgn="just">
              <a:spcBef>
                <a:spcPts val="400"/>
              </a:spcBef>
              <a:spcAft>
                <a:spcPts val="600"/>
              </a:spcAft>
              <a:buFont typeface="Arial" panose="020B0604020202020204" pitchFamily="34" charset="0"/>
              <a:buChar char="•"/>
            </a:pPr>
            <a:r>
              <a:rPr lang="es-ES_tradnl" sz="1200" noProof="0" dirty="0" err="1">
                <a:latin typeface="Arial" panose="020B0604020202020204" pitchFamily="34" charset="0"/>
                <a:ea typeface="Times New Roman" panose="02020603050405020304" pitchFamily="18" charset="0"/>
                <a:cs typeface="Times New Roman" panose="02020603050405020304" pitchFamily="18" charset="0"/>
              </a:rPr>
              <a:t>Cluster</a:t>
            </a:r>
            <a:r>
              <a:rPr lang="es-ES_tradnl" sz="1200" noProof="0" dirty="0">
                <a:latin typeface="Arial" panose="020B0604020202020204" pitchFamily="34" charset="0"/>
                <a:ea typeface="Times New Roman" panose="02020603050405020304" pitchFamily="18" charset="0"/>
                <a:cs typeface="Times New Roman" panose="02020603050405020304" pitchFamily="18" charset="0"/>
              </a:rPr>
              <a:t> 1 - "El Club de la Volatilidad Extrema" (11 países)</a:t>
            </a:r>
          </a:p>
          <a:p>
            <a:pPr marL="285750" indent="-285750" algn="just">
              <a:spcBef>
                <a:spcPts val="400"/>
              </a:spcBef>
              <a:spcAft>
                <a:spcPts val="600"/>
              </a:spcAft>
              <a:buFont typeface="Arial" panose="020B0604020202020204" pitchFamily="34" charset="0"/>
              <a:buChar char="•"/>
            </a:pPr>
            <a:r>
              <a:rPr lang="es-ES_tradnl" sz="1200" noProof="0" dirty="0">
                <a:latin typeface="Arial" panose="020B0604020202020204" pitchFamily="34" charset="0"/>
                <a:ea typeface="Times New Roman" panose="02020603050405020304" pitchFamily="18" charset="0"/>
                <a:cs typeface="Times New Roman" panose="02020603050405020304" pitchFamily="18" charset="0"/>
              </a:rPr>
              <a:t>- Países clave: Argentina, Brasil, </a:t>
            </a:r>
            <a:r>
              <a:rPr lang="es-ES_tradnl" sz="1200" noProof="0" dirty="0" err="1">
                <a:latin typeface="Arial" panose="020B0604020202020204" pitchFamily="34" charset="0"/>
                <a:ea typeface="Times New Roman" panose="02020603050405020304" pitchFamily="18" charset="0"/>
                <a:cs typeface="Times New Roman" panose="02020603050405020304" pitchFamily="18" charset="0"/>
              </a:rPr>
              <a:t>Japan</a:t>
            </a:r>
            <a:r>
              <a:rPr lang="es-ES_tradnl" sz="1200" noProof="0" dirty="0">
                <a:latin typeface="Arial" panose="020B0604020202020204" pitchFamily="34" charset="0"/>
                <a:ea typeface="Times New Roman" panose="02020603050405020304" pitchFamily="18" charset="0"/>
                <a:cs typeface="Times New Roman" panose="02020603050405020304" pitchFamily="18" charset="0"/>
              </a:rPr>
              <a:t>, </a:t>
            </a:r>
            <a:r>
              <a:rPr lang="es-ES_tradnl" sz="1200" noProof="0" dirty="0" err="1">
                <a:latin typeface="Arial" panose="020B0604020202020204" pitchFamily="34" charset="0"/>
                <a:ea typeface="Times New Roman" panose="02020603050405020304" pitchFamily="18" charset="0"/>
                <a:cs typeface="Times New Roman" panose="02020603050405020304" pitchFamily="18" charset="0"/>
              </a:rPr>
              <a:t>Algeria</a:t>
            </a:r>
            <a:r>
              <a:rPr lang="es-ES_tradnl" sz="1200" noProof="0" dirty="0">
                <a:latin typeface="Arial" panose="020B0604020202020204" pitchFamily="34" charset="0"/>
                <a:ea typeface="Times New Roman" panose="02020603050405020304" pitchFamily="18" charset="0"/>
                <a:cs typeface="Times New Roman" panose="02020603050405020304" pitchFamily="18" charset="0"/>
              </a:rPr>
              <a:t>, Angola, Sudan, Lebanon, Seychelles, </a:t>
            </a:r>
            <a:r>
              <a:rPr lang="es-ES_tradnl" sz="1200" noProof="0" dirty="0" err="1">
                <a:latin typeface="Arial" panose="020B0604020202020204" pitchFamily="34" charset="0"/>
                <a:ea typeface="Times New Roman" panose="02020603050405020304" pitchFamily="18" charset="0"/>
                <a:cs typeface="Times New Roman" panose="02020603050405020304" pitchFamily="18" charset="0"/>
              </a:rPr>
              <a:t>Suriname</a:t>
            </a:r>
            <a:r>
              <a:rPr lang="es-ES_tradnl" sz="1200" noProof="0" dirty="0">
                <a:latin typeface="Arial" panose="020B0604020202020204" pitchFamily="34" charset="0"/>
                <a:ea typeface="Times New Roman" panose="02020603050405020304" pitchFamily="18" charset="0"/>
                <a:cs typeface="Times New Roman" panose="02020603050405020304" pitchFamily="18" charset="0"/>
              </a:rPr>
              <a:t>, Macao, </a:t>
            </a:r>
            <a:r>
              <a:rPr lang="es-ES_tradnl" sz="1200" noProof="0" dirty="0" err="1">
                <a:latin typeface="Arial" panose="020B0604020202020204" pitchFamily="34" charset="0"/>
                <a:ea typeface="Times New Roman" panose="02020603050405020304" pitchFamily="18" charset="0"/>
                <a:cs typeface="Times New Roman" panose="02020603050405020304" pitchFamily="18" charset="0"/>
              </a:rPr>
              <a:t>Brunei</a:t>
            </a:r>
            <a:endParaRPr lang="es-ES_tradnl" sz="1200" noProof="0" dirty="0">
              <a:latin typeface="Arial" panose="020B0604020202020204" pitchFamily="34" charset="0"/>
              <a:ea typeface="Times New Roman" panose="02020603050405020304" pitchFamily="18" charset="0"/>
              <a:cs typeface="Times New Roman" panose="02020603050405020304" pitchFamily="18" charset="0"/>
            </a:endParaRPr>
          </a:p>
          <a:p>
            <a:pPr marL="285750" indent="-285750" algn="just">
              <a:spcBef>
                <a:spcPts val="400"/>
              </a:spcBef>
              <a:spcAft>
                <a:spcPts val="600"/>
              </a:spcAft>
              <a:buFont typeface="Arial" panose="020B0604020202020204" pitchFamily="34" charset="0"/>
              <a:buChar char="•"/>
            </a:pPr>
            <a:r>
              <a:rPr lang="es-ES_tradnl" sz="1200" noProof="0" dirty="0">
                <a:latin typeface="Arial" panose="020B0604020202020204" pitchFamily="34" charset="0"/>
                <a:ea typeface="Times New Roman" panose="02020603050405020304" pitchFamily="18" charset="0"/>
                <a:cs typeface="Times New Roman" panose="02020603050405020304" pitchFamily="18" charset="0"/>
              </a:rPr>
              <a:t>- Características:</a:t>
            </a:r>
          </a:p>
          <a:p>
            <a:pPr marL="285750" indent="-285750" algn="just">
              <a:spcBef>
                <a:spcPts val="400"/>
              </a:spcBef>
              <a:spcAft>
                <a:spcPts val="600"/>
              </a:spcAft>
              <a:buFont typeface="Arial" panose="020B0604020202020204" pitchFamily="34" charset="0"/>
              <a:buChar char="•"/>
            </a:pPr>
            <a:r>
              <a:rPr lang="es-ES_tradnl" sz="1200" noProof="0">
                <a:latin typeface="Arial" panose="020B0604020202020204" pitchFamily="34" charset="0"/>
                <a:ea typeface="Times New Roman" panose="02020603050405020304" pitchFamily="18" charset="0"/>
                <a:cs typeface="Times New Roman" panose="02020603050405020304" pitchFamily="18" charset="0"/>
              </a:rPr>
              <a:t>  - </a:t>
            </a:r>
            <a:r>
              <a:rPr lang="es-ES_tradnl" sz="1200" noProof="0" dirty="0">
                <a:latin typeface="Arial" panose="020B0604020202020204" pitchFamily="34" charset="0"/>
                <a:ea typeface="Times New Roman" panose="02020603050405020304" pitchFamily="18" charset="0"/>
                <a:cs typeface="Times New Roman" panose="02020603050405020304" pitchFamily="18" charset="0"/>
              </a:rPr>
              <a:t>Alta volatilidad recurrente en trayectorias de GNI</a:t>
            </a:r>
          </a:p>
          <a:p>
            <a:pPr marL="285750" indent="-285750" algn="just">
              <a:spcBef>
                <a:spcPts val="400"/>
              </a:spcBef>
              <a:spcAft>
                <a:spcPts val="600"/>
              </a:spcAft>
              <a:buFont typeface="Arial" panose="020B0604020202020204" pitchFamily="34" charset="0"/>
              <a:buChar char="•"/>
            </a:pPr>
            <a:r>
              <a:rPr lang="es-ES_tradnl" sz="1200" noProof="0">
                <a:latin typeface="Arial" panose="020B0604020202020204" pitchFamily="34" charset="0"/>
                <a:ea typeface="Times New Roman" panose="02020603050405020304" pitchFamily="18" charset="0"/>
                <a:cs typeface="Times New Roman" panose="02020603050405020304" pitchFamily="18" charset="0"/>
              </a:rPr>
              <a:t>  - </a:t>
            </a:r>
            <a:r>
              <a:rPr lang="es-ES_tradnl" sz="1200" noProof="0" dirty="0">
                <a:latin typeface="Arial" panose="020B0604020202020204" pitchFamily="34" charset="0"/>
                <a:ea typeface="Times New Roman" panose="02020603050405020304" pitchFamily="18" charset="0"/>
                <a:cs typeface="Times New Roman" panose="02020603050405020304" pitchFamily="18" charset="0"/>
              </a:rPr>
              <a:t>Crisis económicas profundas y prolongadas</a:t>
            </a:r>
          </a:p>
          <a:p>
            <a:pPr marL="285750" indent="-285750" algn="just">
              <a:spcBef>
                <a:spcPts val="400"/>
              </a:spcBef>
              <a:spcAft>
                <a:spcPts val="600"/>
              </a:spcAft>
              <a:buFont typeface="Arial" panose="020B0604020202020204" pitchFamily="34" charset="0"/>
              <a:buChar char="•"/>
            </a:pPr>
            <a:r>
              <a:rPr lang="es-ES_tradnl" sz="1200" noProof="0">
                <a:latin typeface="Arial" panose="020B0604020202020204" pitchFamily="34" charset="0"/>
                <a:ea typeface="Times New Roman" panose="02020603050405020304" pitchFamily="18" charset="0"/>
                <a:cs typeface="Times New Roman" panose="02020603050405020304" pitchFamily="18" charset="0"/>
              </a:rPr>
              <a:t>  - </a:t>
            </a:r>
            <a:r>
              <a:rPr lang="es-ES_tradnl" sz="1200" noProof="0" dirty="0">
                <a:latin typeface="Arial" panose="020B0604020202020204" pitchFamily="34" charset="0"/>
                <a:ea typeface="Times New Roman" panose="02020603050405020304" pitchFamily="18" charset="0"/>
                <a:cs typeface="Times New Roman" panose="02020603050405020304" pitchFamily="18" charset="0"/>
              </a:rPr>
              <a:t>Argentina y Brasil: estancamiento en </a:t>
            </a:r>
            <a:r>
              <a:rPr lang="es-ES_tradnl" sz="1200" noProof="0" dirty="0" err="1">
                <a:latin typeface="Arial" panose="020B0604020202020204" pitchFamily="34" charset="0"/>
                <a:ea typeface="Times New Roman" panose="02020603050405020304" pitchFamily="18" charset="0"/>
                <a:cs typeface="Times New Roman" panose="02020603050405020304" pitchFamily="18" charset="0"/>
              </a:rPr>
              <a:t>middle</a:t>
            </a:r>
            <a:r>
              <a:rPr lang="es-ES_tradnl" sz="1200" noProof="0" dirty="0">
                <a:latin typeface="Arial" panose="020B0604020202020204" pitchFamily="34" charset="0"/>
                <a:ea typeface="Times New Roman" panose="02020603050405020304" pitchFamily="18" charset="0"/>
                <a:cs typeface="Times New Roman" panose="02020603050405020304" pitchFamily="18" charset="0"/>
              </a:rPr>
              <a:t> </a:t>
            </a:r>
            <a:r>
              <a:rPr lang="es-ES_tradnl" sz="1200" noProof="0" dirty="0" err="1">
                <a:latin typeface="Arial" panose="020B0604020202020204" pitchFamily="34" charset="0"/>
                <a:ea typeface="Times New Roman" panose="02020603050405020304" pitchFamily="18" charset="0"/>
                <a:cs typeface="Times New Roman" panose="02020603050405020304" pitchFamily="18" charset="0"/>
              </a:rPr>
              <a:t>income</a:t>
            </a:r>
            <a:r>
              <a:rPr lang="es-ES_tradnl" sz="1200" noProof="0" dirty="0">
                <a:latin typeface="Arial" panose="020B0604020202020204" pitchFamily="34" charset="0"/>
                <a:ea typeface="Times New Roman" panose="02020603050405020304" pitchFamily="18" charset="0"/>
                <a:cs typeface="Times New Roman" panose="02020603050405020304" pitchFamily="18" charset="0"/>
              </a:rPr>
              <a:t> </a:t>
            </a:r>
            <a:r>
              <a:rPr lang="es-ES_tradnl" sz="1200" noProof="0" dirty="0" err="1">
                <a:latin typeface="Arial" panose="020B0604020202020204" pitchFamily="34" charset="0"/>
                <a:ea typeface="Times New Roman" panose="02020603050405020304" pitchFamily="18" charset="0"/>
                <a:cs typeface="Times New Roman" panose="02020603050405020304" pitchFamily="18" charset="0"/>
              </a:rPr>
              <a:t>trap</a:t>
            </a:r>
            <a:r>
              <a:rPr lang="es-ES_tradnl" sz="1200" noProof="0" dirty="0">
                <a:latin typeface="Arial" panose="020B0604020202020204" pitchFamily="34" charset="0"/>
                <a:ea typeface="Times New Roman" panose="02020603050405020304" pitchFamily="18" charset="0"/>
                <a:cs typeface="Times New Roman" panose="02020603050405020304" pitchFamily="18" charset="0"/>
              </a:rPr>
              <a:t> con crisis cíclicas</a:t>
            </a:r>
          </a:p>
          <a:p>
            <a:pPr marL="285750" indent="-285750" algn="just">
              <a:spcBef>
                <a:spcPts val="400"/>
              </a:spcBef>
              <a:spcAft>
                <a:spcPts val="600"/>
              </a:spcAft>
              <a:buFont typeface="Arial" panose="020B0604020202020204" pitchFamily="34" charset="0"/>
              <a:buChar char="•"/>
            </a:pPr>
            <a:r>
              <a:rPr lang="es-ES_tradnl" sz="1200" noProof="0">
                <a:latin typeface="Arial" panose="020B0604020202020204" pitchFamily="34" charset="0"/>
                <a:ea typeface="Times New Roman" panose="02020603050405020304" pitchFamily="18" charset="0"/>
                <a:cs typeface="Times New Roman" panose="02020603050405020304" pitchFamily="18" charset="0"/>
              </a:rPr>
              <a:t>  - </a:t>
            </a:r>
            <a:r>
              <a:rPr lang="es-ES_tradnl" sz="1200" noProof="0" dirty="0">
                <a:latin typeface="Arial" panose="020B0604020202020204" pitchFamily="34" charset="0"/>
                <a:ea typeface="Times New Roman" panose="02020603050405020304" pitchFamily="18" charset="0"/>
                <a:cs typeface="Times New Roman" panose="02020603050405020304" pitchFamily="18" charset="0"/>
              </a:rPr>
              <a:t>Japón: décadas perdidas y deflación</a:t>
            </a:r>
          </a:p>
          <a:p>
            <a:pPr marL="285750" indent="-285750" algn="just">
              <a:spcBef>
                <a:spcPts val="400"/>
              </a:spcBef>
              <a:spcAft>
                <a:spcPts val="600"/>
              </a:spcAft>
              <a:buFont typeface="Arial" panose="020B0604020202020204" pitchFamily="34" charset="0"/>
              <a:buChar char="•"/>
            </a:pPr>
            <a:r>
              <a:rPr lang="es-ES_tradnl" sz="1200" noProof="0">
                <a:latin typeface="Arial" panose="020B0604020202020204" pitchFamily="34" charset="0"/>
                <a:ea typeface="Times New Roman" panose="02020603050405020304" pitchFamily="18" charset="0"/>
                <a:cs typeface="Times New Roman" panose="02020603050405020304" pitchFamily="18" charset="0"/>
              </a:rPr>
              <a:t>  - </a:t>
            </a:r>
            <a:r>
              <a:rPr lang="es-ES_tradnl" sz="1200" noProof="0" dirty="0">
                <a:latin typeface="Arial" panose="020B0604020202020204" pitchFamily="34" charset="0"/>
                <a:ea typeface="Times New Roman" panose="02020603050405020304" pitchFamily="18" charset="0"/>
                <a:cs typeface="Times New Roman" panose="02020603050405020304" pitchFamily="18" charset="0"/>
              </a:rPr>
              <a:t>Países petroleros con boom-</a:t>
            </a:r>
            <a:r>
              <a:rPr lang="es-ES_tradnl" sz="1200" noProof="0" dirty="0" err="1">
                <a:latin typeface="Arial" panose="020B0604020202020204" pitchFamily="34" charset="0"/>
                <a:ea typeface="Times New Roman" panose="02020603050405020304" pitchFamily="18" charset="0"/>
                <a:cs typeface="Times New Roman" panose="02020603050405020304" pitchFamily="18" charset="0"/>
              </a:rPr>
              <a:t>bust</a:t>
            </a:r>
            <a:r>
              <a:rPr lang="es-ES_tradnl" sz="1200" noProof="0" dirty="0">
                <a:latin typeface="Arial" panose="020B0604020202020204" pitchFamily="34" charset="0"/>
                <a:ea typeface="Times New Roman" panose="02020603050405020304" pitchFamily="18" charset="0"/>
                <a:cs typeface="Times New Roman" panose="02020603050405020304" pitchFamily="18" charset="0"/>
              </a:rPr>
              <a:t> extremos (</a:t>
            </a:r>
            <a:r>
              <a:rPr lang="es-ES_tradnl" sz="1200" noProof="0" dirty="0" err="1">
                <a:latin typeface="Arial" panose="020B0604020202020204" pitchFamily="34" charset="0"/>
                <a:ea typeface="Times New Roman" panose="02020603050405020304" pitchFamily="18" charset="0"/>
                <a:cs typeface="Times New Roman" panose="02020603050405020304" pitchFamily="18" charset="0"/>
              </a:rPr>
              <a:t>Algeria</a:t>
            </a:r>
            <a:r>
              <a:rPr lang="es-ES_tradnl" sz="1200" noProof="0" dirty="0">
                <a:latin typeface="Arial" panose="020B0604020202020204" pitchFamily="34" charset="0"/>
                <a:ea typeface="Times New Roman" panose="02020603050405020304" pitchFamily="18" charset="0"/>
                <a:cs typeface="Times New Roman" panose="02020603050405020304" pitchFamily="18" charset="0"/>
              </a:rPr>
              <a:t>, Angola, </a:t>
            </a:r>
            <a:r>
              <a:rPr lang="es-ES_tradnl" sz="1200" noProof="0" dirty="0" err="1">
                <a:latin typeface="Arial" panose="020B0604020202020204" pitchFamily="34" charset="0"/>
                <a:ea typeface="Times New Roman" panose="02020603050405020304" pitchFamily="18" charset="0"/>
                <a:cs typeface="Times New Roman" panose="02020603050405020304" pitchFamily="18" charset="0"/>
              </a:rPr>
              <a:t>Brunei</a:t>
            </a:r>
            <a:r>
              <a:rPr lang="es-ES_tradnl" sz="1200" noProof="0" dirty="0">
                <a:latin typeface="Arial" panose="020B0604020202020204" pitchFamily="34" charset="0"/>
                <a:ea typeface="Times New Roman" panose="02020603050405020304" pitchFamily="18" charset="0"/>
                <a:cs typeface="Times New Roman" panose="02020603050405020304" pitchFamily="18" charset="0"/>
              </a:rPr>
              <a:t>)</a:t>
            </a:r>
          </a:p>
          <a:p>
            <a:pPr marL="285750" indent="-285750" algn="just">
              <a:spcBef>
                <a:spcPts val="400"/>
              </a:spcBef>
              <a:spcAft>
                <a:spcPts val="600"/>
              </a:spcAft>
              <a:buFont typeface="Arial" panose="020B0604020202020204" pitchFamily="34" charset="0"/>
              <a:buChar char="•"/>
            </a:pPr>
            <a:r>
              <a:rPr lang="es-ES_tradnl" sz="1200" noProof="0" dirty="0">
                <a:latin typeface="Arial" panose="020B0604020202020204" pitchFamily="34" charset="0"/>
                <a:ea typeface="Times New Roman" panose="02020603050405020304" pitchFamily="18" charset="0"/>
                <a:cs typeface="Times New Roman" panose="02020603050405020304" pitchFamily="18" charset="0"/>
              </a:rPr>
              <a:t>- Correlación con BM: Desde Low </a:t>
            </a:r>
            <a:r>
              <a:rPr lang="es-ES_tradnl" sz="1200" noProof="0" dirty="0" err="1">
                <a:latin typeface="Arial" panose="020B0604020202020204" pitchFamily="34" charset="0"/>
                <a:ea typeface="Times New Roman" panose="02020603050405020304" pitchFamily="18" charset="0"/>
                <a:cs typeface="Times New Roman" panose="02020603050405020304" pitchFamily="18" charset="0"/>
              </a:rPr>
              <a:t>income</a:t>
            </a:r>
            <a:r>
              <a:rPr lang="es-ES_tradnl" sz="1200" noProof="0" dirty="0">
                <a:latin typeface="Arial" panose="020B0604020202020204" pitchFamily="34" charset="0"/>
                <a:ea typeface="Times New Roman" panose="02020603050405020304" pitchFamily="18" charset="0"/>
                <a:cs typeface="Times New Roman" panose="02020603050405020304" pitchFamily="18" charset="0"/>
              </a:rPr>
              <a:t> hasta High </a:t>
            </a:r>
            <a:r>
              <a:rPr lang="es-ES_tradnl" sz="1200" noProof="0" dirty="0" err="1">
                <a:latin typeface="Arial" panose="020B0604020202020204" pitchFamily="34" charset="0"/>
                <a:ea typeface="Times New Roman" panose="02020603050405020304" pitchFamily="18" charset="0"/>
                <a:cs typeface="Times New Roman" panose="02020603050405020304" pitchFamily="18" charset="0"/>
              </a:rPr>
              <a:t>income</a:t>
            </a:r>
            <a:r>
              <a:rPr lang="es-ES_tradnl" sz="1200" noProof="0" dirty="0">
                <a:latin typeface="Arial" panose="020B0604020202020204" pitchFamily="34" charset="0"/>
                <a:ea typeface="Times New Roman" panose="02020603050405020304" pitchFamily="18" charset="0"/>
                <a:cs typeface="Times New Roman" panose="02020603050405020304" pitchFamily="18" charset="0"/>
              </a:rPr>
              <a:t> - la volatilidad no discrimina</a:t>
            </a:r>
          </a:p>
          <a:p>
            <a:pPr marL="285750" indent="-285750" algn="just">
              <a:spcBef>
                <a:spcPts val="400"/>
              </a:spcBef>
              <a:spcAft>
                <a:spcPts val="600"/>
              </a:spcAft>
              <a:buFont typeface="Arial" panose="020B0604020202020204" pitchFamily="34" charset="0"/>
              <a:buChar char="•"/>
            </a:pPr>
            <a:r>
              <a:rPr lang="es-ES_tradnl" sz="1200" noProof="0" dirty="0">
                <a:latin typeface="Arial" panose="020B0604020202020204" pitchFamily="34" charset="0"/>
                <a:ea typeface="Times New Roman" panose="02020603050405020304" pitchFamily="18" charset="0"/>
                <a:cs typeface="Times New Roman" panose="02020603050405020304" pitchFamily="18" charset="0"/>
              </a:rPr>
              <a:t>- </a:t>
            </a:r>
            <a:r>
              <a:rPr lang="es-ES_tradnl" sz="1200" noProof="0" dirty="0" err="1">
                <a:latin typeface="Arial" panose="020B0604020202020204" pitchFamily="34" charset="0"/>
                <a:ea typeface="Times New Roman" panose="02020603050405020304" pitchFamily="18" charset="0"/>
                <a:cs typeface="Times New Roman" panose="02020603050405020304" pitchFamily="18" charset="0"/>
              </a:rPr>
              <a:t>Insight</a:t>
            </a:r>
            <a:r>
              <a:rPr lang="es-ES_tradnl" sz="1200" noProof="0" dirty="0">
                <a:latin typeface="Arial" panose="020B0604020202020204" pitchFamily="34" charset="0"/>
                <a:ea typeface="Times New Roman" panose="02020603050405020304" pitchFamily="18" charset="0"/>
                <a:cs typeface="Times New Roman" panose="02020603050405020304" pitchFamily="18" charset="0"/>
              </a:rPr>
              <a:t> clave: Este es el </a:t>
            </a:r>
            <a:r>
              <a:rPr lang="es-ES_tradnl" sz="1200" noProof="0" dirty="0" err="1">
                <a:latin typeface="Arial" panose="020B0604020202020204" pitchFamily="34" charset="0"/>
                <a:ea typeface="Times New Roman" panose="02020603050405020304" pitchFamily="18" charset="0"/>
                <a:cs typeface="Times New Roman" panose="02020603050405020304" pitchFamily="18" charset="0"/>
              </a:rPr>
              <a:t>cluster</a:t>
            </a:r>
            <a:r>
              <a:rPr lang="es-ES_tradnl" sz="1200" noProof="0" dirty="0">
                <a:latin typeface="Arial" panose="020B0604020202020204" pitchFamily="34" charset="0"/>
                <a:ea typeface="Times New Roman" panose="02020603050405020304" pitchFamily="18" charset="0"/>
                <a:cs typeface="Times New Roman" panose="02020603050405020304" pitchFamily="18" charset="0"/>
              </a:rPr>
              <a:t> donde DTW brilla - agrupa por patrones temporales caóticos, ignorando niveles absolutos</a:t>
            </a:r>
          </a:p>
          <a:p>
            <a:endParaRPr lang="en-AR" dirty="0"/>
          </a:p>
        </p:txBody>
      </p:sp>
      <p:sp>
        <p:nvSpPr>
          <p:cNvPr id="4" name="Slide Number Placeholder 3"/>
          <p:cNvSpPr>
            <a:spLocks noGrp="1"/>
          </p:cNvSpPr>
          <p:nvPr>
            <p:ph type="sldNum" sz="quarter" idx="5"/>
          </p:nvPr>
        </p:nvSpPr>
        <p:spPr/>
        <p:txBody>
          <a:bodyPr/>
          <a:lstStyle/>
          <a:p>
            <a:fld id="{BD9C3A12-1E0F-412B-B376-8089A55D946C}" type="slidenum">
              <a:rPr lang="uk-UA" smtClean="0"/>
              <a:t>35</a:t>
            </a:fld>
            <a:endParaRPr lang="uk-UA"/>
          </a:p>
        </p:txBody>
      </p:sp>
    </p:spTree>
    <p:extLst>
      <p:ext uri="{BB962C8B-B14F-4D97-AF65-F5344CB8AC3E}">
        <p14:creationId xmlns:p14="http://schemas.microsoft.com/office/powerpoint/2010/main" val="36831961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lgn="just">
              <a:spcBef>
                <a:spcPts val="400"/>
              </a:spcBef>
              <a:spcAft>
                <a:spcPts val="600"/>
              </a:spcAft>
              <a:buFont typeface="Arial" panose="020B0604020202020204" pitchFamily="34" charset="0"/>
              <a:buChar char="•"/>
            </a:pPr>
            <a:r>
              <a:rPr lang="es-ES_tradnl" sz="1200" noProof="0" dirty="0" err="1">
                <a:latin typeface="Arial" panose="020B0604020202020204" pitchFamily="34" charset="0"/>
                <a:ea typeface="Times New Roman" panose="02020603050405020304" pitchFamily="18" charset="0"/>
                <a:cs typeface="Times New Roman" panose="02020603050405020304" pitchFamily="18" charset="0"/>
              </a:rPr>
              <a:t>Cluster</a:t>
            </a:r>
            <a:r>
              <a:rPr lang="es-ES_tradnl" sz="1200" noProof="0" dirty="0">
                <a:latin typeface="Arial" panose="020B0604020202020204" pitchFamily="34" charset="0"/>
                <a:ea typeface="Times New Roman" panose="02020603050405020304" pitchFamily="18" charset="0"/>
                <a:cs typeface="Times New Roman" panose="02020603050405020304" pitchFamily="18" charset="0"/>
              </a:rPr>
              <a:t> 2 - "Economías Estables Desarrolladas" (47 países)</a:t>
            </a:r>
          </a:p>
          <a:p>
            <a:pPr marL="285750" indent="-285750" algn="just">
              <a:spcBef>
                <a:spcPts val="400"/>
              </a:spcBef>
              <a:spcAft>
                <a:spcPts val="600"/>
              </a:spcAft>
              <a:buFont typeface="Arial" panose="020B0604020202020204" pitchFamily="34" charset="0"/>
              <a:buChar char="•"/>
            </a:pPr>
            <a:r>
              <a:rPr lang="es-ES_tradnl" sz="1200" noProof="0" dirty="0">
                <a:latin typeface="Arial" panose="020B0604020202020204" pitchFamily="34" charset="0"/>
                <a:ea typeface="Times New Roman" panose="02020603050405020304" pitchFamily="18" charset="0"/>
                <a:cs typeface="Times New Roman" panose="02020603050405020304" pitchFamily="18" charset="0"/>
              </a:rPr>
              <a:t>- Países clave: Austria, </a:t>
            </a:r>
            <a:r>
              <a:rPr lang="es-ES_tradnl" sz="1200" noProof="0" dirty="0" err="1">
                <a:latin typeface="Arial" panose="020B0604020202020204" pitchFamily="34" charset="0"/>
                <a:ea typeface="Times New Roman" panose="02020603050405020304" pitchFamily="18" charset="0"/>
                <a:cs typeface="Times New Roman" panose="02020603050405020304" pitchFamily="18" charset="0"/>
              </a:rPr>
              <a:t>Belgica</a:t>
            </a:r>
            <a:r>
              <a:rPr lang="es-ES_tradnl" sz="1200" noProof="0" dirty="0">
                <a:latin typeface="Arial" panose="020B0604020202020204" pitchFamily="34" charset="0"/>
                <a:ea typeface="Times New Roman" panose="02020603050405020304" pitchFamily="18" charset="0"/>
                <a:cs typeface="Times New Roman" panose="02020603050405020304" pitchFamily="18" charset="0"/>
              </a:rPr>
              <a:t>, Noruega, Suecia, Alemania, Francia, UK, Canadá, España, Italia, Chile, Uruguay, Turquía, </a:t>
            </a:r>
            <a:r>
              <a:rPr lang="es-ES_tradnl" sz="1200" noProof="0" dirty="0" err="1">
                <a:latin typeface="Arial" panose="020B0604020202020204" pitchFamily="34" charset="0"/>
                <a:ea typeface="Times New Roman" panose="02020603050405020304" pitchFamily="18" charset="0"/>
                <a:cs typeface="Times New Roman" panose="02020603050405020304" pitchFamily="18" charset="0"/>
              </a:rPr>
              <a:t>Fiji</a:t>
            </a:r>
            <a:r>
              <a:rPr lang="es-ES_tradnl" sz="1200" noProof="0" dirty="0">
                <a:latin typeface="Arial" panose="020B0604020202020204" pitchFamily="34" charset="0"/>
                <a:ea typeface="Times New Roman" panose="02020603050405020304" pitchFamily="18" charset="0"/>
                <a:cs typeface="Times New Roman" panose="02020603050405020304" pitchFamily="18" charset="0"/>
              </a:rPr>
              <a:t>, Sudáfrica</a:t>
            </a:r>
          </a:p>
          <a:p>
            <a:pPr marL="285750" indent="-285750" algn="just">
              <a:spcBef>
                <a:spcPts val="400"/>
              </a:spcBef>
              <a:spcAft>
                <a:spcPts val="600"/>
              </a:spcAft>
              <a:buFont typeface="Arial" panose="020B0604020202020204" pitchFamily="34" charset="0"/>
              <a:buChar char="•"/>
            </a:pPr>
            <a:r>
              <a:rPr lang="es-ES_tradnl" sz="1200" noProof="0" dirty="0">
                <a:latin typeface="Arial" panose="020B0604020202020204" pitchFamily="34" charset="0"/>
                <a:ea typeface="Times New Roman" panose="02020603050405020304" pitchFamily="18" charset="0"/>
                <a:cs typeface="Times New Roman" panose="02020603050405020304" pitchFamily="18" charset="0"/>
              </a:rPr>
              <a:t>- Características:</a:t>
            </a:r>
          </a:p>
          <a:p>
            <a:pPr marL="285750" indent="-285750" algn="just">
              <a:spcBef>
                <a:spcPts val="400"/>
              </a:spcBef>
              <a:spcAft>
                <a:spcPts val="600"/>
              </a:spcAft>
              <a:buFont typeface="Arial" panose="020B0604020202020204" pitchFamily="34" charset="0"/>
              <a:buChar char="•"/>
            </a:pPr>
            <a:r>
              <a:rPr lang="es-ES_tradnl" sz="1200" noProof="0">
                <a:latin typeface="Arial" panose="020B0604020202020204" pitchFamily="34" charset="0"/>
                <a:ea typeface="Times New Roman" panose="02020603050405020304" pitchFamily="18" charset="0"/>
                <a:cs typeface="Times New Roman" panose="02020603050405020304" pitchFamily="18" charset="0"/>
              </a:rPr>
              <a:t>  - </a:t>
            </a:r>
            <a:r>
              <a:rPr lang="es-ES_tradnl" sz="1200" noProof="0" dirty="0">
                <a:latin typeface="Arial" panose="020B0604020202020204" pitchFamily="34" charset="0"/>
                <a:ea typeface="Times New Roman" panose="02020603050405020304" pitchFamily="18" charset="0"/>
                <a:cs typeface="Times New Roman" panose="02020603050405020304" pitchFamily="18" charset="0"/>
              </a:rPr>
              <a:t>Mayoría son economías desarrolladas con trayectorias suaves y predecibles</a:t>
            </a:r>
          </a:p>
          <a:p>
            <a:pPr marL="285750" indent="-285750" algn="just">
              <a:spcBef>
                <a:spcPts val="400"/>
              </a:spcBef>
              <a:spcAft>
                <a:spcPts val="600"/>
              </a:spcAft>
              <a:buFont typeface="Arial" panose="020B0604020202020204" pitchFamily="34" charset="0"/>
              <a:buChar char="•"/>
            </a:pPr>
            <a:r>
              <a:rPr lang="es-ES_tradnl" sz="1200" noProof="0">
                <a:latin typeface="Arial" panose="020B0604020202020204" pitchFamily="34" charset="0"/>
                <a:ea typeface="Times New Roman" panose="02020603050405020304" pitchFamily="18" charset="0"/>
                <a:cs typeface="Times New Roman" panose="02020603050405020304" pitchFamily="18" charset="0"/>
              </a:rPr>
              <a:t>  - </a:t>
            </a:r>
            <a:r>
              <a:rPr lang="es-ES_tradnl" sz="1200" noProof="0" dirty="0">
                <a:latin typeface="Arial" panose="020B0604020202020204" pitchFamily="34" charset="0"/>
                <a:ea typeface="Times New Roman" panose="02020603050405020304" pitchFamily="18" charset="0"/>
                <a:cs typeface="Times New Roman" panose="02020603050405020304" pitchFamily="18" charset="0"/>
              </a:rPr>
              <a:t>Crecimiento sostenido o estancamiento controlado</a:t>
            </a:r>
          </a:p>
          <a:p>
            <a:pPr marL="285750" indent="-285750" algn="just">
              <a:spcBef>
                <a:spcPts val="400"/>
              </a:spcBef>
              <a:spcAft>
                <a:spcPts val="600"/>
              </a:spcAft>
              <a:buFont typeface="Arial" panose="020B0604020202020204" pitchFamily="34" charset="0"/>
              <a:buChar char="•"/>
            </a:pPr>
            <a:r>
              <a:rPr lang="es-ES_tradnl" sz="1200" noProof="0">
                <a:latin typeface="Arial" panose="020B0604020202020204" pitchFamily="34" charset="0"/>
                <a:ea typeface="Times New Roman" panose="02020603050405020304" pitchFamily="18" charset="0"/>
                <a:cs typeface="Times New Roman" panose="02020603050405020304" pitchFamily="18" charset="0"/>
              </a:rPr>
              <a:t>  - </a:t>
            </a:r>
            <a:r>
              <a:rPr lang="es-ES_tradnl" sz="1200" noProof="0" dirty="0">
                <a:latin typeface="Arial" panose="020B0604020202020204" pitchFamily="34" charset="0"/>
                <a:ea typeface="Times New Roman" panose="02020603050405020304" pitchFamily="18" charset="0"/>
                <a:cs typeface="Times New Roman" panose="02020603050405020304" pitchFamily="18" charset="0"/>
              </a:rPr>
              <a:t>Instituciones fuertes que amortiguan shocks</a:t>
            </a:r>
          </a:p>
          <a:p>
            <a:pPr marL="285750" indent="-285750" algn="just">
              <a:spcBef>
                <a:spcPts val="400"/>
              </a:spcBef>
              <a:spcAft>
                <a:spcPts val="600"/>
              </a:spcAft>
              <a:buFont typeface="Arial" panose="020B0604020202020204" pitchFamily="34" charset="0"/>
              <a:buChar char="•"/>
            </a:pPr>
            <a:r>
              <a:rPr lang="es-ES_tradnl" sz="1200" noProof="0">
                <a:latin typeface="Arial" panose="020B0604020202020204" pitchFamily="34" charset="0"/>
                <a:ea typeface="Times New Roman" panose="02020603050405020304" pitchFamily="18" charset="0"/>
                <a:cs typeface="Times New Roman" panose="02020603050405020304" pitchFamily="18" charset="0"/>
              </a:rPr>
              <a:t>  - </a:t>
            </a:r>
            <a:r>
              <a:rPr lang="es-ES_tradnl" sz="1200" noProof="0" dirty="0">
                <a:latin typeface="Arial" panose="020B0604020202020204" pitchFamily="34" charset="0"/>
                <a:ea typeface="Times New Roman" panose="02020603050405020304" pitchFamily="18" charset="0"/>
                <a:cs typeface="Times New Roman" panose="02020603050405020304" pitchFamily="18" charset="0"/>
              </a:rPr>
              <a:t>También incluye emergentes exitosos (Chile, Uruguay)</a:t>
            </a:r>
          </a:p>
          <a:p>
            <a:pPr marL="285750" indent="-285750" algn="just">
              <a:spcBef>
                <a:spcPts val="400"/>
              </a:spcBef>
              <a:spcAft>
                <a:spcPts val="600"/>
              </a:spcAft>
              <a:buFont typeface="Arial" panose="020B0604020202020204" pitchFamily="34" charset="0"/>
              <a:buChar char="•"/>
            </a:pPr>
            <a:r>
              <a:rPr lang="es-ES_tradnl" sz="1200" noProof="0" dirty="0">
                <a:latin typeface="Arial" panose="020B0604020202020204" pitchFamily="34" charset="0"/>
                <a:ea typeface="Times New Roman" panose="02020603050405020304" pitchFamily="18" charset="0"/>
                <a:cs typeface="Times New Roman" panose="02020603050405020304" pitchFamily="18" charset="0"/>
              </a:rPr>
              <a:t>- Correlación con BM: ~70% High </a:t>
            </a:r>
            <a:r>
              <a:rPr lang="es-ES_tradnl" sz="1200" noProof="0" dirty="0" err="1">
                <a:latin typeface="Arial" panose="020B0604020202020204" pitchFamily="34" charset="0"/>
                <a:ea typeface="Times New Roman" panose="02020603050405020304" pitchFamily="18" charset="0"/>
                <a:cs typeface="Times New Roman" panose="02020603050405020304" pitchFamily="18" charset="0"/>
              </a:rPr>
              <a:t>income</a:t>
            </a:r>
            <a:r>
              <a:rPr lang="es-ES_tradnl" sz="1200" noProof="0" dirty="0">
                <a:latin typeface="Arial" panose="020B0604020202020204" pitchFamily="34" charset="0"/>
                <a:ea typeface="Times New Roman" panose="02020603050405020304" pitchFamily="18" charset="0"/>
                <a:cs typeface="Times New Roman" panose="02020603050405020304" pitchFamily="18" charset="0"/>
              </a:rPr>
              <a:t>, pero también </a:t>
            </a:r>
            <a:r>
              <a:rPr lang="es-ES_tradnl" sz="1200" noProof="0" dirty="0" err="1">
                <a:latin typeface="Arial" panose="020B0604020202020204" pitchFamily="34" charset="0"/>
                <a:ea typeface="Times New Roman" panose="02020603050405020304" pitchFamily="18" charset="0"/>
                <a:cs typeface="Times New Roman" panose="02020603050405020304" pitchFamily="18" charset="0"/>
              </a:rPr>
              <a:t>Upper</a:t>
            </a:r>
            <a:r>
              <a:rPr lang="es-ES_tradnl" sz="1200" noProof="0" dirty="0">
                <a:latin typeface="Arial" panose="020B0604020202020204" pitchFamily="34" charset="0"/>
                <a:ea typeface="Times New Roman" panose="02020603050405020304" pitchFamily="18" charset="0"/>
                <a:cs typeface="Times New Roman" panose="02020603050405020304" pitchFamily="18" charset="0"/>
              </a:rPr>
              <a:t>/</a:t>
            </a:r>
            <a:r>
              <a:rPr lang="es-ES_tradnl" sz="1200" noProof="0" dirty="0" err="1">
                <a:latin typeface="Arial" panose="020B0604020202020204" pitchFamily="34" charset="0"/>
                <a:ea typeface="Times New Roman" panose="02020603050405020304" pitchFamily="18" charset="0"/>
                <a:cs typeface="Times New Roman" panose="02020603050405020304" pitchFamily="18" charset="0"/>
              </a:rPr>
              <a:t>Lower</a:t>
            </a:r>
            <a:r>
              <a:rPr lang="es-ES_tradnl" sz="1200" noProof="0" dirty="0">
                <a:latin typeface="Arial" panose="020B0604020202020204" pitchFamily="34" charset="0"/>
                <a:ea typeface="Times New Roman" panose="02020603050405020304" pitchFamily="18" charset="0"/>
                <a:cs typeface="Times New Roman" panose="02020603050405020304" pitchFamily="18" charset="0"/>
              </a:rPr>
              <a:t> </a:t>
            </a:r>
            <a:r>
              <a:rPr lang="es-ES_tradnl" sz="1200" noProof="0" dirty="0" err="1">
                <a:latin typeface="Arial" panose="020B0604020202020204" pitchFamily="34" charset="0"/>
                <a:ea typeface="Times New Roman" panose="02020603050405020304" pitchFamily="18" charset="0"/>
                <a:cs typeface="Times New Roman" panose="02020603050405020304" pitchFamily="18" charset="0"/>
              </a:rPr>
              <a:t>middle</a:t>
            </a:r>
            <a:r>
              <a:rPr lang="es-ES_tradnl" sz="1200" noProof="0" dirty="0">
                <a:latin typeface="Arial" panose="020B0604020202020204" pitchFamily="34" charset="0"/>
                <a:ea typeface="Times New Roman" panose="02020603050405020304" pitchFamily="18" charset="0"/>
                <a:cs typeface="Times New Roman" panose="02020603050405020304" pitchFamily="18" charset="0"/>
              </a:rPr>
              <a:t> </a:t>
            </a:r>
            <a:r>
              <a:rPr lang="es-ES_tradnl" sz="1200" noProof="0" dirty="0" err="1">
                <a:latin typeface="Arial" panose="020B0604020202020204" pitchFamily="34" charset="0"/>
                <a:ea typeface="Times New Roman" panose="02020603050405020304" pitchFamily="18" charset="0"/>
                <a:cs typeface="Times New Roman" panose="02020603050405020304" pitchFamily="18" charset="0"/>
              </a:rPr>
              <a:t>income</a:t>
            </a:r>
            <a:r>
              <a:rPr lang="es-ES_tradnl" sz="1200" noProof="0" dirty="0">
                <a:latin typeface="Arial" panose="020B0604020202020204" pitchFamily="34" charset="0"/>
                <a:ea typeface="Times New Roman" panose="02020603050405020304" pitchFamily="18" charset="0"/>
                <a:cs typeface="Times New Roman" panose="02020603050405020304" pitchFamily="18" charset="0"/>
              </a:rPr>
              <a:t> estables</a:t>
            </a:r>
          </a:p>
          <a:p>
            <a:pPr marL="285750" indent="-285750" algn="just">
              <a:spcBef>
                <a:spcPts val="400"/>
              </a:spcBef>
              <a:spcAft>
                <a:spcPts val="600"/>
              </a:spcAft>
              <a:buFont typeface="Arial" panose="020B0604020202020204" pitchFamily="34" charset="0"/>
              <a:buChar char="•"/>
            </a:pPr>
            <a:r>
              <a:rPr lang="es-ES_tradnl" sz="1200" noProof="0" dirty="0">
                <a:latin typeface="Arial" panose="020B0604020202020204" pitchFamily="34" charset="0"/>
                <a:ea typeface="Times New Roman" panose="02020603050405020304" pitchFamily="18" charset="0"/>
                <a:cs typeface="Times New Roman" panose="02020603050405020304" pitchFamily="18" charset="0"/>
              </a:rPr>
              <a:t>- </a:t>
            </a:r>
            <a:r>
              <a:rPr lang="es-ES_tradnl" sz="1200" noProof="0" dirty="0" err="1">
                <a:latin typeface="Arial" panose="020B0604020202020204" pitchFamily="34" charset="0"/>
                <a:ea typeface="Times New Roman" panose="02020603050405020304" pitchFamily="18" charset="0"/>
                <a:cs typeface="Times New Roman" panose="02020603050405020304" pitchFamily="18" charset="0"/>
              </a:rPr>
              <a:t>Insight</a:t>
            </a:r>
            <a:r>
              <a:rPr lang="es-ES_tradnl" sz="1200" noProof="0" dirty="0">
                <a:latin typeface="Arial" panose="020B0604020202020204" pitchFamily="34" charset="0"/>
                <a:ea typeface="Times New Roman" panose="02020603050405020304" pitchFamily="18" charset="0"/>
                <a:cs typeface="Times New Roman" panose="02020603050405020304" pitchFamily="18" charset="0"/>
              </a:rPr>
              <a:t> clave: La estabilidad temporal es el criterio, no el nivel de ingreso</a:t>
            </a:r>
          </a:p>
          <a:p>
            <a:endParaRPr lang="en-AR" dirty="0"/>
          </a:p>
        </p:txBody>
      </p:sp>
      <p:sp>
        <p:nvSpPr>
          <p:cNvPr id="4" name="Slide Number Placeholder 3"/>
          <p:cNvSpPr>
            <a:spLocks noGrp="1"/>
          </p:cNvSpPr>
          <p:nvPr>
            <p:ph type="sldNum" sz="quarter" idx="5"/>
          </p:nvPr>
        </p:nvSpPr>
        <p:spPr/>
        <p:txBody>
          <a:bodyPr/>
          <a:lstStyle/>
          <a:p>
            <a:fld id="{BD9C3A12-1E0F-412B-B376-8089A55D946C}" type="slidenum">
              <a:rPr lang="uk-UA" smtClean="0"/>
              <a:t>36</a:t>
            </a:fld>
            <a:endParaRPr lang="uk-UA"/>
          </a:p>
        </p:txBody>
      </p:sp>
    </p:spTree>
    <p:extLst>
      <p:ext uri="{BB962C8B-B14F-4D97-AF65-F5344CB8AC3E}">
        <p14:creationId xmlns:p14="http://schemas.microsoft.com/office/powerpoint/2010/main" val="18938376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lgn="just">
              <a:spcBef>
                <a:spcPts val="400"/>
              </a:spcBef>
              <a:spcAft>
                <a:spcPts val="600"/>
              </a:spcAft>
              <a:buFont typeface="Arial" panose="020B0604020202020204" pitchFamily="34" charset="0"/>
              <a:buChar char="•"/>
            </a:pPr>
            <a:r>
              <a:rPr lang="es-ES_tradnl" sz="1200" noProof="0" dirty="0" err="1">
                <a:latin typeface="Arial" panose="020B0604020202020204" pitchFamily="34" charset="0"/>
                <a:ea typeface="Times New Roman" panose="02020603050405020304" pitchFamily="18" charset="0"/>
                <a:cs typeface="Times New Roman" panose="02020603050405020304" pitchFamily="18" charset="0"/>
              </a:rPr>
              <a:t>Cluster</a:t>
            </a:r>
            <a:r>
              <a:rPr lang="es-ES_tradnl" sz="1200" noProof="0" dirty="0">
                <a:latin typeface="Arial" panose="020B0604020202020204" pitchFamily="34" charset="0"/>
                <a:ea typeface="Times New Roman" panose="02020603050405020304" pitchFamily="18" charset="0"/>
                <a:cs typeface="Times New Roman" panose="02020603050405020304" pitchFamily="18" charset="0"/>
              </a:rPr>
              <a:t> 3 - "Economías en Crecimiento Sostenido" (67 países)</a:t>
            </a:r>
          </a:p>
          <a:p>
            <a:pPr marL="285750" indent="-285750" algn="just">
              <a:spcBef>
                <a:spcPts val="400"/>
              </a:spcBef>
              <a:spcAft>
                <a:spcPts val="600"/>
              </a:spcAft>
              <a:buFont typeface="Arial" panose="020B0604020202020204" pitchFamily="34" charset="0"/>
              <a:buChar char="•"/>
            </a:pPr>
            <a:r>
              <a:rPr lang="es-ES_tradnl" sz="1200" noProof="0" dirty="0">
                <a:latin typeface="Arial" panose="020B0604020202020204" pitchFamily="34" charset="0"/>
                <a:ea typeface="Times New Roman" panose="02020603050405020304" pitchFamily="18" charset="0"/>
                <a:cs typeface="Times New Roman" panose="02020603050405020304" pitchFamily="18" charset="0"/>
              </a:rPr>
              <a:t>- Países clave: China, India, Indonesia, Corea del Sur, Vietnam, Bangladesh, Etiopía, Kenia, Ghana, Perú, Colombia, República Dominicana, Estados Unidos</a:t>
            </a:r>
          </a:p>
          <a:p>
            <a:pPr marL="285750" indent="-285750" algn="just">
              <a:spcBef>
                <a:spcPts val="400"/>
              </a:spcBef>
              <a:spcAft>
                <a:spcPts val="600"/>
              </a:spcAft>
              <a:buFont typeface="Arial" panose="020B0604020202020204" pitchFamily="34" charset="0"/>
              <a:buChar char="•"/>
            </a:pPr>
            <a:r>
              <a:rPr lang="es-ES_tradnl" sz="1200" noProof="0" dirty="0">
                <a:latin typeface="Arial" panose="020B0604020202020204" pitchFamily="34" charset="0"/>
                <a:ea typeface="Times New Roman" panose="02020603050405020304" pitchFamily="18" charset="0"/>
                <a:cs typeface="Times New Roman" panose="02020603050405020304" pitchFamily="18" charset="0"/>
              </a:rPr>
              <a:t>- Características:</a:t>
            </a:r>
          </a:p>
          <a:p>
            <a:pPr marL="285750" indent="-285750" algn="just">
              <a:spcBef>
                <a:spcPts val="400"/>
              </a:spcBef>
              <a:spcAft>
                <a:spcPts val="600"/>
              </a:spcAft>
              <a:buFont typeface="Arial" panose="020B0604020202020204" pitchFamily="34" charset="0"/>
              <a:buChar char="•"/>
            </a:pPr>
            <a:r>
              <a:rPr lang="es-ES_tradnl" sz="1200" noProof="0">
                <a:latin typeface="Arial" panose="020B0604020202020204" pitchFamily="34" charset="0"/>
                <a:ea typeface="Times New Roman" panose="02020603050405020304" pitchFamily="18" charset="0"/>
                <a:cs typeface="Times New Roman" panose="02020603050405020304" pitchFamily="18" charset="0"/>
              </a:rPr>
              <a:t>  - </a:t>
            </a:r>
            <a:r>
              <a:rPr lang="es-ES_tradnl" sz="1200" noProof="0" dirty="0" err="1">
                <a:latin typeface="Arial" panose="020B0604020202020204" pitchFamily="34" charset="0"/>
                <a:ea typeface="Times New Roman" panose="02020603050405020304" pitchFamily="18" charset="0"/>
                <a:cs typeface="Times New Roman" panose="02020603050405020304" pitchFamily="18" charset="0"/>
              </a:rPr>
              <a:t>Cluster</a:t>
            </a:r>
            <a:r>
              <a:rPr lang="es-ES_tradnl" sz="1200" noProof="0" dirty="0">
                <a:latin typeface="Arial" panose="020B0604020202020204" pitchFamily="34" charset="0"/>
                <a:ea typeface="Times New Roman" panose="02020603050405020304" pitchFamily="18" charset="0"/>
                <a:cs typeface="Times New Roman" panose="02020603050405020304" pitchFamily="18" charset="0"/>
              </a:rPr>
              <a:t> más grande y heterogéneo</a:t>
            </a:r>
          </a:p>
          <a:p>
            <a:pPr marL="285750" indent="-285750" algn="just">
              <a:spcBef>
                <a:spcPts val="400"/>
              </a:spcBef>
              <a:spcAft>
                <a:spcPts val="600"/>
              </a:spcAft>
              <a:buFont typeface="Arial" panose="020B0604020202020204" pitchFamily="34" charset="0"/>
              <a:buChar char="•"/>
            </a:pPr>
            <a:r>
              <a:rPr lang="es-ES_tradnl" sz="1200" noProof="0">
                <a:latin typeface="Arial" panose="020B0604020202020204" pitchFamily="34" charset="0"/>
                <a:ea typeface="Times New Roman" panose="02020603050405020304" pitchFamily="18" charset="0"/>
                <a:cs typeface="Times New Roman" panose="02020603050405020304" pitchFamily="18" charset="0"/>
              </a:rPr>
              <a:t>  - </a:t>
            </a:r>
            <a:r>
              <a:rPr lang="es-ES_tradnl" sz="1200" noProof="0" dirty="0">
                <a:latin typeface="Arial" panose="020B0604020202020204" pitchFamily="34" charset="0"/>
                <a:ea typeface="Times New Roman" panose="02020603050405020304" pitchFamily="18" charset="0"/>
                <a:cs typeface="Times New Roman" panose="02020603050405020304" pitchFamily="18" charset="0"/>
              </a:rPr>
              <a:t>Trayectorias de crecimiento sostenido (milagros asiáticos, emergentes africanos)</a:t>
            </a:r>
          </a:p>
          <a:p>
            <a:pPr marL="285750" indent="-285750" algn="just">
              <a:spcBef>
                <a:spcPts val="400"/>
              </a:spcBef>
              <a:spcAft>
                <a:spcPts val="600"/>
              </a:spcAft>
              <a:buFont typeface="Arial" panose="020B0604020202020204" pitchFamily="34" charset="0"/>
              <a:buChar char="•"/>
            </a:pPr>
            <a:r>
              <a:rPr lang="es-ES_tradnl" sz="1200" noProof="0">
                <a:latin typeface="Arial" panose="020B0604020202020204" pitchFamily="34" charset="0"/>
                <a:ea typeface="Times New Roman" panose="02020603050405020304" pitchFamily="18" charset="0"/>
                <a:cs typeface="Times New Roman" panose="02020603050405020304" pitchFamily="18" charset="0"/>
              </a:rPr>
              <a:t>  - </a:t>
            </a:r>
            <a:r>
              <a:rPr lang="es-ES_tradnl" sz="1200" noProof="0" dirty="0">
                <a:latin typeface="Arial" panose="020B0604020202020204" pitchFamily="34" charset="0"/>
                <a:ea typeface="Times New Roman" panose="02020603050405020304" pitchFamily="18" charset="0"/>
                <a:cs typeface="Times New Roman" panose="02020603050405020304" pitchFamily="18" charset="0"/>
              </a:rPr>
              <a:t>Transformación estructural en curso</a:t>
            </a:r>
          </a:p>
          <a:p>
            <a:pPr marL="285750" indent="-285750" algn="just">
              <a:spcBef>
                <a:spcPts val="400"/>
              </a:spcBef>
              <a:spcAft>
                <a:spcPts val="600"/>
              </a:spcAft>
              <a:buFont typeface="Arial" panose="020B0604020202020204" pitchFamily="34" charset="0"/>
              <a:buChar char="•"/>
            </a:pPr>
            <a:r>
              <a:rPr lang="es-ES_tradnl" sz="1200" noProof="0">
                <a:latin typeface="Arial" panose="020B0604020202020204" pitchFamily="34" charset="0"/>
                <a:ea typeface="Times New Roman" panose="02020603050405020304" pitchFamily="18" charset="0"/>
                <a:cs typeface="Times New Roman" panose="02020603050405020304" pitchFamily="18" charset="0"/>
              </a:rPr>
              <a:t>  - </a:t>
            </a:r>
            <a:r>
              <a:rPr lang="es-ES_tradnl" sz="1200" noProof="0" dirty="0">
                <a:latin typeface="Arial" panose="020B0604020202020204" pitchFamily="34" charset="0"/>
                <a:ea typeface="Times New Roman" panose="02020603050405020304" pitchFamily="18" charset="0"/>
                <a:cs typeface="Times New Roman" panose="02020603050405020304" pitchFamily="18" charset="0"/>
              </a:rPr>
              <a:t>Menor volatilidad que </a:t>
            </a:r>
            <a:r>
              <a:rPr lang="es-ES_tradnl" sz="1200" noProof="0" dirty="0" err="1">
                <a:latin typeface="Arial" panose="020B0604020202020204" pitchFamily="34" charset="0"/>
                <a:ea typeface="Times New Roman" panose="02020603050405020304" pitchFamily="18" charset="0"/>
                <a:cs typeface="Times New Roman" panose="02020603050405020304" pitchFamily="18" charset="0"/>
              </a:rPr>
              <a:t>Cluster</a:t>
            </a:r>
            <a:r>
              <a:rPr lang="es-ES_tradnl" sz="1200" noProof="0" dirty="0">
                <a:latin typeface="Arial" panose="020B0604020202020204" pitchFamily="34" charset="0"/>
                <a:ea typeface="Times New Roman" panose="02020603050405020304" pitchFamily="18" charset="0"/>
                <a:cs typeface="Times New Roman" panose="02020603050405020304" pitchFamily="18" charset="0"/>
              </a:rPr>
              <a:t> 1, más dinamismo que </a:t>
            </a:r>
            <a:r>
              <a:rPr lang="es-ES_tradnl" sz="1200" noProof="0" dirty="0" err="1">
                <a:latin typeface="Arial" panose="020B0604020202020204" pitchFamily="34" charset="0"/>
                <a:ea typeface="Times New Roman" panose="02020603050405020304" pitchFamily="18" charset="0"/>
                <a:cs typeface="Times New Roman" panose="02020603050405020304" pitchFamily="18" charset="0"/>
              </a:rPr>
              <a:t>Cluster</a:t>
            </a:r>
            <a:r>
              <a:rPr lang="es-ES_tradnl" sz="1200" noProof="0" dirty="0">
                <a:latin typeface="Arial" panose="020B0604020202020204" pitchFamily="34" charset="0"/>
                <a:ea typeface="Times New Roman" panose="02020603050405020304" pitchFamily="18" charset="0"/>
                <a:cs typeface="Times New Roman" panose="02020603050405020304" pitchFamily="18" charset="0"/>
              </a:rPr>
              <a:t> 2</a:t>
            </a:r>
          </a:p>
          <a:p>
            <a:pPr marL="285750" indent="-285750" algn="just">
              <a:spcBef>
                <a:spcPts val="400"/>
              </a:spcBef>
              <a:spcAft>
                <a:spcPts val="600"/>
              </a:spcAft>
              <a:buFont typeface="Arial" panose="020B0604020202020204" pitchFamily="34" charset="0"/>
              <a:buChar char="•"/>
            </a:pPr>
            <a:r>
              <a:rPr lang="es-ES_tradnl" sz="1200" noProof="0">
                <a:latin typeface="Arial" panose="020B0604020202020204" pitchFamily="34" charset="0"/>
                <a:ea typeface="Times New Roman" panose="02020603050405020304" pitchFamily="18" charset="0"/>
                <a:cs typeface="Times New Roman" panose="02020603050405020304" pitchFamily="18" charset="0"/>
              </a:rPr>
              <a:t>  - </a:t>
            </a:r>
            <a:r>
              <a:rPr lang="es-ES_tradnl" sz="1200" noProof="0" dirty="0">
                <a:latin typeface="Arial" panose="020B0604020202020204" pitchFamily="34" charset="0"/>
                <a:ea typeface="Times New Roman" panose="02020603050405020304" pitchFamily="18" charset="0"/>
                <a:cs typeface="Times New Roman" panose="02020603050405020304" pitchFamily="18" charset="0"/>
              </a:rPr>
              <a:t>Incluye tanto tigres asiáticos como economías africanas en despegue</a:t>
            </a:r>
          </a:p>
          <a:p>
            <a:pPr marL="285750" indent="-285750" algn="just">
              <a:spcBef>
                <a:spcPts val="400"/>
              </a:spcBef>
              <a:spcAft>
                <a:spcPts val="600"/>
              </a:spcAft>
              <a:buFont typeface="Arial" panose="020B0604020202020204" pitchFamily="34" charset="0"/>
              <a:buChar char="•"/>
            </a:pPr>
            <a:r>
              <a:rPr lang="es-ES_tradnl" sz="1200" noProof="0">
                <a:latin typeface="Arial" panose="020B0604020202020204" pitchFamily="34" charset="0"/>
                <a:ea typeface="Times New Roman" panose="02020603050405020304" pitchFamily="18" charset="0"/>
                <a:cs typeface="Times New Roman" panose="02020603050405020304" pitchFamily="18" charset="0"/>
              </a:rPr>
              <a:t>  - </a:t>
            </a:r>
            <a:r>
              <a:rPr lang="es-ES_tradnl" sz="1200" noProof="0" dirty="0">
                <a:latin typeface="Arial" panose="020B0604020202020204" pitchFamily="34" charset="0"/>
                <a:ea typeface="Times New Roman" panose="02020603050405020304" pitchFamily="18" charset="0"/>
                <a:cs typeface="Times New Roman" panose="02020603050405020304" pitchFamily="18" charset="0"/>
              </a:rPr>
              <a:t>Sorpresa: Estados Unidos en este </a:t>
            </a:r>
            <a:r>
              <a:rPr lang="es-ES_tradnl" sz="1200" noProof="0" dirty="0" err="1">
                <a:latin typeface="Arial" panose="020B0604020202020204" pitchFamily="34" charset="0"/>
                <a:ea typeface="Times New Roman" panose="02020603050405020304" pitchFamily="18" charset="0"/>
                <a:cs typeface="Times New Roman" panose="02020603050405020304" pitchFamily="18" charset="0"/>
              </a:rPr>
              <a:t>cluster</a:t>
            </a:r>
            <a:r>
              <a:rPr lang="es-ES_tradnl" sz="1200" noProof="0" dirty="0">
                <a:latin typeface="Arial" panose="020B0604020202020204" pitchFamily="34" charset="0"/>
                <a:ea typeface="Times New Roman" panose="02020603050405020304" pitchFamily="18" charset="0"/>
                <a:cs typeface="Times New Roman" panose="02020603050405020304" pitchFamily="18" charset="0"/>
              </a:rPr>
              <a:t> - refleja transformación económica continua (</a:t>
            </a:r>
            <a:r>
              <a:rPr lang="es-ES_tradnl" sz="1200" noProof="0" dirty="0" err="1">
                <a:latin typeface="Arial" panose="020B0604020202020204" pitchFamily="34" charset="0"/>
                <a:ea typeface="Times New Roman" panose="02020603050405020304" pitchFamily="18" charset="0"/>
                <a:cs typeface="Times New Roman" panose="02020603050405020304" pitchFamily="18" charset="0"/>
              </a:rPr>
              <a:t>tech</a:t>
            </a:r>
            <a:r>
              <a:rPr lang="es-ES_tradnl" sz="1200" noProof="0" dirty="0">
                <a:latin typeface="Arial" panose="020B0604020202020204" pitchFamily="34" charset="0"/>
                <a:ea typeface="Times New Roman" panose="02020603050405020304" pitchFamily="18" charset="0"/>
                <a:cs typeface="Times New Roman" panose="02020603050405020304" pitchFamily="18" charset="0"/>
              </a:rPr>
              <a:t> boom, globalización)</a:t>
            </a:r>
          </a:p>
          <a:p>
            <a:pPr marL="285750" indent="-285750" algn="just">
              <a:spcBef>
                <a:spcPts val="400"/>
              </a:spcBef>
              <a:spcAft>
                <a:spcPts val="600"/>
              </a:spcAft>
              <a:buFont typeface="Arial" panose="020B0604020202020204" pitchFamily="34" charset="0"/>
              <a:buChar char="•"/>
            </a:pPr>
            <a:r>
              <a:rPr lang="es-ES_tradnl" sz="1200" noProof="0" dirty="0">
                <a:latin typeface="Arial" panose="020B0604020202020204" pitchFamily="34" charset="0"/>
                <a:ea typeface="Times New Roman" panose="02020603050405020304" pitchFamily="18" charset="0"/>
                <a:cs typeface="Times New Roman" panose="02020603050405020304" pitchFamily="18" charset="0"/>
              </a:rPr>
              <a:t>- Correlación con BM: Mayoría </a:t>
            </a:r>
            <a:r>
              <a:rPr lang="es-ES_tradnl" sz="1200" noProof="0" dirty="0" err="1">
                <a:latin typeface="Arial" panose="020B0604020202020204" pitchFamily="34" charset="0"/>
                <a:ea typeface="Times New Roman" panose="02020603050405020304" pitchFamily="18" charset="0"/>
                <a:cs typeface="Times New Roman" panose="02020603050405020304" pitchFamily="18" charset="0"/>
              </a:rPr>
              <a:t>Lower</a:t>
            </a:r>
            <a:r>
              <a:rPr lang="es-ES_tradnl" sz="1200" noProof="0" dirty="0">
                <a:latin typeface="Arial" panose="020B0604020202020204" pitchFamily="34" charset="0"/>
                <a:ea typeface="Times New Roman" panose="02020603050405020304" pitchFamily="18" charset="0"/>
                <a:cs typeface="Times New Roman" panose="02020603050405020304" pitchFamily="18" charset="0"/>
              </a:rPr>
              <a:t>/</a:t>
            </a:r>
            <a:r>
              <a:rPr lang="es-ES_tradnl" sz="1200" noProof="0" dirty="0" err="1">
                <a:latin typeface="Arial" panose="020B0604020202020204" pitchFamily="34" charset="0"/>
                <a:ea typeface="Times New Roman" panose="02020603050405020304" pitchFamily="18" charset="0"/>
                <a:cs typeface="Times New Roman" panose="02020603050405020304" pitchFamily="18" charset="0"/>
              </a:rPr>
              <a:t>Upper</a:t>
            </a:r>
            <a:r>
              <a:rPr lang="es-ES_tradnl" sz="1200" noProof="0" dirty="0">
                <a:latin typeface="Arial" panose="020B0604020202020204" pitchFamily="34" charset="0"/>
                <a:ea typeface="Times New Roman" panose="02020603050405020304" pitchFamily="18" charset="0"/>
                <a:cs typeface="Times New Roman" panose="02020603050405020304" pitchFamily="18" charset="0"/>
              </a:rPr>
              <a:t> </a:t>
            </a:r>
            <a:r>
              <a:rPr lang="es-ES_tradnl" sz="1200" noProof="0" dirty="0" err="1">
                <a:latin typeface="Arial" panose="020B0604020202020204" pitchFamily="34" charset="0"/>
                <a:ea typeface="Times New Roman" panose="02020603050405020304" pitchFamily="18" charset="0"/>
                <a:cs typeface="Times New Roman" panose="02020603050405020304" pitchFamily="18" charset="0"/>
              </a:rPr>
              <a:t>middle</a:t>
            </a:r>
            <a:r>
              <a:rPr lang="es-ES_tradnl" sz="1200" noProof="0" dirty="0">
                <a:latin typeface="Arial" panose="020B0604020202020204" pitchFamily="34" charset="0"/>
                <a:ea typeface="Times New Roman" panose="02020603050405020304" pitchFamily="18" charset="0"/>
                <a:cs typeface="Times New Roman" panose="02020603050405020304" pitchFamily="18" charset="0"/>
              </a:rPr>
              <a:t> </a:t>
            </a:r>
            <a:r>
              <a:rPr lang="es-ES_tradnl" sz="1200" noProof="0" dirty="0" err="1">
                <a:latin typeface="Arial" panose="020B0604020202020204" pitchFamily="34" charset="0"/>
                <a:ea typeface="Times New Roman" panose="02020603050405020304" pitchFamily="18" charset="0"/>
                <a:cs typeface="Times New Roman" panose="02020603050405020304" pitchFamily="18" charset="0"/>
              </a:rPr>
              <a:t>income</a:t>
            </a:r>
            <a:r>
              <a:rPr lang="es-ES_tradnl" sz="1200" noProof="0" dirty="0">
                <a:latin typeface="Arial" panose="020B0604020202020204" pitchFamily="34" charset="0"/>
                <a:ea typeface="Times New Roman" panose="02020603050405020304" pitchFamily="18" charset="0"/>
                <a:cs typeface="Times New Roman" panose="02020603050405020304" pitchFamily="18" charset="0"/>
              </a:rPr>
              <a:t>, varios High </a:t>
            </a:r>
            <a:r>
              <a:rPr lang="es-ES_tradnl" sz="1200" noProof="0" dirty="0" err="1">
                <a:latin typeface="Arial" panose="020B0604020202020204" pitchFamily="34" charset="0"/>
                <a:ea typeface="Times New Roman" panose="02020603050405020304" pitchFamily="18" charset="0"/>
                <a:cs typeface="Times New Roman" panose="02020603050405020304" pitchFamily="18" charset="0"/>
              </a:rPr>
              <a:t>income</a:t>
            </a:r>
            <a:endParaRPr lang="es-ES_tradnl" sz="1200" noProof="0" dirty="0">
              <a:latin typeface="Arial" panose="020B0604020202020204" pitchFamily="34" charset="0"/>
              <a:ea typeface="Times New Roman" panose="02020603050405020304" pitchFamily="18" charset="0"/>
              <a:cs typeface="Times New Roman" panose="02020603050405020304" pitchFamily="18" charset="0"/>
            </a:endParaRPr>
          </a:p>
          <a:p>
            <a:pPr marL="285750" indent="-285750" algn="just">
              <a:spcBef>
                <a:spcPts val="400"/>
              </a:spcBef>
              <a:spcAft>
                <a:spcPts val="600"/>
              </a:spcAft>
              <a:buFont typeface="Arial" panose="020B0604020202020204" pitchFamily="34" charset="0"/>
              <a:buChar char="•"/>
            </a:pPr>
            <a:r>
              <a:rPr lang="es-ES_tradnl" sz="1200" noProof="0" dirty="0">
                <a:latin typeface="Arial" panose="020B0604020202020204" pitchFamily="34" charset="0"/>
                <a:ea typeface="Times New Roman" panose="02020603050405020304" pitchFamily="18" charset="0"/>
                <a:cs typeface="Times New Roman" panose="02020603050405020304" pitchFamily="18" charset="0"/>
              </a:rPr>
              <a:t>- </a:t>
            </a:r>
            <a:r>
              <a:rPr lang="es-ES_tradnl" sz="1200" noProof="0" dirty="0" err="1">
                <a:latin typeface="Arial" panose="020B0604020202020204" pitchFamily="34" charset="0"/>
                <a:ea typeface="Times New Roman" panose="02020603050405020304" pitchFamily="18" charset="0"/>
                <a:cs typeface="Times New Roman" panose="02020603050405020304" pitchFamily="18" charset="0"/>
              </a:rPr>
              <a:t>Insight</a:t>
            </a:r>
            <a:r>
              <a:rPr lang="es-ES_tradnl" sz="1200" noProof="0" dirty="0">
                <a:latin typeface="Arial" panose="020B0604020202020204" pitchFamily="34" charset="0"/>
                <a:ea typeface="Times New Roman" panose="02020603050405020304" pitchFamily="18" charset="0"/>
                <a:cs typeface="Times New Roman" panose="02020603050405020304" pitchFamily="18" charset="0"/>
              </a:rPr>
              <a:t> clave: DTW identifica patrones de crecimiento dinámico, independiente del punto de partida</a:t>
            </a:r>
          </a:p>
          <a:p>
            <a:endParaRPr lang="en-AR" dirty="0"/>
          </a:p>
        </p:txBody>
      </p:sp>
      <p:sp>
        <p:nvSpPr>
          <p:cNvPr id="4" name="Slide Number Placeholder 3"/>
          <p:cNvSpPr>
            <a:spLocks noGrp="1"/>
          </p:cNvSpPr>
          <p:nvPr>
            <p:ph type="sldNum" sz="quarter" idx="5"/>
          </p:nvPr>
        </p:nvSpPr>
        <p:spPr/>
        <p:txBody>
          <a:bodyPr/>
          <a:lstStyle/>
          <a:p>
            <a:fld id="{BD9C3A12-1E0F-412B-B376-8089A55D946C}" type="slidenum">
              <a:rPr lang="uk-UA" smtClean="0"/>
              <a:t>37</a:t>
            </a:fld>
            <a:endParaRPr lang="uk-UA"/>
          </a:p>
        </p:txBody>
      </p:sp>
    </p:spTree>
    <p:extLst>
      <p:ext uri="{BB962C8B-B14F-4D97-AF65-F5344CB8AC3E}">
        <p14:creationId xmlns:p14="http://schemas.microsoft.com/office/powerpoint/2010/main" val="41475112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b="0" i="0" dirty="0">
                <a:solidFill>
                  <a:srgbClr val="E8E8E8"/>
                </a:solidFill>
                <a:effectLst/>
                <a:latin typeface="Google Sans"/>
              </a:rPr>
              <a:t>GNI = </a:t>
            </a:r>
            <a:r>
              <a:rPr lang="en-AR" b="0" i="0" dirty="0">
                <a:solidFill>
                  <a:srgbClr val="E8E8E8"/>
                </a:solidFill>
                <a:effectLst/>
                <a:latin typeface="Google Sans"/>
              </a:rPr>
              <a:t>Gross national income</a:t>
            </a:r>
          </a:p>
          <a:p>
            <a:endParaRPr lang="es-ES_tradnl" sz="1200" noProof="0" dirty="0">
              <a:solidFill>
                <a:srgbClr val="0E0E0E"/>
              </a:solidFill>
              <a:effectLst/>
              <a:latin typeface=".SF NS"/>
            </a:endParaRPr>
          </a:p>
          <a:p>
            <a:r>
              <a:rPr lang="es-ES_tradnl" sz="1200" noProof="0" dirty="0">
                <a:solidFill>
                  <a:srgbClr val="0E0E0E"/>
                </a:solidFill>
                <a:effectLst/>
                <a:latin typeface=".SF NS"/>
              </a:rPr>
              <a:t>que es la suma del valor agregado por todos los productores residentes más cualquier impuesto sobre productos (menos subsidios) no incluido en la valoración de la producción, más los ingresos netos primarios (compensación de empleados e ingresos por propiedad) recibidos del extranjero. </a:t>
            </a:r>
            <a:endParaRPr lang="en-AR" b="1" dirty="0"/>
          </a:p>
        </p:txBody>
      </p:sp>
      <p:sp>
        <p:nvSpPr>
          <p:cNvPr id="4" name="Slide Number Placeholder 3"/>
          <p:cNvSpPr>
            <a:spLocks noGrp="1"/>
          </p:cNvSpPr>
          <p:nvPr>
            <p:ph type="sldNum" sz="quarter" idx="5"/>
          </p:nvPr>
        </p:nvSpPr>
        <p:spPr/>
        <p:txBody>
          <a:bodyPr/>
          <a:lstStyle/>
          <a:p>
            <a:fld id="{BD9C3A12-1E0F-412B-B376-8089A55D946C}" type="slidenum">
              <a:rPr lang="uk-UA" smtClean="0"/>
              <a:t>6</a:t>
            </a:fld>
            <a:endParaRPr lang="uk-UA"/>
          </a:p>
        </p:txBody>
      </p:sp>
    </p:spTree>
    <p:extLst>
      <p:ext uri="{BB962C8B-B14F-4D97-AF65-F5344CB8AC3E}">
        <p14:creationId xmlns:p14="http://schemas.microsoft.com/office/powerpoint/2010/main" val="295006509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1200" noProof="0" dirty="0">
                <a:latin typeface="Arial" panose="020B0604020202020204" pitchFamily="34" charset="0"/>
                <a:ea typeface="Times New Roman" panose="02020603050405020304" pitchFamily="18" charset="0"/>
                <a:cs typeface="Times New Roman" panose="02020603050405020304" pitchFamily="18" charset="0"/>
              </a:rPr>
              <a:t>-  Ejemplo concreto : Banco Mundial clasifica a Chile como "High </a:t>
            </a:r>
            <a:r>
              <a:rPr lang="es-ES_tradnl" sz="1200" noProof="0" dirty="0" err="1">
                <a:latin typeface="Arial" panose="020B0604020202020204" pitchFamily="34" charset="0"/>
                <a:ea typeface="Times New Roman" panose="02020603050405020304" pitchFamily="18" charset="0"/>
                <a:cs typeface="Times New Roman" panose="02020603050405020304" pitchFamily="18" charset="0"/>
              </a:rPr>
              <a:t>Income</a:t>
            </a:r>
            <a:r>
              <a:rPr lang="es-ES_tradnl" sz="1200" noProof="0" dirty="0">
                <a:latin typeface="Arial" panose="020B0604020202020204" pitchFamily="34" charset="0"/>
                <a:ea typeface="Times New Roman" panose="02020603050405020304" pitchFamily="18" charset="0"/>
                <a:cs typeface="Times New Roman" panose="02020603050405020304" pitchFamily="18" charset="0"/>
              </a:rPr>
              <a:t>" y Argentina como "</a:t>
            </a:r>
            <a:r>
              <a:rPr lang="es-ES_tradnl" sz="1200" noProof="0" dirty="0" err="1">
                <a:latin typeface="Arial" panose="020B0604020202020204" pitchFamily="34" charset="0"/>
                <a:ea typeface="Times New Roman" panose="02020603050405020304" pitchFamily="18" charset="0"/>
                <a:cs typeface="Times New Roman" panose="02020603050405020304" pitchFamily="18" charset="0"/>
              </a:rPr>
              <a:t>Upper</a:t>
            </a:r>
            <a:r>
              <a:rPr lang="es-ES_tradnl" sz="1200" noProof="0" dirty="0">
                <a:latin typeface="Arial" panose="020B0604020202020204" pitchFamily="34" charset="0"/>
                <a:ea typeface="Times New Roman" panose="02020603050405020304" pitchFamily="18" charset="0"/>
                <a:cs typeface="Times New Roman" panose="02020603050405020304" pitchFamily="18" charset="0"/>
              </a:rPr>
              <a:t> </a:t>
            </a:r>
            <a:r>
              <a:rPr lang="es-ES_tradnl" sz="1200" noProof="0" dirty="0" err="1">
                <a:latin typeface="Arial" panose="020B0604020202020204" pitchFamily="34" charset="0"/>
                <a:ea typeface="Times New Roman" panose="02020603050405020304" pitchFamily="18" charset="0"/>
                <a:cs typeface="Times New Roman" panose="02020603050405020304" pitchFamily="18" charset="0"/>
              </a:rPr>
              <a:t>Middle</a:t>
            </a:r>
            <a:r>
              <a:rPr lang="es-ES_tradnl" sz="1200" noProof="0" dirty="0">
                <a:latin typeface="Arial" panose="020B0604020202020204" pitchFamily="34" charset="0"/>
                <a:ea typeface="Times New Roman" panose="02020603050405020304" pitchFamily="18" charset="0"/>
                <a:cs typeface="Times New Roman" panose="02020603050405020304" pitchFamily="18" charset="0"/>
              </a:rPr>
              <a:t> </a:t>
            </a:r>
            <a:r>
              <a:rPr lang="es-ES_tradnl" sz="1200" noProof="0" dirty="0" err="1">
                <a:latin typeface="Arial" panose="020B0604020202020204" pitchFamily="34" charset="0"/>
                <a:ea typeface="Times New Roman" panose="02020603050405020304" pitchFamily="18" charset="0"/>
                <a:cs typeface="Times New Roman" panose="02020603050405020304" pitchFamily="18" charset="0"/>
              </a:rPr>
              <a:t>Income</a:t>
            </a:r>
            <a:r>
              <a:rPr lang="es-ES_tradnl" sz="1200" noProof="0" dirty="0">
                <a:latin typeface="Arial" panose="020B0604020202020204" pitchFamily="34" charset="0"/>
                <a:ea typeface="Times New Roman" panose="02020603050405020304" pitchFamily="18" charset="0"/>
                <a:cs typeface="Times New Roman" panose="02020603050405020304" pitchFamily="18" charset="0"/>
              </a:rPr>
              <a:t>" en 2022 → parece que siempre fueron diferentes. DTW 1.96 revela que fueron similares hasta 2000, luego divergieron → la diferencia no es estructural, es resultado de 20 años de políticas distintas.</a:t>
            </a:r>
          </a:p>
          <a:p>
            <a:endParaRPr lang="en-AR" dirty="0"/>
          </a:p>
        </p:txBody>
      </p:sp>
      <p:sp>
        <p:nvSpPr>
          <p:cNvPr id="4" name="Slide Number Placeholder 3"/>
          <p:cNvSpPr>
            <a:spLocks noGrp="1"/>
          </p:cNvSpPr>
          <p:nvPr>
            <p:ph type="sldNum" sz="quarter" idx="5"/>
          </p:nvPr>
        </p:nvSpPr>
        <p:spPr/>
        <p:txBody>
          <a:bodyPr/>
          <a:lstStyle/>
          <a:p>
            <a:fld id="{BD9C3A12-1E0F-412B-B376-8089A55D946C}" type="slidenum">
              <a:rPr lang="uk-UA" smtClean="0"/>
              <a:t>39</a:t>
            </a:fld>
            <a:endParaRPr lang="uk-UA"/>
          </a:p>
        </p:txBody>
      </p:sp>
    </p:spTree>
    <p:extLst>
      <p:ext uri="{BB962C8B-B14F-4D97-AF65-F5344CB8AC3E}">
        <p14:creationId xmlns:p14="http://schemas.microsoft.com/office/powerpoint/2010/main" val="21432070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uk-UA"/>
          </a:p>
        </p:txBody>
      </p:sp>
      <p:sp>
        <p:nvSpPr>
          <p:cNvPr id="4" name="Slide Number Placeholder 3"/>
          <p:cNvSpPr>
            <a:spLocks noGrp="1"/>
          </p:cNvSpPr>
          <p:nvPr>
            <p:ph type="sldNum" sz="quarter" idx="10"/>
          </p:nvPr>
        </p:nvSpPr>
        <p:spPr/>
        <p:txBody>
          <a:bodyPr/>
          <a:lstStyle/>
          <a:p>
            <a:fld id="{BD9C3A12-1E0F-412B-B376-8089A55D946C}" type="slidenum">
              <a:rPr lang="uk-UA" smtClean="0"/>
              <a:t>44</a:t>
            </a:fld>
            <a:endParaRPr lang="uk-UA"/>
          </a:p>
        </p:txBody>
      </p:sp>
    </p:spTree>
    <p:extLst>
      <p:ext uri="{BB962C8B-B14F-4D97-AF65-F5344CB8AC3E}">
        <p14:creationId xmlns:p14="http://schemas.microsoft.com/office/powerpoint/2010/main" val="20098904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b="0" i="0" dirty="0">
                <a:solidFill>
                  <a:srgbClr val="E8E8E8"/>
                </a:solidFill>
                <a:effectLst/>
                <a:latin typeface="Google Sans"/>
              </a:rPr>
              <a:t>GNI = </a:t>
            </a:r>
            <a:r>
              <a:rPr lang="en-AR" b="0" i="0" dirty="0">
                <a:solidFill>
                  <a:srgbClr val="E8E8E8"/>
                </a:solidFill>
                <a:effectLst/>
                <a:latin typeface="Google Sans"/>
              </a:rPr>
              <a:t>Gross national income</a:t>
            </a:r>
          </a:p>
          <a:p>
            <a:endParaRPr lang="es-AR" dirty="0"/>
          </a:p>
        </p:txBody>
      </p:sp>
      <p:sp>
        <p:nvSpPr>
          <p:cNvPr id="4" name="Marcador de número de diapositiva 3"/>
          <p:cNvSpPr>
            <a:spLocks noGrp="1"/>
          </p:cNvSpPr>
          <p:nvPr>
            <p:ph type="sldNum" sz="quarter" idx="5"/>
          </p:nvPr>
        </p:nvSpPr>
        <p:spPr/>
        <p:txBody>
          <a:bodyPr/>
          <a:lstStyle/>
          <a:p>
            <a:fld id="{BD9C3A12-1E0F-412B-B376-8089A55D946C}" type="slidenum">
              <a:rPr lang="uk-UA" smtClean="0"/>
              <a:t>7</a:t>
            </a:fld>
            <a:endParaRPr lang="uk-UA"/>
          </a:p>
        </p:txBody>
      </p:sp>
    </p:spTree>
    <p:extLst>
      <p:ext uri="{BB962C8B-B14F-4D97-AF65-F5344CB8AC3E}">
        <p14:creationId xmlns:p14="http://schemas.microsoft.com/office/powerpoint/2010/main" val="12997561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spcAft>
                <a:spcPts val="900"/>
              </a:spcAft>
            </a:pPr>
            <a:r>
              <a:rPr lang="es-ES" b="0" i="0" dirty="0">
                <a:solidFill>
                  <a:srgbClr val="E8E8E8"/>
                </a:solidFill>
                <a:effectLst/>
                <a:latin typeface="Google Sans"/>
              </a:rPr>
              <a:t>GNI = </a:t>
            </a:r>
            <a:r>
              <a:rPr lang="en-AR" b="0" i="0" dirty="0">
                <a:solidFill>
                  <a:srgbClr val="E8E8E8"/>
                </a:solidFill>
                <a:effectLst/>
                <a:latin typeface="Google Sans"/>
              </a:rPr>
              <a:t>Gross national income</a:t>
            </a:r>
          </a:p>
          <a:p>
            <a:pPr algn="l"/>
            <a:endParaRPr lang="en-AR" b="0" i="0" dirty="0">
              <a:solidFill>
                <a:srgbClr val="E8E8E8"/>
              </a:solidFill>
              <a:effectLst/>
              <a:latin typeface="Arial" panose="020B0604020202020204" pitchFamily="34" charset="0"/>
            </a:endParaRPr>
          </a:p>
          <a:p>
            <a:endParaRPr lang="es-AR" dirty="0"/>
          </a:p>
        </p:txBody>
      </p:sp>
      <p:sp>
        <p:nvSpPr>
          <p:cNvPr id="4" name="Marcador de número de diapositiva 3"/>
          <p:cNvSpPr>
            <a:spLocks noGrp="1"/>
          </p:cNvSpPr>
          <p:nvPr>
            <p:ph type="sldNum" sz="quarter" idx="5"/>
          </p:nvPr>
        </p:nvSpPr>
        <p:spPr/>
        <p:txBody>
          <a:bodyPr/>
          <a:lstStyle/>
          <a:p>
            <a:fld id="{BD9C3A12-1E0F-412B-B376-8089A55D946C}" type="slidenum">
              <a:rPr lang="uk-UA" smtClean="0"/>
              <a:t>8</a:t>
            </a:fld>
            <a:endParaRPr lang="uk-UA"/>
          </a:p>
        </p:txBody>
      </p:sp>
    </p:spTree>
    <p:extLst>
      <p:ext uri="{BB962C8B-B14F-4D97-AF65-F5344CB8AC3E}">
        <p14:creationId xmlns:p14="http://schemas.microsoft.com/office/powerpoint/2010/main" val="20730888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71D481-BDF3-75F0-5960-14ACE24778EC}"/>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945447BE-6D2A-6EDF-76D2-5F6C9CBD169A}"/>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CF36150B-35AE-9C9B-BABA-14EDADAD96D4}"/>
              </a:ext>
            </a:extLst>
          </p:cNvPr>
          <p:cNvSpPr>
            <a:spLocks noGrp="1"/>
          </p:cNvSpPr>
          <p:nvPr>
            <p:ph type="body" idx="1"/>
          </p:nvPr>
        </p:nvSpPr>
        <p:spPr/>
        <p:txBody>
          <a:bodyPr/>
          <a:lstStyle/>
          <a:p>
            <a:pPr algn="l">
              <a:spcAft>
                <a:spcPts val="900"/>
              </a:spcAft>
            </a:pPr>
            <a:r>
              <a:rPr lang="es-ES" b="0" i="0" dirty="0">
                <a:solidFill>
                  <a:srgbClr val="E8E8E8"/>
                </a:solidFill>
                <a:effectLst/>
                <a:latin typeface="Google Sans"/>
              </a:rPr>
              <a:t>GNI = </a:t>
            </a:r>
            <a:r>
              <a:rPr lang="en-AR" b="0" i="0" dirty="0">
                <a:solidFill>
                  <a:srgbClr val="E8E8E8"/>
                </a:solidFill>
                <a:effectLst/>
                <a:latin typeface="Google Sans"/>
              </a:rPr>
              <a:t>Gross national income</a:t>
            </a:r>
          </a:p>
          <a:p>
            <a:pPr algn="l"/>
            <a:endParaRPr lang="en-AR" b="0" i="0" dirty="0">
              <a:solidFill>
                <a:srgbClr val="E8E8E8"/>
              </a:solidFill>
              <a:effectLst/>
              <a:latin typeface="Arial" panose="020B0604020202020204" pitchFamily="34" charset="0"/>
            </a:endParaRPr>
          </a:p>
          <a:p>
            <a:pPr algn="l"/>
            <a:endParaRPr lang="en-AR" b="0" i="0" dirty="0">
              <a:solidFill>
                <a:srgbClr val="E8E8E8"/>
              </a:solidFill>
              <a:effectLst/>
              <a:latin typeface="Arial" panose="020B0604020202020204" pitchFamily="34" charset="0"/>
            </a:endParaRPr>
          </a:p>
          <a:p>
            <a:pPr algn="l"/>
            <a:endParaRPr lang="en-AR" b="0" i="0" dirty="0">
              <a:solidFill>
                <a:srgbClr val="E8E8E8"/>
              </a:solidFill>
              <a:effectLst/>
              <a:latin typeface="Arial" panose="020B0604020202020204" pitchFamily="34" charset="0"/>
            </a:endParaRPr>
          </a:p>
          <a:p>
            <a:pPr algn="just">
              <a:spcBef>
                <a:spcPts val="400"/>
              </a:spcBef>
              <a:spcAft>
                <a:spcPts val="600"/>
              </a:spcAft>
              <a:buNone/>
            </a:pPr>
            <a:r>
              <a:rPr lang="es-AR" sz="1200" dirty="0">
                <a:effectLst/>
                <a:latin typeface="Arial" panose="020B0604020202020204" pitchFamily="34" charset="0"/>
                <a:ea typeface="Times New Roman" panose="02020603050405020304" pitchFamily="18" charset="0"/>
                <a:cs typeface="Times New Roman" panose="02020603050405020304" pitchFamily="18" charset="0"/>
              </a:rPr>
              <a:t>El coeficiente de variación del </a:t>
            </a:r>
            <a:r>
              <a:rPr lang="es-AR" sz="1200" dirty="0" err="1">
                <a:effectLst/>
                <a:latin typeface="Arial" panose="020B0604020202020204" pitchFamily="34" charset="0"/>
                <a:ea typeface="Times New Roman" panose="02020603050405020304" pitchFamily="18" charset="0"/>
                <a:cs typeface="Times New Roman" panose="02020603050405020304" pitchFamily="18" charset="0"/>
              </a:rPr>
              <a:t>dataset</a:t>
            </a:r>
            <a:r>
              <a:rPr lang="es-AR" sz="1200" dirty="0">
                <a:effectLst/>
                <a:latin typeface="Arial" panose="020B0604020202020204" pitchFamily="34" charset="0"/>
                <a:ea typeface="Times New Roman" panose="02020603050405020304" pitchFamily="18" charset="0"/>
                <a:cs typeface="Times New Roman" panose="02020603050405020304" pitchFamily="18" charset="0"/>
              </a:rPr>
              <a:t> completo es de 132.14%. Lo cual indica que la variabilidad relativa del índice GNI es bastante alta en comparación con su media. </a:t>
            </a:r>
            <a:endParaRPr lang="en-AR" sz="1200" dirty="0">
              <a:effectLst/>
              <a:latin typeface="Arial" panose="020B0604020202020204" pitchFamily="34" charset="0"/>
              <a:ea typeface="Times New Roman" panose="02020603050405020304" pitchFamily="18" charset="0"/>
              <a:cs typeface="Times New Roman" panose="02020603050405020304" pitchFamily="18" charset="0"/>
            </a:endParaRPr>
          </a:p>
          <a:p>
            <a:pPr algn="just">
              <a:spcBef>
                <a:spcPts val="400"/>
              </a:spcBef>
              <a:spcAft>
                <a:spcPts val="600"/>
              </a:spcAft>
              <a:buNone/>
            </a:pPr>
            <a:r>
              <a:rPr lang="es-AR" sz="1200" dirty="0">
                <a:effectLst/>
                <a:latin typeface="Arial" panose="020B0604020202020204" pitchFamily="34" charset="0"/>
                <a:ea typeface="Times New Roman" panose="02020603050405020304" pitchFamily="18" charset="0"/>
                <a:cs typeface="Times New Roman" panose="02020603050405020304" pitchFamily="18" charset="0"/>
              </a:rPr>
              <a:t>El grupo High </a:t>
            </a:r>
            <a:r>
              <a:rPr lang="es-AR" sz="1200" dirty="0" err="1">
                <a:effectLst/>
                <a:latin typeface="Arial" panose="020B0604020202020204" pitchFamily="34" charset="0"/>
                <a:ea typeface="Times New Roman" panose="02020603050405020304" pitchFamily="18" charset="0"/>
                <a:cs typeface="Times New Roman" panose="02020603050405020304" pitchFamily="18" charset="0"/>
              </a:rPr>
              <a:t>income</a:t>
            </a:r>
            <a:r>
              <a:rPr lang="es-AR" sz="1200" dirty="0">
                <a:effectLst/>
                <a:latin typeface="Arial" panose="020B0604020202020204" pitchFamily="34" charset="0"/>
                <a:ea typeface="Times New Roman" panose="02020603050405020304" pitchFamily="18" charset="0"/>
                <a:cs typeface="Times New Roman" panose="02020603050405020304" pitchFamily="18" charset="0"/>
              </a:rPr>
              <a:t> tiene una media de GNI de U$S 41120.30 (con un CV de 59.58%), mientras que la categoría siguiente (</a:t>
            </a:r>
            <a:r>
              <a:rPr lang="es-AR" sz="1200" dirty="0" err="1">
                <a:effectLst/>
                <a:latin typeface="Arial" panose="020B0604020202020204" pitchFamily="34" charset="0"/>
                <a:ea typeface="Times New Roman" panose="02020603050405020304" pitchFamily="18" charset="0"/>
                <a:cs typeface="Times New Roman" panose="02020603050405020304" pitchFamily="18" charset="0"/>
              </a:rPr>
              <a:t>Upper</a:t>
            </a:r>
            <a:r>
              <a:rPr lang="es-AR" sz="1200" dirty="0">
                <a:effectLst/>
                <a:latin typeface="Arial" panose="020B0604020202020204" pitchFamily="34" charset="0"/>
                <a:ea typeface="Times New Roman" panose="02020603050405020304" pitchFamily="18" charset="0"/>
                <a:cs typeface="Times New Roman" panose="02020603050405020304" pitchFamily="18" charset="0"/>
              </a:rPr>
              <a:t> </a:t>
            </a:r>
            <a:r>
              <a:rPr lang="es-AR" sz="1200" dirty="0" err="1">
                <a:effectLst/>
                <a:latin typeface="Arial" panose="020B0604020202020204" pitchFamily="34" charset="0"/>
                <a:ea typeface="Times New Roman" panose="02020603050405020304" pitchFamily="18" charset="0"/>
                <a:cs typeface="Times New Roman" panose="02020603050405020304" pitchFamily="18" charset="0"/>
              </a:rPr>
              <a:t>Middle</a:t>
            </a:r>
            <a:r>
              <a:rPr lang="es-AR" sz="1200" dirty="0">
                <a:effectLst/>
                <a:latin typeface="Arial" panose="020B0604020202020204" pitchFamily="34" charset="0"/>
                <a:ea typeface="Times New Roman" panose="02020603050405020304" pitchFamily="18" charset="0"/>
                <a:cs typeface="Times New Roman" panose="02020603050405020304" pitchFamily="18" charset="0"/>
              </a:rPr>
              <a:t> </a:t>
            </a:r>
            <a:r>
              <a:rPr lang="es-AR" sz="1200" dirty="0" err="1">
                <a:effectLst/>
                <a:latin typeface="Arial" panose="020B0604020202020204" pitchFamily="34" charset="0"/>
                <a:ea typeface="Times New Roman" panose="02020603050405020304" pitchFamily="18" charset="0"/>
                <a:cs typeface="Times New Roman" panose="02020603050405020304" pitchFamily="18" charset="0"/>
              </a:rPr>
              <a:t>income</a:t>
            </a:r>
            <a:r>
              <a:rPr lang="es-AR" sz="1200" dirty="0">
                <a:effectLst/>
                <a:latin typeface="Arial" panose="020B0604020202020204" pitchFamily="34" charset="0"/>
                <a:ea typeface="Times New Roman" panose="02020603050405020304" pitchFamily="18" charset="0"/>
                <a:cs typeface="Times New Roman" panose="02020603050405020304" pitchFamily="18" charset="0"/>
              </a:rPr>
              <a:t>) es de U$S 7973 (con un CV de 33.38%), lo cual representa 1.45 desviaciones estándar de diferencia. Los grupos Low </a:t>
            </a:r>
            <a:r>
              <a:rPr lang="es-AR" sz="1200" dirty="0" err="1">
                <a:effectLst/>
                <a:latin typeface="Arial" panose="020B0604020202020204" pitchFamily="34" charset="0"/>
                <a:ea typeface="Times New Roman" panose="02020603050405020304" pitchFamily="18" charset="0"/>
                <a:cs typeface="Times New Roman" panose="02020603050405020304" pitchFamily="18" charset="0"/>
              </a:rPr>
              <a:t>income</a:t>
            </a:r>
            <a:r>
              <a:rPr lang="es-AR" sz="1200" dirty="0">
                <a:effectLst/>
                <a:latin typeface="Arial" panose="020B0604020202020204" pitchFamily="34" charset="0"/>
                <a:ea typeface="Times New Roman" panose="02020603050405020304" pitchFamily="18" charset="0"/>
                <a:cs typeface="Times New Roman" panose="02020603050405020304" pitchFamily="18" charset="0"/>
              </a:rPr>
              <a:t> (CV de 30.61%) y </a:t>
            </a:r>
            <a:r>
              <a:rPr lang="es-AR" sz="1200" dirty="0" err="1">
                <a:effectLst/>
                <a:latin typeface="Arial" panose="020B0604020202020204" pitchFamily="34" charset="0"/>
                <a:ea typeface="Times New Roman" panose="02020603050405020304" pitchFamily="18" charset="0"/>
                <a:cs typeface="Times New Roman" panose="02020603050405020304" pitchFamily="18" charset="0"/>
              </a:rPr>
              <a:t>Lower</a:t>
            </a:r>
            <a:r>
              <a:rPr lang="es-AR" sz="1200" dirty="0">
                <a:effectLst/>
                <a:latin typeface="Arial" panose="020B0604020202020204" pitchFamily="34" charset="0"/>
                <a:ea typeface="Times New Roman" panose="02020603050405020304" pitchFamily="18" charset="0"/>
                <a:cs typeface="Times New Roman" panose="02020603050405020304" pitchFamily="18" charset="0"/>
              </a:rPr>
              <a:t> </a:t>
            </a:r>
            <a:r>
              <a:rPr lang="es-AR" sz="1200" dirty="0" err="1">
                <a:effectLst/>
                <a:latin typeface="Arial" panose="020B0604020202020204" pitchFamily="34" charset="0"/>
                <a:ea typeface="Times New Roman" panose="02020603050405020304" pitchFamily="18" charset="0"/>
                <a:cs typeface="Times New Roman" panose="02020603050405020304" pitchFamily="18" charset="0"/>
              </a:rPr>
              <a:t>middle</a:t>
            </a:r>
            <a:r>
              <a:rPr lang="es-AR" sz="1200" dirty="0">
                <a:effectLst/>
                <a:latin typeface="Arial" panose="020B0604020202020204" pitchFamily="34" charset="0"/>
                <a:ea typeface="Times New Roman" panose="02020603050405020304" pitchFamily="18" charset="0"/>
                <a:cs typeface="Times New Roman" panose="02020603050405020304" pitchFamily="18" charset="0"/>
              </a:rPr>
              <a:t> </a:t>
            </a:r>
            <a:r>
              <a:rPr lang="es-AR" sz="1200" dirty="0" err="1">
                <a:effectLst/>
                <a:latin typeface="Arial" panose="020B0604020202020204" pitchFamily="34" charset="0"/>
                <a:ea typeface="Times New Roman" panose="02020603050405020304" pitchFamily="18" charset="0"/>
                <a:cs typeface="Times New Roman" panose="02020603050405020304" pitchFamily="18" charset="0"/>
              </a:rPr>
              <a:t>income</a:t>
            </a:r>
            <a:r>
              <a:rPr lang="es-AR" sz="1200" dirty="0">
                <a:effectLst/>
                <a:latin typeface="Arial" panose="020B0604020202020204" pitchFamily="34" charset="0"/>
                <a:ea typeface="Times New Roman" panose="02020603050405020304" pitchFamily="18" charset="0"/>
                <a:cs typeface="Times New Roman" panose="02020603050405020304" pitchFamily="18" charset="0"/>
              </a:rPr>
              <a:t> (CV de 41.30%) están más cerca entre sí en términos de GNI per </a:t>
            </a:r>
            <a:r>
              <a:rPr lang="es-AR" sz="1200" dirty="0" err="1">
                <a:effectLst/>
                <a:latin typeface="Arial" panose="020B0604020202020204" pitchFamily="34" charset="0"/>
                <a:ea typeface="Times New Roman" panose="02020603050405020304" pitchFamily="18" charset="0"/>
                <a:cs typeface="Times New Roman" panose="02020603050405020304" pitchFamily="18" charset="0"/>
              </a:rPr>
              <a:t>capita</a:t>
            </a:r>
            <a:r>
              <a:rPr lang="es-AR" sz="1200" dirty="0">
                <a:effectLst/>
                <a:latin typeface="Arial" panose="020B0604020202020204" pitchFamily="34" charset="0"/>
                <a:ea typeface="Times New Roman" panose="02020603050405020304" pitchFamily="18" charset="0"/>
                <a:cs typeface="Times New Roman" panose="02020603050405020304" pitchFamily="18" charset="0"/>
              </a:rPr>
              <a:t>, con distancias cercanas a cero desviaciones estándar entre sí.</a:t>
            </a:r>
            <a:endParaRPr lang="en-AR" sz="1200" dirty="0">
              <a:effectLst/>
              <a:latin typeface="Arial" panose="020B0604020202020204" pitchFamily="34" charset="0"/>
              <a:ea typeface="Times New Roman" panose="02020603050405020304" pitchFamily="18" charset="0"/>
              <a:cs typeface="Times New Roman" panose="02020603050405020304" pitchFamily="18" charset="0"/>
            </a:endParaRPr>
          </a:p>
          <a:p>
            <a:pPr algn="l"/>
            <a:endParaRPr lang="en-AR" b="0" i="0" dirty="0">
              <a:solidFill>
                <a:srgbClr val="E8E8E8"/>
              </a:solidFill>
              <a:effectLst/>
              <a:latin typeface="Arial" panose="020B0604020202020204" pitchFamily="34" charset="0"/>
            </a:endParaRPr>
          </a:p>
          <a:p>
            <a:endParaRPr lang="es-AR" dirty="0"/>
          </a:p>
        </p:txBody>
      </p:sp>
      <p:sp>
        <p:nvSpPr>
          <p:cNvPr id="4" name="Marcador de número de diapositiva 3">
            <a:extLst>
              <a:ext uri="{FF2B5EF4-FFF2-40B4-BE49-F238E27FC236}">
                <a16:creationId xmlns:a16="http://schemas.microsoft.com/office/drawing/2014/main" id="{0FB10BBC-FBAF-23AB-3476-04538E56AA66}"/>
              </a:ext>
            </a:extLst>
          </p:cNvPr>
          <p:cNvSpPr>
            <a:spLocks noGrp="1"/>
          </p:cNvSpPr>
          <p:nvPr>
            <p:ph type="sldNum" sz="quarter" idx="5"/>
          </p:nvPr>
        </p:nvSpPr>
        <p:spPr/>
        <p:txBody>
          <a:bodyPr/>
          <a:lstStyle/>
          <a:p>
            <a:fld id="{BD9C3A12-1E0F-412B-B376-8089A55D946C}" type="slidenum">
              <a:rPr lang="uk-UA" smtClean="0"/>
              <a:t>9</a:t>
            </a:fld>
            <a:endParaRPr lang="uk-UA"/>
          </a:p>
        </p:txBody>
      </p:sp>
    </p:spTree>
    <p:extLst>
      <p:ext uri="{BB962C8B-B14F-4D97-AF65-F5344CB8AC3E}">
        <p14:creationId xmlns:p14="http://schemas.microsoft.com/office/powerpoint/2010/main" val="31055634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7B3838-B7EF-BA03-6E96-953E1D8F1149}"/>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487D213F-026D-A3D9-A052-0DAEE2A37594}"/>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1025B238-6043-DB9C-B9FE-48FE0C5E7803}"/>
              </a:ext>
            </a:extLst>
          </p:cNvPr>
          <p:cNvSpPr>
            <a:spLocks noGrp="1"/>
          </p:cNvSpPr>
          <p:nvPr>
            <p:ph type="body" idx="1"/>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AR" altLang="en-AR" sz="12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esta </a:t>
            </a:r>
            <a:r>
              <a:rPr kumimoji="0" lang="es-AR" altLang="en-AR" sz="1200" b="0" i="0" u="none" strike="noStrike" cap="none" normalizeH="0" baseline="0" dirty="0" err="1">
                <a:ln>
                  <a:noFill/>
                </a:ln>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categorizacion</a:t>
            </a:r>
            <a:r>
              <a:rPr kumimoji="0" lang="es-AR" altLang="en-AR" sz="12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 Argentina queda ubicada dentro de la </a:t>
            </a:r>
            <a:r>
              <a:rPr kumimoji="0" lang="es-AR" altLang="en-AR" sz="1200" b="0" i="0" u="none" strike="noStrike" cap="none" normalizeH="0" baseline="0" dirty="0" err="1">
                <a:ln>
                  <a:noFill/>
                </a:ln>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categoria</a:t>
            </a:r>
            <a:r>
              <a:rPr kumimoji="0" lang="es-AR" altLang="en-AR" sz="12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 mas baja de ingresos (</a:t>
            </a:r>
            <a:r>
              <a:rPr kumimoji="0" lang="es-AR" altLang="en-AR" sz="12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Figura 13). Asimismo, aplicando el mismo algoritmo con 7 </a:t>
            </a:r>
            <a:r>
              <a:rPr kumimoji="0" lang="es-AR" altLang="en-AR" sz="1200" b="0" i="0" u="none" strike="noStrike" cap="none" normalizeH="0" baseline="0" dirty="0" err="1">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clusters</a:t>
            </a:r>
            <a:r>
              <a:rPr kumimoji="0" lang="es-AR" altLang="en-AR" sz="12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 se logra una clasificación que tiene ~0.6 de coeficiente de </a:t>
            </a:r>
            <a:r>
              <a:rPr kumimoji="0" lang="es-AR" altLang="en-AR" sz="1200" b="0" i="0" u="none" strike="noStrike" cap="none" normalizeH="0" baseline="0" dirty="0" err="1">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silhouette</a:t>
            </a:r>
            <a:r>
              <a:rPr kumimoji="0" lang="es-AR" altLang="en-AR" sz="12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 y ~3.5 de inercia (Figura 14</a:t>
            </a:r>
            <a:r>
              <a:rPr kumimoji="0" lang="es-AR" altLang="en-AR" sz="2000" b="0" i="0" u="none" strike="noStrike" cap="none" normalizeH="0" baseline="0" dirty="0">
                <a:ln>
                  <a:noFill/>
                </a:ln>
                <a:solidFill>
                  <a:schemeClr val="tx1"/>
                </a:solidFill>
                <a:effectLst/>
              </a:rPr>
              <a:t> </a:t>
            </a:r>
            <a:endParaRPr kumimoji="0" lang="es-AR" altLang="en-AR" sz="2800" b="0" i="0" u="none" strike="noStrike" cap="none" normalizeH="0" baseline="0" dirty="0">
              <a:ln>
                <a:noFill/>
              </a:ln>
              <a:solidFill>
                <a:schemeClr val="tx1"/>
              </a:solidFill>
              <a:effectLst/>
              <a:latin typeface="Arial" panose="020B0604020202020204" pitchFamily="34" charset="0"/>
            </a:endParaRPr>
          </a:p>
          <a:p>
            <a:pPr algn="l"/>
            <a:endParaRPr lang="en-AR" b="0" i="0" dirty="0">
              <a:solidFill>
                <a:srgbClr val="E8E8E8"/>
              </a:solidFill>
              <a:effectLst/>
              <a:latin typeface="Arial" panose="020B0604020202020204" pitchFamily="34" charset="0"/>
            </a:endParaRPr>
          </a:p>
          <a:p>
            <a:endParaRPr lang="es-AR" dirty="0"/>
          </a:p>
        </p:txBody>
      </p:sp>
      <p:sp>
        <p:nvSpPr>
          <p:cNvPr id="4" name="Marcador de número de diapositiva 3">
            <a:extLst>
              <a:ext uri="{FF2B5EF4-FFF2-40B4-BE49-F238E27FC236}">
                <a16:creationId xmlns:a16="http://schemas.microsoft.com/office/drawing/2014/main" id="{D406F0F1-EE90-70D7-5787-4A7352EBF7A6}"/>
              </a:ext>
            </a:extLst>
          </p:cNvPr>
          <p:cNvSpPr>
            <a:spLocks noGrp="1"/>
          </p:cNvSpPr>
          <p:nvPr>
            <p:ph type="sldNum" sz="quarter" idx="5"/>
          </p:nvPr>
        </p:nvSpPr>
        <p:spPr/>
        <p:txBody>
          <a:bodyPr/>
          <a:lstStyle/>
          <a:p>
            <a:fld id="{BD9C3A12-1E0F-412B-B376-8089A55D946C}" type="slidenum">
              <a:rPr lang="uk-UA" smtClean="0"/>
              <a:t>10</a:t>
            </a:fld>
            <a:endParaRPr lang="uk-UA"/>
          </a:p>
        </p:txBody>
      </p:sp>
    </p:spTree>
    <p:extLst>
      <p:ext uri="{BB962C8B-B14F-4D97-AF65-F5344CB8AC3E}">
        <p14:creationId xmlns:p14="http://schemas.microsoft.com/office/powerpoint/2010/main" val="38541459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R" sz="1200" b="0" i="0"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INFORMACIÓN DE CLUSTERS:</a:t>
            </a:r>
          </a:p>
          <a:p>
            <a:endParaRPr lang="en-US" sz="1200" b="0" i="0" kern="1200" dirty="0">
              <a:solidFill>
                <a:schemeClr val="tx1"/>
              </a:solidFill>
              <a:effectLst/>
              <a:latin typeface="+mn-lt"/>
              <a:ea typeface="+mn-ea"/>
              <a:cs typeface="+mn-cs"/>
            </a:endParaRPr>
          </a:p>
          <a:p>
            <a:r>
              <a:rPr lang="en-US" sz="1200" b="0" i="0" kern="1200">
                <a:solidFill>
                  <a:schemeClr val="tx1"/>
                </a:solidFill>
                <a:effectLst/>
                <a:latin typeface="+mn-lt"/>
                <a:ea typeface="+mn-ea"/>
                <a:cs typeface="+mn-cs"/>
              </a:rPr>
              <a:t>Austria </a:t>
            </a:r>
            <a:r>
              <a:rPr lang="en-US" sz="1200" b="0" i="0" kern="1200" dirty="0">
                <a:solidFill>
                  <a:schemeClr val="tx1"/>
                </a:solidFill>
                <a:effectLst/>
                <a:latin typeface="+mn-lt"/>
                <a:ea typeface="+mn-ea"/>
                <a:cs typeface="+mn-cs"/>
              </a:rPr>
              <a:t>(AUT):</a:t>
            </a:r>
          </a:p>
          <a:p>
            <a:r>
              <a:rPr lang="en-US" sz="1200" b="0" i="0" kern="1200">
                <a:solidFill>
                  <a:schemeClr val="tx1"/>
                </a:solidFill>
                <a:effectLst/>
                <a:latin typeface="+mn-lt"/>
                <a:ea typeface="+mn-ea"/>
                <a:cs typeface="+mn-cs"/>
              </a:rPr>
              <a:t>• </a:t>
            </a:r>
            <a:r>
              <a:rPr lang="en-US" sz="1200" b="0" i="0" kern="1200" dirty="0">
                <a:solidFill>
                  <a:schemeClr val="tx1"/>
                </a:solidFill>
                <a:effectLst/>
                <a:latin typeface="+mn-lt"/>
                <a:ea typeface="+mn-ea"/>
                <a:cs typeface="+mn-cs"/>
              </a:rPr>
              <a:t>Cluster Banco Mundial: High income</a:t>
            </a:r>
          </a:p>
          <a:p>
            <a:r>
              <a:rPr lang="en-US" sz="1200" b="0" i="0" kern="1200">
                <a:solidFill>
                  <a:schemeClr val="tx1"/>
                </a:solidFill>
                <a:effectLst/>
                <a:latin typeface="+mn-lt"/>
                <a:ea typeface="+mn-ea"/>
                <a:cs typeface="+mn-cs"/>
              </a:rPr>
              <a:t>• </a:t>
            </a:r>
            <a:r>
              <a:rPr lang="en-US" sz="1200" b="0" i="0" kern="1200" dirty="0">
                <a:solidFill>
                  <a:schemeClr val="tx1"/>
                </a:solidFill>
                <a:effectLst/>
                <a:latin typeface="+mn-lt"/>
                <a:ea typeface="+mn-ea"/>
                <a:cs typeface="+mn-cs"/>
              </a:rPr>
              <a:t>Cluster K-Means (</a:t>
            </a:r>
            <a:r>
              <a:rPr lang="en-US" sz="1200" b="0" i="0" kern="1200">
                <a:solidFill>
                  <a:schemeClr val="tx1"/>
                </a:solidFill>
                <a:effectLst/>
                <a:latin typeface="+mn-lt"/>
                <a:ea typeface="+mn-ea"/>
                <a:cs typeface="+mn-cs"/>
              </a:rPr>
              <a:t>4C):Upper </a:t>
            </a:r>
            <a:r>
              <a:rPr lang="en-US" sz="1200" b="0" i="0" kern="1200" dirty="0">
                <a:solidFill>
                  <a:schemeClr val="tx1"/>
                </a:solidFill>
                <a:effectLst/>
                <a:latin typeface="+mn-lt"/>
                <a:ea typeface="+mn-ea"/>
                <a:cs typeface="+mn-cs"/>
              </a:rPr>
              <a:t>middle income (Cluster #2)</a:t>
            </a:r>
          </a:p>
          <a:p>
            <a:endParaRPr lang="en-US" sz="1200" b="0" i="0" kern="1200" dirty="0">
              <a:solidFill>
                <a:schemeClr val="tx1"/>
              </a:solidFill>
              <a:effectLst/>
              <a:latin typeface="+mn-lt"/>
              <a:ea typeface="+mn-ea"/>
              <a:cs typeface="+mn-cs"/>
            </a:endParaRPr>
          </a:p>
          <a:p>
            <a:r>
              <a:rPr lang="en-US" sz="1200" b="0" i="0" kern="1200">
                <a:solidFill>
                  <a:schemeClr val="tx1"/>
                </a:solidFill>
                <a:effectLst/>
                <a:latin typeface="+mn-lt"/>
                <a:ea typeface="+mn-ea"/>
                <a:cs typeface="+mn-cs"/>
              </a:rPr>
              <a:t>Belgium </a:t>
            </a:r>
            <a:r>
              <a:rPr lang="en-US" sz="1200" b="0" i="0" kern="1200" dirty="0">
                <a:solidFill>
                  <a:schemeClr val="tx1"/>
                </a:solidFill>
                <a:effectLst/>
                <a:latin typeface="+mn-lt"/>
                <a:ea typeface="+mn-ea"/>
                <a:cs typeface="+mn-cs"/>
              </a:rPr>
              <a:t>(BEL):</a:t>
            </a:r>
          </a:p>
          <a:p>
            <a:r>
              <a:rPr lang="en-US" sz="1200" b="0" i="0" kern="1200">
                <a:solidFill>
                  <a:schemeClr val="tx1"/>
                </a:solidFill>
                <a:effectLst/>
                <a:latin typeface="+mn-lt"/>
                <a:ea typeface="+mn-ea"/>
                <a:cs typeface="+mn-cs"/>
              </a:rPr>
              <a:t>• </a:t>
            </a:r>
            <a:r>
              <a:rPr lang="en-US" sz="1200" b="0" i="0" kern="1200" dirty="0">
                <a:solidFill>
                  <a:schemeClr val="tx1"/>
                </a:solidFill>
                <a:effectLst/>
                <a:latin typeface="+mn-lt"/>
                <a:ea typeface="+mn-ea"/>
                <a:cs typeface="+mn-cs"/>
              </a:rPr>
              <a:t>Cluster Banco Mundial: High income</a:t>
            </a:r>
          </a:p>
          <a:p>
            <a:r>
              <a:rPr lang="en-US" sz="1200" b="0" i="0" kern="1200">
                <a:solidFill>
                  <a:schemeClr val="tx1"/>
                </a:solidFill>
                <a:effectLst/>
                <a:latin typeface="+mn-lt"/>
                <a:ea typeface="+mn-ea"/>
                <a:cs typeface="+mn-cs"/>
              </a:rPr>
              <a:t>• </a:t>
            </a:r>
            <a:r>
              <a:rPr lang="en-US" sz="1200" b="0" i="0" kern="1200" dirty="0">
                <a:solidFill>
                  <a:schemeClr val="tx1"/>
                </a:solidFill>
                <a:effectLst/>
                <a:latin typeface="+mn-lt"/>
                <a:ea typeface="+mn-ea"/>
                <a:cs typeface="+mn-cs"/>
              </a:rPr>
              <a:t>Cluster K-Means (</a:t>
            </a:r>
            <a:r>
              <a:rPr lang="en-US" sz="1200" b="0" i="0" kern="1200">
                <a:solidFill>
                  <a:schemeClr val="tx1"/>
                </a:solidFill>
                <a:effectLst/>
                <a:latin typeface="+mn-lt"/>
                <a:ea typeface="+mn-ea"/>
                <a:cs typeface="+mn-cs"/>
              </a:rPr>
              <a:t>4C):Upper </a:t>
            </a:r>
            <a:r>
              <a:rPr lang="en-US" sz="1200" b="0" i="0" kern="1200" dirty="0">
                <a:solidFill>
                  <a:schemeClr val="tx1"/>
                </a:solidFill>
                <a:effectLst/>
                <a:latin typeface="+mn-lt"/>
                <a:ea typeface="+mn-ea"/>
                <a:cs typeface="+mn-cs"/>
              </a:rPr>
              <a:t>middle income (Cluster #2)</a:t>
            </a:r>
          </a:p>
          <a:p>
            <a:endParaRPr lang="en-US" sz="1200" b="0" i="0" kern="1200" dirty="0">
              <a:solidFill>
                <a:schemeClr val="tx1"/>
              </a:solidFill>
              <a:effectLst/>
              <a:latin typeface="+mn-lt"/>
              <a:ea typeface="+mn-ea"/>
              <a:cs typeface="+mn-cs"/>
            </a:endParaRPr>
          </a:p>
          <a:p>
            <a:r>
              <a:rPr lang="en-AR" sz="1200" b="0" i="0" kern="1200">
                <a:solidFill>
                  <a:schemeClr val="tx1"/>
                </a:solidFill>
                <a:effectLst/>
                <a:latin typeface="+mn-lt"/>
                <a:ea typeface="+mn-ea"/>
                <a:cs typeface="+mn-cs"/>
              </a:rPr>
              <a:t>✅ </a:t>
            </a:r>
            <a:r>
              <a:rPr lang="en-US" sz="1200" b="0" i="0" kern="1200" dirty="0">
                <a:solidFill>
                  <a:schemeClr val="tx1"/>
                </a:solidFill>
                <a:effectLst/>
                <a:latin typeface="+mn-lt"/>
                <a:ea typeface="+mn-ea"/>
                <a:cs typeface="+mn-cs"/>
              </a:rPr>
              <a:t>Ambos </a:t>
            </a:r>
            <a:r>
              <a:rPr lang="en-US" sz="1200" b="0" i="0" kern="1200" dirty="0" err="1">
                <a:solidFill>
                  <a:schemeClr val="tx1"/>
                </a:solidFill>
                <a:effectLst/>
                <a:latin typeface="+mn-lt"/>
                <a:ea typeface="+mn-ea"/>
                <a:cs typeface="+mn-cs"/>
              </a:rPr>
              <a:t>países</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están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en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el</a:t>
            </a:r>
            <a:r>
              <a:rPr lang="en-US" sz="1200" b="0" i="0" kern="1200" dirty="0">
                <a:solidFill>
                  <a:schemeClr val="tx1"/>
                </a:solidFill>
                <a:effectLst/>
                <a:latin typeface="+mn-lt"/>
                <a:ea typeface="+mn-ea"/>
                <a:cs typeface="+mn-cs"/>
              </a:rPr>
              <a:t> MISMO cluster (BM y K-Means)</a:t>
            </a:r>
          </a:p>
          <a:p>
            <a:endParaRPr lang="en-AR" dirty="0"/>
          </a:p>
          <a:p>
            <a:r>
              <a:rPr lang="en-AR" sz="1200" b="0" i="0"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Distancia DTW: 0.1723</a:t>
            </a:r>
          </a:p>
          <a:p>
            <a:r>
              <a:rPr lang="en-US" sz="1200" b="0" i="0" kern="120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Basada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en</a:t>
            </a:r>
            <a:r>
              <a:rPr lang="en-US" sz="1200" b="0" i="0" kern="1200" dirty="0">
                <a:solidFill>
                  <a:schemeClr val="tx1"/>
                </a:solidFill>
                <a:effectLst/>
                <a:latin typeface="+mn-lt"/>
                <a:ea typeface="+mn-ea"/>
                <a:cs typeface="+mn-cs"/>
              </a:rPr>
              <a:t> 33 </a:t>
            </a:r>
            <a:r>
              <a:rPr lang="en-US" sz="1200" b="0" i="0" kern="1200" dirty="0" err="1">
                <a:solidFill>
                  <a:schemeClr val="tx1"/>
                </a:solidFill>
                <a:effectLst/>
                <a:latin typeface="+mn-lt"/>
                <a:ea typeface="+mn-ea"/>
                <a:cs typeface="+mn-cs"/>
              </a:rPr>
              <a:t>años</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superpuestos</a:t>
            </a:r>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r>
              <a:rPr lang="en-AR" sz="1200" b="0" i="0"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Path de </a:t>
            </a:r>
            <a:r>
              <a:rPr lang="en-US" sz="1200" b="0" i="0" kern="1200" dirty="0" err="1">
                <a:solidFill>
                  <a:schemeClr val="tx1"/>
                </a:solidFill>
                <a:effectLst/>
                <a:latin typeface="+mn-lt"/>
                <a:ea typeface="+mn-ea"/>
                <a:cs typeface="+mn-cs"/>
              </a:rPr>
              <a:t>alineamiento</a:t>
            </a:r>
            <a:r>
              <a:rPr lang="en-US" sz="1200" b="0" i="0" kern="1200" dirty="0">
                <a:solidFill>
                  <a:schemeClr val="tx1"/>
                </a:solidFill>
                <a:effectLst/>
                <a:latin typeface="+mn-lt"/>
                <a:ea typeface="+mn-ea"/>
                <a:cs typeface="+mn-cs"/>
              </a:rPr>
              <a:t> DTW:</a:t>
            </a:r>
          </a:p>
          <a:p>
            <a:r>
              <a:rPr lang="en-US" sz="1200" b="0" i="0" kern="1200">
                <a:solidFill>
                  <a:schemeClr val="tx1"/>
                </a:solidFill>
                <a:effectLst/>
                <a:latin typeface="+mn-lt"/>
                <a:ea typeface="+mn-ea"/>
                <a:cs typeface="+mn-cs"/>
              </a:rPr>
              <a:t>Número </a:t>
            </a:r>
            <a:r>
              <a:rPr lang="en-US" sz="1200" b="0" i="0" kern="1200" dirty="0">
                <a:solidFill>
                  <a:schemeClr val="tx1"/>
                </a:solidFill>
                <a:effectLst/>
                <a:latin typeface="+mn-lt"/>
                <a:ea typeface="+mn-ea"/>
                <a:cs typeface="+mn-cs"/>
              </a:rPr>
              <a:t>de puntos </a:t>
            </a:r>
            <a:r>
              <a:rPr lang="en-US" sz="1200" b="0" i="0" kern="1200" dirty="0" err="1">
                <a:solidFill>
                  <a:schemeClr val="tx1"/>
                </a:solidFill>
                <a:effectLst/>
                <a:latin typeface="+mn-lt"/>
                <a:ea typeface="+mn-ea"/>
                <a:cs typeface="+mn-cs"/>
              </a:rPr>
              <a:t>en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el</a:t>
            </a:r>
            <a:r>
              <a:rPr lang="en-US" sz="1200" b="0" i="0" kern="1200" dirty="0">
                <a:solidFill>
                  <a:schemeClr val="tx1"/>
                </a:solidFill>
                <a:effectLst/>
                <a:latin typeface="+mn-lt"/>
                <a:ea typeface="+mn-ea"/>
                <a:cs typeface="+mn-cs"/>
              </a:rPr>
              <a:t> path: 33</a:t>
            </a:r>
          </a:p>
          <a:p>
            <a:r>
              <a:rPr lang="en-US" sz="1200" b="0" i="0" kern="1200">
                <a:solidFill>
                  <a:schemeClr val="tx1"/>
                </a:solidFill>
                <a:effectLst/>
                <a:latin typeface="+mn-lt"/>
                <a:ea typeface="+mn-ea"/>
                <a:cs typeface="+mn-cs"/>
              </a:rPr>
              <a:t>Compresión</a:t>
            </a:r>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Expansión</a:t>
            </a:r>
            <a:r>
              <a:rPr lang="en-US" sz="1200" b="0" i="0" kern="1200" dirty="0">
                <a:solidFill>
                  <a:schemeClr val="tx1"/>
                </a:solidFill>
                <a:effectLst/>
                <a:latin typeface="+mn-lt"/>
                <a:ea typeface="+mn-ea"/>
                <a:cs typeface="+mn-cs"/>
              </a:rPr>
              <a:t>: 1.00x</a:t>
            </a:r>
          </a:p>
          <a:p>
            <a:br>
              <a:rPr lang="en-AR" dirty="0"/>
            </a:br>
            <a:br>
              <a:rPr lang="en-AR" dirty="0"/>
            </a:br>
            <a:r>
              <a:rPr lang="en-AR" sz="1200" b="1" kern="1200" dirty="0">
                <a:solidFill>
                  <a:schemeClr val="tx1"/>
                </a:solidFill>
                <a:effectLst/>
                <a:latin typeface="+mn-lt"/>
                <a:ea typeface="+mn-ea"/>
                <a:cs typeface="+mn-cs"/>
              </a:rPr>
              <a:t>### 📝 </a:t>
            </a:r>
            <a:r>
              <a:rPr lang="en-US" sz="1200" b="1" kern="1200" dirty="0">
                <a:solidFill>
                  <a:schemeClr val="tx1"/>
                </a:solidFill>
                <a:effectLst/>
                <a:latin typeface="+mn-lt"/>
                <a:ea typeface="+mn-ea"/>
                <a:cs typeface="+mn-cs"/>
              </a:rPr>
              <a:t>INSIGHTS: Austria vs </a:t>
            </a:r>
            <a:r>
              <a:rPr lang="en-US" sz="1200" b="1" kern="1200" dirty="0" err="1">
                <a:solidFill>
                  <a:schemeClr val="tx1"/>
                </a:solidFill>
                <a:effectLst/>
                <a:latin typeface="+mn-lt"/>
                <a:ea typeface="+mn-ea"/>
                <a:cs typeface="+mn-cs"/>
              </a:rPr>
              <a:t>Bélgica</a:t>
            </a:r>
            <a:endParaRPr lang="en-US" sz="1200" b="0" kern="1200" dirty="0">
              <a:solidFill>
                <a:schemeClr val="tx1"/>
              </a:solidFill>
              <a:effectLst/>
              <a:latin typeface="+mn-lt"/>
              <a:ea typeface="+mn-ea"/>
              <a:cs typeface="+mn-cs"/>
            </a:endParaRP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 ¿Por </a:t>
            </a:r>
            <a:r>
              <a:rPr lang="en-US" sz="1200" b="1" kern="1200" dirty="0" err="1">
                <a:solidFill>
                  <a:schemeClr val="tx1"/>
                </a:solidFill>
                <a:effectLst/>
                <a:latin typeface="+mn-lt"/>
                <a:ea typeface="+mn-ea"/>
                <a:cs typeface="+mn-cs"/>
              </a:rPr>
              <a:t>qué</a:t>
            </a:r>
            <a:r>
              <a:rPr lang="en-US" sz="1200" b="1" kern="1200" dirty="0">
                <a:solidFill>
                  <a:schemeClr val="tx1"/>
                </a:solidFill>
                <a:effectLst/>
                <a:latin typeface="+mn-lt"/>
                <a:ea typeface="+mn-ea"/>
                <a:cs typeface="+mn-cs"/>
              </a:rPr>
              <a:t> son tan </a:t>
            </a:r>
            <a:r>
              <a:rPr lang="en-US" sz="1200" b="1" kern="1200" dirty="0" err="1">
                <a:solidFill>
                  <a:schemeClr val="tx1"/>
                </a:solidFill>
                <a:effectLst/>
                <a:latin typeface="+mn-lt"/>
                <a:ea typeface="+mn-ea"/>
                <a:cs typeface="+mn-cs"/>
              </a:rPr>
              <a:t>similares</a:t>
            </a:r>
            <a:r>
              <a:rPr lang="en-US" sz="1200" b="1" kern="1200" dirty="0">
                <a:solidFill>
                  <a:schemeClr val="tx1"/>
                </a:solidFill>
                <a:effectLst/>
                <a:latin typeface="+mn-lt"/>
                <a:ea typeface="+mn-ea"/>
                <a:cs typeface="+mn-cs"/>
              </a:rPr>
              <a:t>?</a:t>
            </a:r>
            <a:endParaRPr lang="en-US" sz="1200" b="0" kern="1200" dirty="0">
              <a:solidFill>
                <a:schemeClr val="tx1"/>
              </a:solidFill>
              <a:effectLst/>
              <a:latin typeface="+mn-lt"/>
              <a:ea typeface="+mn-ea"/>
              <a:cs typeface="+mn-cs"/>
            </a:endParaRP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1. </a:t>
            </a:r>
            <a:r>
              <a:rPr lang="en-US" sz="1200" b="1" kern="1200" dirty="0" err="1">
                <a:solidFill>
                  <a:schemeClr val="tx1"/>
                </a:solidFill>
                <a:effectLst/>
                <a:latin typeface="+mn-lt"/>
                <a:ea typeface="+mn-ea"/>
                <a:cs typeface="+mn-cs"/>
              </a:rPr>
              <a:t>Perfil</a:t>
            </a:r>
            <a:r>
              <a:rPr lang="en-US" sz="1200" b="1" kern="1200" dirty="0">
                <a:solidFill>
                  <a:schemeClr val="tx1"/>
                </a:solidFill>
                <a:effectLst/>
                <a:latin typeface="+mn-lt"/>
                <a:ea typeface="+mn-ea"/>
                <a:cs typeface="+mn-cs"/>
              </a:rPr>
              <a:t> Económico Comparable:</a:t>
            </a:r>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Ambos son </a:t>
            </a:r>
            <a:r>
              <a:rPr lang="en-US" sz="1200" b="0" kern="1200" dirty="0" err="1">
                <a:solidFill>
                  <a:schemeClr val="tx1"/>
                </a:solidFill>
                <a:effectLst/>
                <a:latin typeface="+mn-lt"/>
                <a:ea typeface="+mn-ea"/>
                <a:cs typeface="+mn-cs"/>
              </a:rPr>
              <a:t>economías</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europeas</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desarrolladas</a:t>
            </a:r>
            <a:r>
              <a:rPr lang="en-US" sz="1200" b="0" kern="1200" dirty="0">
                <a:solidFill>
                  <a:schemeClr val="tx1"/>
                </a:solidFill>
                <a:effectLst/>
                <a:latin typeface="+mn-lt"/>
                <a:ea typeface="+mn-ea"/>
                <a:cs typeface="+mn-cs"/>
              </a:rPr>
              <a:t> de </a:t>
            </a:r>
            <a:r>
              <a:rPr lang="en-US" sz="1200" b="0" kern="1200" dirty="0" err="1">
                <a:solidFill>
                  <a:schemeClr val="tx1"/>
                </a:solidFill>
                <a:effectLst/>
                <a:latin typeface="+mn-lt"/>
                <a:ea typeface="+mn-ea"/>
                <a:cs typeface="+mn-cs"/>
              </a:rPr>
              <a:t>tamaño</a:t>
            </a:r>
            <a:r>
              <a:rPr lang="en-US" sz="1200" b="0" kern="1200" dirty="0">
                <a:solidFill>
                  <a:schemeClr val="tx1"/>
                </a:solidFill>
                <a:effectLst/>
                <a:latin typeface="+mn-lt"/>
                <a:ea typeface="+mn-ea"/>
                <a:cs typeface="+mn-cs"/>
              </a:rPr>
              <a:t> medio</a:t>
            </a:r>
          </a:p>
          <a:p>
            <a:r>
              <a:rPr lang="en-US" sz="1200" b="0" kern="1200" dirty="0">
                <a:solidFill>
                  <a:schemeClr val="tx1"/>
                </a:solidFill>
                <a:effectLst/>
                <a:latin typeface="+mn-lt"/>
                <a:ea typeface="+mn-ea"/>
                <a:cs typeface="+mn-cs"/>
              </a:rPr>
              <a:t>PIB per </a:t>
            </a:r>
            <a:r>
              <a:rPr lang="en-US" sz="1200" b="0" kern="1200" dirty="0" err="1">
                <a:solidFill>
                  <a:schemeClr val="tx1"/>
                </a:solidFill>
                <a:effectLst/>
                <a:latin typeface="+mn-lt"/>
                <a:ea typeface="+mn-ea"/>
                <a:cs typeface="+mn-cs"/>
              </a:rPr>
              <a:t>cápita</a:t>
            </a:r>
            <a:r>
              <a:rPr lang="en-US" sz="1200" b="0" kern="1200" dirty="0">
                <a:solidFill>
                  <a:schemeClr val="tx1"/>
                </a:solidFill>
                <a:effectLst/>
                <a:latin typeface="+mn-lt"/>
                <a:ea typeface="+mn-ea"/>
                <a:cs typeface="+mn-cs"/>
              </a:rPr>
              <a:t> similar (High income </a:t>
            </a:r>
            <a:r>
              <a:rPr lang="en-US" sz="1200" b="0" kern="1200" dirty="0" err="1">
                <a:solidFill>
                  <a:schemeClr val="tx1"/>
                </a:solidFill>
                <a:effectLst/>
                <a:latin typeface="+mn-lt"/>
                <a:ea typeface="+mn-ea"/>
                <a:cs typeface="+mn-cs"/>
              </a:rPr>
              <a:t>según</a:t>
            </a:r>
            <a:r>
              <a:rPr lang="en-US" sz="1200" b="0" kern="1200" dirty="0">
                <a:solidFill>
                  <a:schemeClr val="tx1"/>
                </a:solidFill>
                <a:effectLst/>
                <a:latin typeface="+mn-lt"/>
                <a:ea typeface="+mn-ea"/>
                <a:cs typeface="+mn-cs"/>
              </a:rPr>
              <a:t> Banco Mundial)</a:t>
            </a:r>
          </a:p>
          <a:p>
            <a:r>
              <a:rPr lang="en-US" sz="1200" b="0" kern="1200" dirty="0" err="1">
                <a:solidFill>
                  <a:schemeClr val="tx1"/>
                </a:solidFill>
                <a:effectLst/>
                <a:latin typeface="+mn-lt"/>
                <a:ea typeface="+mn-ea"/>
                <a:cs typeface="+mn-cs"/>
              </a:rPr>
              <a:t>Estructura</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económica</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diversificada</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servicios</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industria</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finanzas</a:t>
            </a:r>
            <a:r>
              <a:rPr lang="en-US" sz="1200" b="0" kern="1200" dirty="0">
                <a:solidFill>
                  <a:schemeClr val="tx1"/>
                </a:solidFill>
                <a:effectLst/>
                <a:latin typeface="+mn-lt"/>
                <a:ea typeface="+mn-ea"/>
                <a:cs typeface="+mn-cs"/>
              </a:rPr>
              <a:t>)</a:t>
            </a:r>
          </a:p>
          <a:p>
            <a:r>
              <a:rPr lang="en-US" sz="1200" b="0" kern="1200" dirty="0" err="1">
                <a:solidFill>
                  <a:schemeClr val="tx1"/>
                </a:solidFill>
                <a:effectLst/>
                <a:latin typeface="+mn-lt"/>
                <a:ea typeface="+mn-ea"/>
                <a:cs typeface="+mn-cs"/>
              </a:rPr>
              <a:t>Integración</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en</a:t>
            </a:r>
            <a:r>
              <a:rPr lang="en-US" sz="1200" b="0" kern="1200" dirty="0">
                <a:solidFill>
                  <a:schemeClr val="tx1"/>
                </a:solidFill>
                <a:effectLst/>
                <a:latin typeface="+mn-lt"/>
                <a:ea typeface="+mn-ea"/>
                <a:cs typeface="+mn-cs"/>
              </a:rPr>
              <a:t> la Unión Europea </a:t>
            </a:r>
            <a:r>
              <a:rPr lang="en-US" sz="1200" b="0" kern="1200" dirty="0" err="1">
                <a:solidFill>
                  <a:schemeClr val="tx1"/>
                </a:solidFill>
                <a:effectLst/>
                <a:latin typeface="+mn-lt"/>
                <a:ea typeface="+mn-ea"/>
                <a:cs typeface="+mn-cs"/>
              </a:rPr>
              <a:t>desde</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temprano</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Bélgica</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fundadora</a:t>
            </a:r>
            <a:r>
              <a:rPr lang="en-US" sz="1200" b="0" kern="1200" dirty="0">
                <a:solidFill>
                  <a:schemeClr val="tx1"/>
                </a:solidFill>
                <a:effectLst/>
                <a:latin typeface="+mn-lt"/>
                <a:ea typeface="+mn-ea"/>
                <a:cs typeface="+mn-cs"/>
              </a:rPr>
              <a:t>, Austria 1995)</a:t>
            </a: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2. </a:t>
            </a:r>
            <a:r>
              <a:rPr lang="en-US" sz="1200" b="1" kern="1200" dirty="0" err="1">
                <a:solidFill>
                  <a:schemeClr val="tx1"/>
                </a:solidFill>
                <a:effectLst/>
                <a:latin typeface="+mn-lt"/>
                <a:ea typeface="+mn-ea"/>
                <a:cs typeface="+mn-cs"/>
              </a:rPr>
              <a:t>Sincronización</a:t>
            </a:r>
            <a:r>
              <a:rPr lang="en-US" sz="1200" b="1" kern="1200" dirty="0">
                <a:solidFill>
                  <a:schemeClr val="tx1"/>
                </a:solidFill>
                <a:effectLst/>
                <a:latin typeface="+mn-lt"/>
                <a:ea typeface="+mn-ea"/>
                <a:cs typeface="+mn-cs"/>
              </a:rPr>
              <a:t> de </a:t>
            </a:r>
            <a:r>
              <a:rPr lang="en-US" sz="1200" b="1" kern="1200" dirty="0" err="1">
                <a:solidFill>
                  <a:schemeClr val="tx1"/>
                </a:solidFill>
                <a:effectLst/>
                <a:latin typeface="+mn-lt"/>
                <a:ea typeface="+mn-ea"/>
                <a:cs typeface="+mn-cs"/>
              </a:rPr>
              <a:t>Ciclos</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Económicos</a:t>
            </a:r>
            <a:r>
              <a:rPr lang="en-US" sz="1200" b="1" kern="1200" dirty="0">
                <a:solidFill>
                  <a:schemeClr val="tx1"/>
                </a:solidFill>
                <a:effectLst/>
                <a:latin typeface="+mn-lt"/>
                <a:ea typeface="+mn-ea"/>
                <a:cs typeface="+mn-cs"/>
              </a:rPr>
              <a:t>:</a:t>
            </a:r>
            <a:endParaRPr lang="en-US" sz="1200" b="0" kern="1200" dirty="0">
              <a:solidFill>
                <a:schemeClr val="tx1"/>
              </a:solidFill>
              <a:effectLst/>
              <a:latin typeface="+mn-lt"/>
              <a:ea typeface="+mn-ea"/>
              <a:cs typeface="+mn-cs"/>
            </a:endParaRPr>
          </a:p>
          <a:p>
            <a:r>
              <a:rPr lang="en-US" sz="1200" b="0" kern="1200" dirty="0" err="1">
                <a:solidFill>
                  <a:schemeClr val="tx1"/>
                </a:solidFill>
                <a:effectLst/>
                <a:latin typeface="+mn-lt"/>
                <a:ea typeface="+mn-ea"/>
                <a:cs typeface="+mn-cs"/>
              </a:rPr>
              <a:t>Exposición</a:t>
            </a:r>
            <a:r>
              <a:rPr lang="en-US" sz="1200" b="0" kern="1200" dirty="0">
                <a:solidFill>
                  <a:schemeClr val="tx1"/>
                </a:solidFill>
                <a:effectLst/>
                <a:latin typeface="+mn-lt"/>
                <a:ea typeface="+mn-ea"/>
                <a:cs typeface="+mn-cs"/>
              </a:rPr>
              <a:t> similar a shocks </a:t>
            </a:r>
            <a:r>
              <a:rPr lang="en-US" sz="1200" b="0" kern="1200" dirty="0" err="1">
                <a:solidFill>
                  <a:schemeClr val="tx1"/>
                </a:solidFill>
                <a:effectLst/>
                <a:latin typeface="+mn-lt"/>
                <a:ea typeface="+mn-ea"/>
                <a:cs typeface="+mn-cs"/>
              </a:rPr>
              <a:t>económicos</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europeos</a:t>
            </a:r>
            <a:r>
              <a:rPr lang="en-US" sz="1200" b="0" kern="1200" dirty="0">
                <a:solidFill>
                  <a:schemeClr val="tx1"/>
                </a:solidFill>
                <a:effectLst/>
                <a:latin typeface="+mn-lt"/>
                <a:ea typeface="+mn-ea"/>
                <a:cs typeface="+mn-cs"/>
              </a:rPr>
              <a:t> y </a:t>
            </a:r>
            <a:r>
              <a:rPr lang="en-US" sz="1200" b="0" kern="1200" dirty="0" err="1">
                <a:solidFill>
                  <a:schemeClr val="tx1"/>
                </a:solidFill>
                <a:effectLst/>
                <a:latin typeface="+mn-lt"/>
                <a:ea typeface="+mn-ea"/>
                <a:cs typeface="+mn-cs"/>
              </a:rPr>
              <a:t>globales</a:t>
            </a:r>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Crisis del </a:t>
            </a:r>
            <a:r>
              <a:rPr lang="en-US" sz="1200" b="0" kern="1200" dirty="0" err="1">
                <a:solidFill>
                  <a:schemeClr val="tx1"/>
                </a:solidFill>
                <a:effectLst/>
                <a:latin typeface="+mn-lt"/>
                <a:ea typeface="+mn-ea"/>
                <a:cs typeface="+mn-cs"/>
              </a:rPr>
              <a:t>petróleo</a:t>
            </a:r>
            <a:r>
              <a:rPr lang="en-US" sz="1200" b="0" kern="1200" dirty="0">
                <a:solidFill>
                  <a:schemeClr val="tx1"/>
                </a:solidFill>
                <a:effectLst/>
                <a:latin typeface="+mn-lt"/>
                <a:ea typeface="+mn-ea"/>
                <a:cs typeface="+mn-cs"/>
              </a:rPr>
              <a:t> (1970s): Ambos </a:t>
            </a:r>
            <a:r>
              <a:rPr lang="en-US" sz="1200" b="0" kern="1200" dirty="0" err="1">
                <a:solidFill>
                  <a:schemeClr val="tx1"/>
                </a:solidFill>
                <a:effectLst/>
                <a:latin typeface="+mn-lt"/>
                <a:ea typeface="+mn-ea"/>
                <a:cs typeface="+mn-cs"/>
              </a:rPr>
              <a:t>países</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afectados</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similarmente</a:t>
            </a:r>
            <a:endParaRPr lang="en-US" sz="1200" b="0" kern="1200" dirty="0">
              <a:solidFill>
                <a:schemeClr val="tx1"/>
              </a:solidFill>
              <a:effectLst/>
              <a:latin typeface="+mn-lt"/>
              <a:ea typeface="+mn-ea"/>
              <a:cs typeface="+mn-cs"/>
            </a:endParaRPr>
          </a:p>
          <a:p>
            <a:r>
              <a:rPr lang="en-US" sz="1200" b="0" kern="1200" dirty="0" err="1">
                <a:solidFill>
                  <a:schemeClr val="tx1"/>
                </a:solidFill>
                <a:effectLst/>
                <a:latin typeface="+mn-lt"/>
                <a:ea typeface="+mn-ea"/>
                <a:cs typeface="+mn-cs"/>
              </a:rPr>
              <a:t>Reunificación</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alemana</a:t>
            </a:r>
            <a:r>
              <a:rPr lang="en-US" sz="1200" b="0" kern="1200" dirty="0">
                <a:solidFill>
                  <a:schemeClr val="tx1"/>
                </a:solidFill>
                <a:effectLst/>
                <a:latin typeface="+mn-lt"/>
                <a:ea typeface="+mn-ea"/>
                <a:cs typeface="+mn-cs"/>
              </a:rPr>
              <a:t> (1990): Impacto </a:t>
            </a:r>
            <a:r>
              <a:rPr lang="en-US" sz="1200" b="0" kern="1200" dirty="0" err="1">
                <a:solidFill>
                  <a:schemeClr val="tx1"/>
                </a:solidFill>
                <a:effectLst/>
                <a:latin typeface="+mn-lt"/>
                <a:ea typeface="+mn-ea"/>
                <a:cs typeface="+mn-cs"/>
              </a:rPr>
              <a:t>en</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economías</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centroeuropeas</a:t>
            </a:r>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Crisis </a:t>
            </a:r>
            <a:r>
              <a:rPr lang="en-US" sz="1200" b="0" kern="1200" dirty="0" err="1">
                <a:solidFill>
                  <a:schemeClr val="tx1"/>
                </a:solidFill>
                <a:effectLst/>
                <a:latin typeface="+mn-lt"/>
                <a:ea typeface="+mn-ea"/>
                <a:cs typeface="+mn-cs"/>
              </a:rPr>
              <a:t>financiera</a:t>
            </a:r>
            <a:r>
              <a:rPr lang="en-US" sz="1200" b="0" kern="1200" dirty="0">
                <a:solidFill>
                  <a:schemeClr val="tx1"/>
                </a:solidFill>
                <a:effectLst/>
                <a:latin typeface="+mn-lt"/>
                <a:ea typeface="+mn-ea"/>
                <a:cs typeface="+mn-cs"/>
              </a:rPr>
              <a:t> 2008: </a:t>
            </a:r>
            <a:r>
              <a:rPr lang="en-US" sz="1200" b="0" kern="1200" dirty="0" err="1">
                <a:solidFill>
                  <a:schemeClr val="tx1"/>
                </a:solidFill>
                <a:effectLst/>
                <a:latin typeface="+mn-lt"/>
                <a:ea typeface="+mn-ea"/>
                <a:cs typeface="+mn-cs"/>
              </a:rPr>
              <a:t>Respuestas</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coordinadas</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vía</a:t>
            </a:r>
            <a:r>
              <a:rPr lang="en-US" sz="1200" b="0" kern="1200" dirty="0">
                <a:solidFill>
                  <a:schemeClr val="tx1"/>
                </a:solidFill>
                <a:effectLst/>
                <a:latin typeface="+mn-lt"/>
                <a:ea typeface="+mn-ea"/>
                <a:cs typeface="+mn-cs"/>
              </a:rPr>
              <a:t> UE</a:t>
            </a:r>
          </a:p>
          <a:p>
            <a:r>
              <a:rPr lang="en-US" sz="1200" b="0" kern="1200" dirty="0">
                <a:solidFill>
                  <a:schemeClr val="tx1"/>
                </a:solidFill>
                <a:effectLst/>
                <a:latin typeface="+mn-lt"/>
                <a:ea typeface="+mn-ea"/>
                <a:cs typeface="+mn-cs"/>
              </a:rPr>
              <a:t>Crisis de </a:t>
            </a:r>
            <a:r>
              <a:rPr lang="en-US" sz="1200" b="0" kern="1200" dirty="0" err="1">
                <a:solidFill>
                  <a:schemeClr val="tx1"/>
                </a:solidFill>
                <a:effectLst/>
                <a:latin typeface="+mn-lt"/>
                <a:ea typeface="+mn-ea"/>
                <a:cs typeface="+mn-cs"/>
              </a:rPr>
              <a:t>deuda</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europea</a:t>
            </a:r>
            <a:r>
              <a:rPr lang="en-US" sz="1200" b="0" kern="1200" dirty="0">
                <a:solidFill>
                  <a:schemeClr val="tx1"/>
                </a:solidFill>
                <a:effectLst/>
                <a:latin typeface="+mn-lt"/>
                <a:ea typeface="+mn-ea"/>
                <a:cs typeface="+mn-cs"/>
              </a:rPr>
              <a:t> (2010-2012): Impacto </a:t>
            </a:r>
            <a:r>
              <a:rPr lang="en-US" sz="1200" b="0" kern="1200" dirty="0" err="1">
                <a:solidFill>
                  <a:schemeClr val="tx1"/>
                </a:solidFill>
                <a:effectLst/>
                <a:latin typeface="+mn-lt"/>
                <a:ea typeface="+mn-ea"/>
                <a:cs typeface="+mn-cs"/>
              </a:rPr>
              <a:t>moderado</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en</a:t>
            </a:r>
            <a:r>
              <a:rPr lang="en-US" sz="1200" b="0" kern="1200" dirty="0">
                <a:solidFill>
                  <a:schemeClr val="tx1"/>
                </a:solidFill>
                <a:effectLst/>
                <a:latin typeface="+mn-lt"/>
                <a:ea typeface="+mn-ea"/>
                <a:cs typeface="+mn-cs"/>
              </a:rPr>
              <a:t> ambos</a:t>
            </a:r>
          </a:p>
          <a:p>
            <a:r>
              <a:rPr lang="en-US" sz="1200" b="0" kern="1200" dirty="0">
                <a:solidFill>
                  <a:schemeClr val="tx1"/>
                </a:solidFill>
                <a:effectLst/>
                <a:latin typeface="+mn-lt"/>
                <a:ea typeface="+mn-ea"/>
                <a:cs typeface="+mn-cs"/>
              </a:rPr>
              <a:t>COVID-19: </a:t>
            </a:r>
            <a:r>
              <a:rPr lang="en-US" sz="1200" b="0" kern="1200" dirty="0" err="1">
                <a:solidFill>
                  <a:schemeClr val="tx1"/>
                </a:solidFill>
                <a:effectLst/>
                <a:latin typeface="+mn-lt"/>
                <a:ea typeface="+mn-ea"/>
                <a:cs typeface="+mn-cs"/>
              </a:rPr>
              <a:t>Políticas</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similares</a:t>
            </a:r>
            <a:r>
              <a:rPr lang="en-US" sz="1200" b="0" kern="1200" dirty="0">
                <a:solidFill>
                  <a:schemeClr val="tx1"/>
                </a:solidFill>
                <a:effectLst/>
                <a:latin typeface="+mn-lt"/>
                <a:ea typeface="+mn-ea"/>
                <a:cs typeface="+mn-cs"/>
              </a:rPr>
              <a:t> de </a:t>
            </a:r>
            <a:r>
              <a:rPr lang="en-US" sz="1200" b="0" kern="1200" dirty="0" err="1">
                <a:solidFill>
                  <a:schemeClr val="tx1"/>
                </a:solidFill>
                <a:effectLst/>
                <a:latin typeface="+mn-lt"/>
                <a:ea typeface="+mn-ea"/>
                <a:cs typeface="+mn-cs"/>
              </a:rPr>
              <a:t>estímulo</a:t>
            </a:r>
            <a:r>
              <a:rPr lang="en-US" sz="1200" b="0" kern="1200" dirty="0">
                <a:solidFill>
                  <a:schemeClr val="tx1"/>
                </a:solidFill>
                <a:effectLst/>
                <a:latin typeface="+mn-lt"/>
                <a:ea typeface="+mn-ea"/>
                <a:cs typeface="+mn-cs"/>
              </a:rPr>
              <a:t> fiscal</a:t>
            </a: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3. </a:t>
            </a:r>
            <a:r>
              <a:rPr lang="en-US" sz="1200" b="1" kern="1200" dirty="0" err="1">
                <a:solidFill>
                  <a:schemeClr val="tx1"/>
                </a:solidFill>
                <a:effectLst/>
                <a:latin typeface="+mn-lt"/>
                <a:ea typeface="+mn-ea"/>
                <a:cs typeface="+mn-cs"/>
              </a:rPr>
              <a:t>Factores</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Institucionales</a:t>
            </a:r>
            <a:r>
              <a:rPr lang="en-US" sz="1200" b="1" kern="1200" dirty="0">
                <a:solidFill>
                  <a:schemeClr val="tx1"/>
                </a:solidFill>
                <a:effectLst/>
                <a:latin typeface="+mn-lt"/>
                <a:ea typeface="+mn-ea"/>
                <a:cs typeface="+mn-cs"/>
              </a:rPr>
              <a:t>:</a:t>
            </a:r>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Sistemas </a:t>
            </a:r>
            <a:r>
              <a:rPr lang="en-US" sz="1200" b="0" kern="1200" dirty="0" err="1">
                <a:solidFill>
                  <a:schemeClr val="tx1"/>
                </a:solidFill>
                <a:effectLst/>
                <a:latin typeface="+mn-lt"/>
                <a:ea typeface="+mn-ea"/>
                <a:cs typeface="+mn-cs"/>
              </a:rPr>
              <a:t>políticos</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estables</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democracias</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parlamentarias</a:t>
            </a:r>
            <a:r>
              <a:rPr lang="en-US" sz="1200" b="0" kern="1200" dirty="0">
                <a:solidFill>
                  <a:schemeClr val="tx1"/>
                </a:solidFill>
                <a:effectLst/>
                <a:latin typeface="+mn-lt"/>
                <a:ea typeface="+mn-ea"/>
                <a:cs typeface="+mn-cs"/>
              </a:rPr>
              <a:t>)</a:t>
            </a:r>
          </a:p>
          <a:p>
            <a:r>
              <a:rPr lang="en-US" sz="1200" b="0" kern="1200" dirty="0">
                <a:solidFill>
                  <a:schemeClr val="tx1"/>
                </a:solidFill>
                <a:effectLst/>
                <a:latin typeface="+mn-lt"/>
                <a:ea typeface="+mn-ea"/>
                <a:cs typeface="+mn-cs"/>
              </a:rPr>
              <a:t>Alto </a:t>
            </a:r>
            <a:r>
              <a:rPr lang="en-US" sz="1200" b="0" kern="1200" dirty="0" err="1">
                <a:solidFill>
                  <a:schemeClr val="tx1"/>
                </a:solidFill>
                <a:effectLst/>
                <a:latin typeface="+mn-lt"/>
                <a:ea typeface="+mn-ea"/>
                <a:cs typeface="+mn-cs"/>
              </a:rPr>
              <a:t>grado</a:t>
            </a:r>
            <a:r>
              <a:rPr lang="en-US" sz="1200" b="0" kern="1200" dirty="0">
                <a:solidFill>
                  <a:schemeClr val="tx1"/>
                </a:solidFill>
                <a:effectLst/>
                <a:latin typeface="+mn-lt"/>
                <a:ea typeface="+mn-ea"/>
                <a:cs typeface="+mn-cs"/>
              </a:rPr>
              <a:t> de </a:t>
            </a:r>
            <a:r>
              <a:rPr lang="en-US" sz="1200" b="0" kern="1200" dirty="0" err="1">
                <a:solidFill>
                  <a:schemeClr val="tx1"/>
                </a:solidFill>
                <a:effectLst/>
                <a:latin typeface="+mn-lt"/>
                <a:ea typeface="+mn-ea"/>
                <a:cs typeface="+mn-cs"/>
              </a:rPr>
              <a:t>protección</a:t>
            </a:r>
            <a:r>
              <a:rPr lang="en-US" sz="1200" b="0" kern="1200" dirty="0">
                <a:solidFill>
                  <a:schemeClr val="tx1"/>
                </a:solidFill>
                <a:effectLst/>
                <a:latin typeface="+mn-lt"/>
                <a:ea typeface="+mn-ea"/>
                <a:cs typeface="+mn-cs"/>
              </a:rPr>
              <a:t> social (</a:t>
            </a:r>
            <a:r>
              <a:rPr lang="en-US" sz="1200" b="0" kern="1200" dirty="0" err="1">
                <a:solidFill>
                  <a:schemeClr val="tx1"/>
                </a:solidFill>
                <a:effectLst/>
                <a:latin typeface="+mn-lt"/>
                <a:ea typeface="+mn-ea"/>
                <a:cs typeface="+mn-cs"/>
              </a:rPr>
              <a:t>modelo</a:t>
            </a:r>
            <a:r>
              <a:rPr lang="en-US" sz="1200" b="0" kern="1200" dirty="0">
                <a:solidFill>
                  <a:schemeClr val="tx1"/>
                </a:solidFill>
                <a:effectLst/>
                <a:latin typeface="+mn-lt"/>
                <a:ea typeface="+mn-ea"/>
                <a:cs typeface="+mn-cs"/>
              </a:rPr>
              <a:t> de welfare </a:t>
            </a:r>
            <a:r>
              <a:rPr lang="en-US" sz="1200" b="0" kern="1200" dirty="0" err="1">
                <a:solidFill>
                  <a:schemeClr val="tx1"/>
                </a:solidFill>
                <a:effectLst/>
                <a:latin typeface="+mn-lt"/>
                <a:ea typeface="+mn-ea"/>
                <a:cs typeface="+mn-cs"/>
              </a:rPr>
              <a:t>europeo</a:t>
            </a:r>
            <a:r>
              <a:rPr lang="en-US" sz="1200" b="0" kern="1200" dirty="0">
                <a:solidFill>
                  <a:schemeClr val="tx1"/>
                </a:solidFill>
                <a:effectLst/>
                <a:latin typeface="+mn-lt"/>
                <a:ea typeface="+mn-ea"/>
                <a:cs typeface="+mn-cs"/>
              </a:rPr>
              <a:t>)</a:t>
            </a:r>
          </a:p>
          <a:p>
            <a:r>
              <a:rPr lang="en-US" sz="1200" b="0" kern="1200" dirty="0">
                <a:solidFill>
                  <a:schemeClr val="tx1"/>
                </a:solidFill>
                <a:effectLst/>
                <a:latin typeface="+mn-lt"/>
                <a:ea typeface="+mn-ea"/>
                <a:cs typeface="+mn-cs"/>
              </a:rPr>
              <a:t>Banca y </a:t>
            </a:r>
            <a:r>
              <a:rPr lang="en-US" sz="1200" b="0" kern="1200" dirty="0" err="1">
                <a:solidFill>
                  <a:schemeClr val="tx1"/>
                </a:solidFill>
                <a:effectLst/>
                <a:latin typeface="+mn-lt"/>
                <a:ea typeface="+mn-ea"/>
                <a:cs typeface="+mn-cs"/>
              </a:rPr>
              <a:t>finanzas</a:t>
            </a:r>
            <a:r>
              <a:rPr lang="en-US" sz="1200" b="0" kern="1200" dirty="0">
                <a:solidFill>
                  <a:schemeClr val="tx1"/>
                </a:solidFill>
                <a:effectLst/>
                <a:latin typeface="+mn-lt"/>
                <a:ea typeface="+mn-ea"/>
                <a:cs typeface="+mn-cs"/>
              </a:rPr>
              <a:t> bien </a:t>
            </a:r>
            <a:r>
              <a:rPr lang="en-US" sz="1200" b="0" kern="1200" dirty="0" err="1">
                <a:solidFill>
                  <a:schemeClr val="tx1"/>
                </a:solidFill>
                <a:effectLst/>
                <a:latin typeface="+mn-lt"/>
                <a:ea typeface="+mn-ea"/>
                <a:cs typeface="+mn-cs"/>
              </a:rPr>
              <a:t>reguladas</a:t>
            </a:r>
            <a:endParaRPr lang="en-US" sz="1200" b="0" kern="1200" dirty="0">
              <a:solidFill>
                <a:schemeClr val="tx1"/>
              </a:solidFill>
              <a:effectLst/>
              <a:latin typeface="+mn-lt"/>
              <a:ea typeface="+mn-ea"/>
              <a:cs typeface="+mn-cs"/>
            </a:endParaRPr>
          </a:p>
          <a:p>
            <a:r>
              <a:rPr lang="en-US" sz="1200" b="0" kern="1200" dirty="0" err="1">
                <a:solidFill>
                  <a:schemeClr val="tx1"/>
                </a:solidFill>
                <a:effectLst/>
                <a:latin typeface="+mn-lt"/>
                <a:ea typeface="+mn-ea"/>
                <a:cs typeface="+mn-cs"/>
              </a:rPr>
              <a:t>Políticas</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fiscales</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prudentes</a:t>
            </a:r>
            <a:r>
              <a:rPr lang="en-US" sz="1200" b="0" kern="1200" dirty="0">
                <a:solidFill>
                  <a:schemeClr val="tx1"/>
                </a:solidFill>
                <a:effectLst/>
                <a:latin typeface="+mn-lt"/>
                <a:ea typeface="+mn-ea"/>
                <a:cs typeface="+mn-cs"/>
              </a:rPr>
              <a:t> (ambos </a:t>
            </a:r>
            <a:r>
              <a:rPr lang="en-US" sz="1200" b="0" kern="1200" dirty="0" err="1">
                <a:solidFill>
                  <a:schemeClr val="tx1"/>
                </a:solidFill>
                <a:effectLst/>
                <a:latin typeface="+mn-lt"/>
                <a:ea typeface="+mn-ea"/>
                <a:cs typeface="+mn-cs"/>
              </a:rPr>
              <a:t>cumplen</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criterios</a:t>
            </a:r>
            <a:r>
              <a:rPr lang="en-US" sz="1200" b="0" kern="1200" dirty="0">
                <a:solidFill>
                  <a:schemeClr val="tx1"/>
                </a:solidFill>
                <a:effectLst/>
                <a:latin typeface="+mn-lt"/>
                <a:ea typeface="+mn-ea"/>
                <a:cs typeface="+mn-cs"/>
              </a:rPr>
              <a:t> de Maastricht)</a:t>
            </a: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4. Comercio e </a:t>
            </a:r>
            <a:r>
              <a:rPr lang="en-US" sz="1200" b="1" kern="1200" dirty="0" err="1">
                <a:solidFill>
                  <a:schemeClr val="tx1"/>
                </a:solidFill>
                <a:effectLst/>
                <a:latin typeface="+mn-lt"/>
                <a:ea typeface="+mn-ea"/>
                <a:cs typeface="+mn-cs"/>
              </a:rPr>
              <a:t>Integración</a:t>
            </a:r>
            <a:r>
              <a:rPr lang="en-US" sz="1200" b="1" kern="1200" dirty="0">
                <a:solidFill>
                  <a:schemeClr val="tx1"/>
                </a:solidFill>
                <a:effectLst/>
                <a:latin typeface="+mn-lt"/>
                <a:ea typeface="+mn-ea"/>
                <a:cs typeface="+mn-cs"/>
              </a:rPr>
              <a:t>:</a:t>
            </a:r>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Alemania es </a:t>
            </a:r>
            <a:r>
              <a:rPr lang="en-US" sz="1200" b="0" kern="1200" dirty="0" err="1">
                <a:solidFill>
                  <a:schemeClr val="tx1"/>
                </a:solidFill>
                <a:effectLst/>
                <a:latin typeface="+mn-lt"/>
                <a:ea typeface="+mn-ea"/>
                <a:cs typeface="+mn-cs"/>
              </a:rPr>
              <a:t>el</a:t>
            </a:r>
            <a:r>
              <a:rPr lang="en-US" sz="1200" b="0" kern="1200" dirty="0">
                <a:solidFill>
                  <a:schemeClr val="tx1"/>
                </a:solidFill>
                <a:effectLst/>
                <a:latin typeface="+mn-lt"/>
                <a:ea typeface="+mn-ea"/>
                <a:cs typeface="+mn-cs"/>
              </a:rPr>
              <a:t> principal socio </a:t>
            </a:r>
            <a:r>
              <a:rPr lang="en-US" sz="1200" b="0" kern="1200" dirty="0" err="1">
                <a:solidFill>
                  <a:schemeClr val="tx1"/>
                </a:solidFill>
                <a:effectLst/>
                <a:latin typeface="+mn-lt"/>
                <a:ea typeface="+mn-ea"/>
                <a:cs typeface="+mn-cs"/>
              </a:rPr>
              <a:t>comercial</a:t>
            </a:r>
            <a:r>
              <a:rPr lang="en-US" sz="1200" b="0" kern="1200" dirty="0">
                <a:solidFill>
                  <a:schemeClr val="tx1"/>
                </a:solidFill>
                <a:effectLst/>
                <a:latin typeface="+mn-lt"/>
                <a:ea typeface="+mn-ea"/>
                <a:cs typeface="+mn-cs"/>
              </a:rPr>
              <a:t> de ambos</a:t>
            </a:r>
          </a:p>
          <a:p>
            <a:r>
              <a:rPr lang="en-US" sz="1200" b="0" kern="1200" dirty="0" err="1">
                <a:solidFill>
                  <a:schemeClr val="tx1"/>
                </a:solidFill>
                <a:effectLst/>
                <a:latin typeface="+mn-lt"/>
                <a:ea typeface="+mn-ea"/>
                <a:cs typeface="+mn-cs"/>
              </a:rPr>
              <a:t>Integrados</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en</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cadenas</a:t>
            </a:r>
            <a:r>
              <a:rPr lang="en-US" sz="1200" b="0" kern="1200" dirty="0">
                <a:solidFill>
                  <a:schemeClr val="tx1"/>
                </a:solidFill>
                <a:effectLst/>
                <a:latin typeface="+mn-lt"/>
                <a:ea typeface="+mn-ea"/>
                <a:cs typeface="+mn-cs"/>
              </a:rPr>
              <a:t> de valor </a:t>
            </a:r>
            <a:r>
              <a:rPr lang="en-US" sz="1200" b="0" kern="1200" dirty="0" err="1">
                <a:solidFill>
                  <a:schemeClr val="tx1"/>
                </a:solidFill>
                <a:effectLst/>
                <a:latin typeface="+mn-lt"/>
                <a:ea typeface="+mn-ea"/>
                <a:cs typeface="+mn-cs"/>
              </a:rPr>
              <a:t>europeas</a:t>
            </a:r>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Moneda </a:t>
            </a:r>
            <a:r>
              <a:rPr lang="en-US" sz="1200" b="0" kern="1200" dirty="0" err="1">
                <a:solidFill>
                  <a:schemeClr val="tx1"/>
                </a:solidFill>
                <a:effectLst/>
                <a:latin typeface="+mn-lt"/>
                <a:ea typeface="+mn-ea"/>
                <a:cs typeface="+mn-cs"/>
              </a:rPr>
              <a:t>común</a:t>
            </a:r>
            <a:r>
              <a:rPr lang="en-US" sz="1200" b="0" kern="1200" dirty="0">
                <a:solidFill>
                  <a:schemeClr val="tx1"/>
                </a:solidFill>
                <a:effectLst/>
                <a:latin typeface="+mn-lt"/>
                <a:ea typeface="+mn-ea"/>
                <a:cs typeface="+mn-cs"/>
              </a:rPr>
              <a:t> (Euro) </a:t>
            </a:r>
            <a:r>
              <a:rPr lang="en-US" sz="1200" b="0" kern="1200" dirty="0" err="1">
                <a:solidFill>
                  <a:schemeClr val="tx1"/>
                </a:solidFill>
                <a:effectLst/>
                <a:latin typeface="+mn-lt"/>
                <a:ea typeface="+mn-ea"/>
                <a:cs typeface="+mn-cs"/>
              </a:rPr>
              <a:t>desde</a:t>
            </a:r>
            <a:r>
              <a:rPr lang="en-US" sz="1200" b="0" kern="1200" dirty="0">
                <a:solidFill>
                  <a:schemeClr val="tx1"/>
                </a:solidFill>
                <a:effectLst/>
                <a:latin typeface="+mn-lt"/>
                <a:ea typeface="+mn-ea"/>
                <a:cs typeface="+mn-cs"/>
              </a:rPr>
              <a:t> 1999/2002</a:t>
            </a:r>
          </a:p>
          <a:p>
            <a:r>
              <a:rPr lang="en-US" sz="1200" b="0" kern="1200" dirty="0" err="1">
                <a:solidFill>
                  <a:schemeClr val="tx1"/>
                </a:solidFill>
                <a:effectLst/>
                <a:latin typeface="+mn-lt"/>
                <a:ea typeface="+mn-ea"/>
                <a:cs typeface="+mn-cs"/>
              </a:rPr>
              <a:t>Misma</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política</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monetaria</a:t>
            </a:r>
            <a:r>
              <a:rPr lang="en-US" sz="1200" b="0" kern="1200" dirty="0">
                <a:solidFill>
                  <a:schemeClr val="tx1"/>
                </a:solidFill>
                <a:effectLst/>
                <a:latin typeface="+mn-lt"/>
                <a:ea typeface="+mn-ea"/>
                <a:cs typeface="+mn-cs"/>
              </a:rPr>
              <a:t> (BCE)</a:t>
            </a: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Validación</a:t>
            </a:r>
            <a:r>
              <a:rPr lang="en-US" sz="1200" b="1" kern="1200" dirty="0">
                <a:solidFill>
                  <a:schemeClr val="tx1"/>
                </a:solidFill>
                <a:effectLst/>
                <a:latin typeface="+mn-lt"/>
                <a:ea typeface="+mn-ea"/>
                <a:cs typeface="+mn-cs"/>
              </a:rPr>
              <a:t> del Método DTW</a:t>
            </a:r>
            <a:endParaRPr lang="en-US" sz="1200" b="0" kern="1200" dirty="0">
              <a:solidFill>
                <a:schemeClr val="tx1"/>
              </a:solidFill>
              <a:effectLst/>
              <a:latin typeface="+mn-lt"/>
              <a:ea typeface="+mn-ea"/>
              <a:cs typeface="+mn-cs"/>
            </a:endParaRP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Este </a:t>
            </a:r>
            <a:r>
              <a:rPr lang="en-US" sz="1200" b="0" kern="1200" dirty="0" err="1">
                <a:solidFill>
                  <a:schemeClr val="tx1"/>
                </a:solidFill>
                <a:effectLst/>
                <a:latin typeface="+mn-lt"/>
                <a:ea typeface="+mn-ea"/>
                <a:cs typeface="+mn-cs"/>
              </a:rPr>
              <a:t>caso</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demuestra</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que</a:t>
            </a:r>
            <a:r>
              <a:rPr lang="en-US" sz="1200" b="0" kern="1200" dirty="0">
                <a:solidFill>
                  <a:schemeClr val="tx1"/>
                </a:solidFill>
                <a:effectLst/>
                <a:latin typeface="+mn-lt"/>
                <a:ea typeface="+mn-ea"/>
                <a:cs typeface="+mn-cs"/>
              </a:rPr>
              <a:t> DTW </a:t>
            </a:r>
            <a:r>
              <a:rPr lang="en-US" sz="1200" b="1" kern="1200" dirty="0" err="1">
                <a:solidFill>
                  <a:schemeClr val="tx1"/>
                </a:solidFill>
                <a:effectLst/>
                <a:latin typeface="+mn-lt"/>
                <a:ea typeface="+mn-ea"/>
                <a:cs typeface="+mn-cs"/>
              </a:rPr>
              <a:t>funciona</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correctamente</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porque</a:t>
            </a:r>
            <a:r>
              <a:rPr lang="en-US" sz="1200" b="0" kern="1200" dirty="0">
                <a:solidFill>
                  <a:schemeClr val="tx1"/>
                </a:solidFill>
                <a:effectLst/>
                <a:latin typeface="+mn-lt"/>
                <a:ea typeface="+mn-ea"/>
                <a:cs typeface="+mn-cs"/>
              </a:rPr>
              <a:t>:</a:t>
            </a: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1. </a:t>
            </a:r>
            <a:r>
              <a:rPr lang="en-US" sz="1200" b="1" kern="1200" dirty="0" err="1">
                <a:solidFill>
                  <a:schemeClr val="tx1"/>
                </a:solidFill>
                <a:effectLst/>
                <a:latin typeface="+mn-lt"/>
                <a:ea typeface="+mn-ea"/>
                <a:cs typeface="+mn-cs"/>
              </a:rPr>
              <a:t>Captura</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similitud</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esperada</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Países</a:t>
            </a:r>
            <a:r>
              <a:rPr lang="en-US" sz="1200" b="0" kern="1200" dirty="0">
                <a:solidFill>
                  <a:schemeClr val="tx1"/>
                </a:solidFill>
                <a:effectLst/>
                <a:latin typeface="+mn-lt"/>
                <a:ea typeface="+mn-ea"/>
                <a:cs typeface="+mn-cs"/>
              </a:rPr>
              <a:t> con </a:t>
            </a:r>
            <a:r>
              <a:rPr lang="en-US" sz="1200" b="0" kern="1200" dirty="0" err="1">
                <a:solidFill>
                  <a:schemeClr val="tx1"/>
                </a:solidFill>
                <a:effectLst/>
                <a:latin typeface="+mn-lt"/>
                <a:ea typeface="+mn-ea"/>
                <a:cs typeface="+mn-cs"/>
              </a:rPr>
              <a:t>características</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económicas</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similares</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tienen</a:t>
            </a:r>
            <a:r>
              <a:rPr lang="en-US" sz="1200" b="0" kern="1200" dirty="0">
                <a:solidFill>
                  <a:schemeClr val="tx1"/>
                </a:solidFill>
                <a:effectLst/>
                <a:latin typeface="+mn-lt"/>
                <a:ea typeface="+mn-ea"/>
                <a:cs typeface="+mn-cs"/>
              </a:rPr>
              <a:t> baja </a:t>
            </a:r>
            <a:r>
              <a:rPr lang="en-US" sz="1200" b="0" kern="1200" dirty="0" err="1">
                <a:solidFill>
                  <a:schemeClr val="tx1"/>
                </a:solidFill>
                <a:effectLst/>
                <a:latin typeface="+mn-lt"/>
                <a:ea typeface="+mn-ea"/>
                <a:cs typeface="+mn-cs"/>
              </a:rPr>
              <a:t>distancia</a:t>
            </a:r>
            <a:r>
              <a:rPr lang="en-US" sz="1200" b="0" kern="1200" dirty="0">
                <a:solidFill>
                  <a:schemeClr val="tx1"/>
                </a:solidFill>
                <a:effectLst/>
                <a:latin typeface="+mn-lt"/>
                <a:ea typeface="+mn-ea"/>
                <a:cs typeface="+mn-cs"/>
              </a:rPr>
              <a:t> DTW</a:t>
            </a:r>
          </a:p>
          <a:p>
            <a:r>
              <a:rPr lang="en-US" sz="1200" b="0" kern="1200" dirty="0">
                <a:solidFill>
                  <a:schemeClr val="tx1"/>
                </a:solidFill>
                <a:effectLst/>
                <a:latin typeface="+mn-lt"/>
                <a:ea typeface="+mn-ea"/>
                <a:cs typeface="+mn-cs"/>
              </a:rPr>
              <a:t>2. </a:t>
            </a:r>
            <a:r>
              <a:rPr lang="en-US" sz="1200" b="1" kern="1200" dirty="0" err="1">
                <a:solidFill>
                  <a:schemeClr val="tx1"/>
                </a:solidFill>
                <a:effectLst/>
                <a:latin typeface="+mn-lt"/>
                <a:ea typeface="+mn-ea"/>
                <a:cs typeface="+mn-cs"/>
              </a:rPr>
              <a:t>Consistencia</a:t>
            </a:r>
            <a:r>
              <a:rPr lang="en-US" sz="1200" b="1" kern="1200" dirty="0">
                <a:solidFill>
                  <a:schemeClr val="tx1"/>
                </a:solidFill>
                <a:effectLst/>
                <a:latin typeface="+mn-lt"/>
                <a:ea typeface="+mn-ea"/>
                <a:cs typeface="+mn-cs"/>
              </a:rPr>
              <a:t> con clustering</a:t>
            </a:r>
            <a:r>
              <a:rPr lang="en-US" sz="1200" b="0" kern="1200" dirty="0">
                <a:solidFill>
                  <a:schemeClr val="tx1"/>
                </a:solidFill>
                <a:effectLst/>
                <a:latin typeface="+mn-lt"/>
                <a:ea typeface="+mn-ea"/>
                <a:cs typeface="+mn-cs"/>
              </a:rPr>
              <a:t>: Ambos </a:t>
            </a:r>
            <a:r>
              <a:rPr lang="en-US" sz="1200" b="0" kern="1200" dirty="0" err="1">
                <a:solidFill>
                  <a:schemeClr val="tx1"/>
                </a:solidFill>
                <a:effectLst/>
                <a:latin typeface="+mn-lt"/>
                <a:ea typeface="+mn-ea"/>
                <a:cs typeface="+mn-cs"/>
              </a:rPr>
              <a:t>están</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en</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el</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mismo</a:t>
            </a:r>
            <a:r>
              <a:rPr lang="en-US" sz="1200" b="0" kern="1200" dirty="0">
                <a:solidFill>
                  <a:schemeClr val="tx1"/>
                </a:solidFill>
                <a:effectLst/>
                <a:latin typeface="+mn-lt"/>
                <a:ea typeface="+mn-ea"/>
                <a:cs typeface="+mn-cs"/>
              </a:rPr>
              <a:t> cluster DTW (</a:t>
            </a:r>
            <a:r>
              <a:rPr lang="en-US" sz="1200" b="0" kern="1200" dirty="0" err="1">
                <a:solidFill>
                  <a:schemeClr val="tx1"/>
                </a:solidFill>
                <a:effectLst/>
                <a:latin typeface="+mn-lt"/>
                <a:ea typeface="+mn-ea"/>
                <a:cs typeface="+mn-cs"/>
              </a:rPr>
              <a:t>probablemente</a:t>
            </a:r>
            <a:r>
              <a:rPr lang="en-US" sz="1200" b="0" kern="1200" dirty="0">
                <a:solidFill>
                  <a:schemeClr val="tx1"/>
                </a:solidFill>
                <a:effectLst/>
                <a:latin typeface="+mn-lt"/>
                <a:ea typeface="+mn-ea"/>
                <a:cs typeface="+mn-cs"/>
              </a:rPr>
              <a:t> Cluster 0 o 2)</a:t>
            </a:r>
          </a:p>
          <a:p>
            <a:r>
              <a:rPr lang="en-US" sz="1200" b="0" kern="1200" dirty="0">
                <a:solidFill>
                  <a:schemeClr val="tx1"/>
                </a:solidFill>
                <a:effectLst/>
                <a:latin typeface="+mn-lt"/>
                <a:ea typeface="+mn-ea"/>
                <a:cs typeface="+mn-cs"/>
              </a:rPr>
              <a:t>3. </a:t>
            </a:r>
            <a:r>
              <a:rPr lang="en-US" sz="1200" b="1" kern="1200" dirty="0">
                <a:solidFill>
                  <a:schemeClr val="tx1"/>
                </a:solidFill>
                <a:effectLst/>
                <a:latin typeface="+mn-lt"/>
                <a:ea typeface="+mn-ea"/>
                <a:cs typeface="+mn-cs"/>
              </a:rPr>
              <a:t>Alta </a:t>
            </a:r>
            <a:r>
              <a:rPr lang="en-US" sz="1200" b="1" kern="1200" dirty="0" err="1">
                <a:solidFill>
                  <a:schemeClr val="tx1"/>
                </a:solidFill>
                <a:effectLst/>
                <a:latin typeface="+mn-lt"/>
                <a:ea typeface="+mn-ea"/>
                <a:cs typeface="+mn-cs"/>
              </a:rPr>
              <a:t>correlación</a:t>
            </a:r>
            <a:r>
              <a:rPr lang="en-US" sz="1200" b="0" kern="1200" dirty="0">
                <a:solidFill>
                  <a:schemeClr val="tx1"/>
                </a:solidFill>
                <a:effectLst/>
                <a:latin typeface="+mn-lt"/>
                <a:ea typeface="+mn-ea"/>
                <a:cs typeface="+mn-cs"/>
              </a:rPr>
              <a:t>: Las series </a:t>
            </a:r>
            <a:r>
              <a:rPr lang="en-US" sz="1200" b="0" kern="1200" dirty="0" err="1">
                <a:solidFill>
                  <a:schemeClr val="tx1"/>
                </a:solidFill>
                <a:effectLst/>
                <a:latin typeface="+mn-lt"/>
                <a:ea typeface="+mn-ea"/>
                <a:cs typeface="+mn-cs"/>
              </a:rPr>
              <a:t>estandarizadas</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muestran</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movimientos</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coordinados</a:t>
            </a:r>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4. </a:t>
            </a:r>
            <a:r>
              <a:rPr lang="en-US" sz="1200" b="1" kern="1200" dirty="0" err="1">
                <a:solidFill>
                  <a:schemeClr val="tx1"/>
                </a:solidFill>
                <a:effectLst/>
                <a:latin typeface="+mn-lt"/>
                <a:ea typeface="+mn-ea"/>
                <a:cs typeface="+mn-cs"/>
              </a:rPr>
              <a:t>Interpretación</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económica</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clara</a:t>
            </a:r>
            <a:r>
              <a:rPr lang="en-US" sz="1200" b="0" kern="1200" dirty="0">
                <a:solidFill>
                  <a:schemeClr val="tx1"/>
                </a:solidFill>
                <a:effectLst/>
                <a:latin typeface="+mn-lt"/>
                <a:ea typeface="+mn-ea"/>
                <a:cs typeface="+mn-cs"/>
              </a:rPr>
              <a:t>: No es </a:t>
            </a:r>
            <a:r>
              <a:rPr lang="en-US" sz="1200" b="0" kern="1200" dirty="0" err="1">
                <a:solidFill>
                  <a:schemeClr val="tx1"/>
                </a:solidFill>
                <a:effectLst/>
                <a:latin typeface="+mn-lt"/>
                <a:ea typeface="+mn-ea"/>
                <a:cs typeface="+mn-cs"/>
              </a:rPr>
              <a:t>coincidencia</a:t>
            </a:r>
            <a:r>
              <a:rPr lang="en-US" sz="1200" b="0" kern="1200" dirty="0">
                <a:solidFill>
                  <a:schemeClr val="tx1"/>
                </a:solidFill>
                <a:effectLst/>
                <a:latin typeface="+mn-lt"/>
                <a:ea typeface="+mn-ea"/>
                <a:cs typeface="+mn-cs"/>
              </a:rPr>
              <a:t>, hay </a:t>
            </a:r>
            <a:r>
              <a:rPr lang="en-US" sz="1200" b="0" kern="1200" dirty="0" err="1">
                <a:solidFill>
                  <a:schemeClr val="tx1"/>
                </a:solidFill>
                <a:effectLst/>
                <a:latin typeface="+mn-lt"/>
                <a:ea typeface="+mn-ea"/>
                <a:cs typeface="+mn-cs"/>
              </a:rPr>
              <a:t>razones</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estructurales</a:t>
            </a:r>
            <a:endParaRPr lang="en-US" sz="1200" b="0" kern="1200" dirty="0">
              <a:solidFill>
                <a:schemeClr val="tx1"/>
              </a:solidFill>
              <a:effectLst/>
              <a:latin typeface="+mn-lt"/>
              <a:ea typeface="+mn-ea"/>
              <a:cs typeface="+mn-cs"/>
            </a:endParaRP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Diferencias</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sutiles</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capturadas</a:t>
            </a:r>
            <a:endParaRPr lang="en-US" sz="1200" b="0" kern="1200" dirty="0">
              <a:solidFill>
                <a:schemeClr val="tx1"/>
              </a:solidFill>
              <a:effectLst/>
              <a:latin typeface="+mn-lt"/>
              <a:ea typeface="+mn-ea"/>
              <a:cs typeface="+mn-cs"/>
            </a:endParaRP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A </a:t>
            </a:r>
            <a:r>
              <a:rPr lang="en-US" sz="1200" b="0" kern="1200" dirty="0" err="1">
                <a:solidFill>
                  <a:schemeClr val="tx1"/>
                </a:solidFill>
                <a:effectLst/>
                <a:latin typeface="+mn-lt"/>
                <a:ea typeface="+mn-ea"/>
                <a:cs typeface="+mn-cs"/>
              </a:rPr>
              <a:t>pesar</a:t>
            </a:r>
            <a:r>
              <a:rPr lang="en-US" sz="1200" b="0" kern="1200" dirty="0">
                <a:solidFill>
                  <a:schemeClr val="tx1"/>
                </a:solidFill>
                <a:effectLst/>
                <a:latin typeface="+mn-lt"/>
                <a:ea typeface="+mn-ea"/>
                <a:cs typeface="+mn-cs"/>
              </a:rPr>
              <a:t> de la </a:t>
            </a:r>
            <a:r>
              <a:rPr lang="en-US" sz="1200" b="0" kern="1200" dirty="0" err="1">
                <a:solidFill>
                  <a:schemeClr val="tx1"/>
                </a:solidFill>
                <a:effectLst/>
                <a:latin typeface="+mn-lt"/>
                <a:ea typeface="+mn-ea"/>
                <a:cs typeface="+mn-cs"/>
              </a:rPr>
              <a:t>alta</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similitud</a:t>
            </a:r>
            <a:r>
              <a:rPr lang="en-US" sz="1200" b="0" kern="1200" dirty="0">
                <a:solidFill>
                  <a:schemeClr val="tx1"/>
                </a:solidFill>
                <a:effectLst/>
                <a:latin typeface="+mn-lt"/>
                <a:ea typeface="+mn-ea"/>
                <a:cs typeface="+mn-cs"/>
              </a:rPr>
              <a:t>, DTW </a:t>
            </a:r>
            <a:r>
              <a:rPr lang="en-US" sz="1200" b="0" kern="1200" dirty="0" err="1">
                <a:solidFill>
                  <a:schemeClr val="tx1"/>
                </a:solidFill>
                <a:effectLst/>
                <a:latin typeface="+mn-lt"/>
                <a:ea typeface="+mn-ea"/>
                <a:cs typeface="+mn-cs"/>
              </a:rPr>
              <a:t>puede</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captar</a:t>
            </a:r>
            <a:r>
              <a:rPr lang="en-US" sz="1200" b="0" kern="1200" dirty="0">
                <a:solidFill>
                  <a:schemeClr val="tx1"/>
                </a:solidFill>
                <a:effectLst/>
                <a:latin typeface="+mn-lt"/>
                <a:ea typeface="+mn-ea"/>
                <a:cs typeface="+mn-cs"/>
              </a:rPr>
              <a:t>:</a:t>
            </a:r>
          </a:p>
          <a:p>
            <a:r>
              <a:rPr lang="en-US" sz="1200" b="1" kern="1200" dirty="0">
                <a:solidFill>
                  <a:schemeClr val="tx1"/>
                </a:solidFill>
                <a:effectLst/>
                <a:latin typeface="+mn-lt"/>
                <a:ea typeface="+mn-ea"/>
                <a:cs typeface="+mn-cs"/>
              </a:rPr>
              <a:t>Timing </a:t>
            </a:r>
            <a:r>
              <a:rPr lang="en-US" sz="1200" b="1" kern="1200" dirty="0" err="1">
                <a:solidFill>
                  <a:schemeClr val="tx1"/>
                </a:solidFill>
                <a:effectLst/>
                <a:latin typeface="+mn-lt"/>
                <a:ea typeface="+mn-ea"/>
                <a:cs typeface="+mn-cs"/>
              </a:rPr>
              <a:t>ligeramente</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diferente</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en</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respuestas</a:t>
            </a:r>
            <a:r>
              <a:rPr lang="en-US" sz="1200" b="0" kern="1200" dirty="0">
                <a:solidFill>
                  <a:schemeClr val="tx1"/>
                </a:solidFill>
                <a:effectLst/>
                <a:latin typeface="+mn-lt"/>
                <a:ea typeface="+mn-ea"/>
                <a:cs typeface="+mn-cs"/>
              </a:rPr>
              <a:t> a shocks</a:t>
            </a:r>
          </a:p>
          <a:p>
            <a:r>
              <a:rPr lang="en-US" sz="1200" b="1" kern="1200" dirty="0" err="1">
                <a:solidFill>
                  <a:schemeClr val="tx1"/>
                </a:solidFill>
                <a:effectLst/>
                <a:latin typeface="+mn-lt"/>
                <a:ea typeface="+mn-ea"/>
                <a:cs typeface="+mn-cs"/>
              </a:rPr>
              <a:t>Amplitud</a:t>
            </a:r>
            <a:r>
              <a:rPr lang="en-US" sz="1200" b="1" kern="1200" dirty="0">
                <a:solidFill>
                  <a:schemeClr val="tx1"/>
                </a:solidFill>
                <a:effectLst/>
                <a:latin typeface="+mn-lt"/>
                <a:ea typeface="+mn-ea"/>
                <a:cs typeface="+mn-cs"/>
              </a:rPr>
              <a:t> variable</a:t>
            </a:r>
            <a:r>
              <a:rPr lang="en-US" sz="1200" b="0" kern="1200" dirty="0">
                <a:solidFill>
                  <a:schemeClr val="tx1"/>
                </a:solidFill>
                <a:effectLst/>
                <a:latin typeface="+mn-lt"/>
                <a:ea typeface="+mn-ea"/>
                <a:cs typeface="+mn-cs"/>
              </a:rPr>
              <a:t> de </a:t>
            </a:r>
            <a:r>
              <a:rPr lang="en-US" sz="1200" b="0" kern="1200" dirty="0" err="1">
                <a:solidFill>
                  <a:schemeClr val="tx1"/>
                </a:solidFill>
                <a:effectLst/>
                <a:latin typeface="+mn-lt"/>
                <a:ea typeface="+mn-ea"/>
                <a:cs typeface="+mn-cs"/>
              </a:rPr>
              <a:t>ciclos</a:t>
            </a:r>
            <a:r>
              <a:rPr lang="en-US" sz="1200" b="0" kern="1200" dirty="0">
                <a:solidFill>
                  <a:schemeClr val="tx1"/>
                </a:solidFill>
                <a:effectLst/>
                <a:latin typeface="+mn-lt"/>
                <a:ea typeface="+mn-ea"/>
                <a:cs typeface="+mn-cs"/>
              </a:rPr>
              <a:t> (Austria </a:t>
            </a:r>
            <a:r>
              <a:rPr lang="en-US" sz="1200" b="0" kern="1200" dirty="0" err="1">
                <a:solidFill>
                  <a:schemeClr val="tx1"/>
                </a:solidFill>
                <a:effectLst/>
                <a:latin typeface="+mn-lt"/>
                <a:ea typeface="+mn-ea"/>
                <a:cs typeface="+mn-cs"/>
              </a:rPr>
              <a:t>más</a:t>
            </a:r>
            <a:r>
              <a:rPr lang="en-US" sz="1200" b="0" kern="1200" dirty="0">
                <a:solidFill>
                  <a:schemeClr val="tx1"/>
                </a:solidFill>
                <a:effectLst/>
                <a:latin typeface="+mn-lt"/>
                <a:ea typeface="+mn-ea"/>
                <a:cs typeface="+mn-cs"/>
              </a:rPr>
              <a:t> o </a:t>
            </a:r>
            <a:r>
              <a:rPr lang="en-US" sz="1200" b="0" kern="1200" dirty="0" err="1">
                <a:solidFill>
                  <a:schemeClr val="tx1"/>
                </a:solidFill>
                <a:effectLst/>
                <a:latin typeface="+mn-lt"/>
                <a:ea typeface="+mn-ea"/>
                <a:cs typeface="+mn-cs"/>
              </a:rPr>
              <a:t>menos</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volátil</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que</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Bélgica</a:t>
            </a:r>
            <a:r>
              <a:rPr lang="en-US" sz="1200" b="0" kern="1200" dirty="0">
                <a:solidFill>
                  <a:schemeClr val="tx1"/>
                </a:solidFill>
                <a:effectLst/>
                <a:latin typeface="+mn-lt"/>
                <a:ea typeface="+mn-ea"/>
                <a:cs typeface="+mn-cs"/>
              </a:rPr>
              <a:t>)</a:t>
            </a:r>
          </a:p>
          <a:p>
            <a:r>
              <a:rPr lang="en-US" sz="1200" b="1" kern="1200" dirty="0" err="1">
                <a:solidFill>
                  <a:schemeClr val="tx1"/>
                </a:solidFill>
                <a:effectLst/>
                <a:latin typeface="+mn-lt"/>
                <a:ea typeface="+mn-ea"/>
                <a:cs typeface="+mn-cs"/>
              </a:rPr>
              <a:t>Particularidades</a:t>
            </a:r>
            <a:r>
              <a:rPr lang="en-US" sz="1200" b="1" kern="1200" dirty="0">
                <a:solidFill>
                  <a:schemeClr val="tx1"/>
                </a:solidFill>
                <a:effectLst/>
                <a:latin typeface="+mn-lt"/>
                <a:ea typeface="+mn-ea"/>
                <a:cs typeface="+mn-cs"/>
              </a:rPr>
              <a:t> locales</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ej</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neutralidad</a:t>
            </a:r>
            <a:r>
              <a:rPr lang="en-US" sz="1200" b="0" kern="1200" dirty="0">
                <a:solidFill>
                  <a:schemeClr val="tx1"/>
                </a:solidFill>
                <a:effectLst/>
                <a:latin typeface="+mn-lt"/>
                <a:ea typeface="+mn-ea"/>
                <a:cs typeface="+mn-cs"/>
              </a:rPr>
              <a:t> austriaca vs </a:t>
            </a:r>
            <a:r>
              <a:rPr lang="en-US" sz="1200" b="0" kern="1200" dirty="0" err="1">
                <a:solidFill>
                  <a:schemeClr val="tx1"/>
                </a:solidFill>
                <a:effectLst/>
                <a:latin typeface="+mn-lt"/>
                <a:ea typeface="+mn-ea"/>
                <a:cs typeface="+mn-cs"/>
              </a:rPr>
              <a:t>rol</a:t>
            </a:r>
            <a:r>
              <a:rPr lang="en-US" sz="1200" b="0" kern="1200" dirty="0">
                <a:solidFill>
                  <a:schemeClr val="tx1"/>
                </a:solidFill>
                <a:effectLst/>
                <a:latin typeface="+mn-lt"/>
                <a:ea typeface="+mn-ea"/>
                <a:cs typeface="+mn-cs"/>
              </a:rPr>
              <a:t> de </a:t>
            </a:r>
            <a:r>
              <a:rPr lang="en-US" sz="1200" b="0" kern="1200" dirty="0" err="1">
                <a:solidFill>
                  <a:schemeClr val="tx1"/>
                </a:solidFill>
                <a:effectLst/>
                <a:latin typeface="+mn-lt"/>
                <a:ea typeface="+mn-ea"/>
                <a:cs typeface="+mn-cs"/>
              </a:rPr>
              <a:t>Bélgica</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en</a:t>
            </a:r>
            <a:r>
              <a:rPr lang="en-US" sz="1200" b="0" kern="1200" dirty="0">
                <a:solidFill>
                  <a:schemeClr val="tx1"/>
                </a:solidFill>
                <a:effectLst/>
                <a:latin typeface="+mn-lt"/>
                <a:ea typeface="+mn-ea"/>
                <a:cs typeface="+mn-cs"/>
              </a:rPr>
              <a:t> UE/OTAN)</a:t>
            </a: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Contraste</a:t>
            </a:r>
            <a:r>
              <a:rPr lang="en-US" sz="1200" b="1" kern="1200" dirty="0">
                <a:solidFill>
                  <a:schemeClr val="tx1"/>
                </a:solidFill>
                <a:effectLst/>
                <a:latin typeface="+mn-lt"/>
                <a:ea typeface="+mn-ea"/>
                <a:cs typeface="+mn-cs"/>
              </a:rPr>
              <a:t> con Argentina</a:t>
            </a:r>
            <a:endParaRPr lang="en-US" sz="1200" b="0" kern="1200" dirty="0">
              <a:solidFill>
                <a:schemeClr val="tx1"/>
              </a:solidFill>
              <a:effectLst/>
              <a:latin typeface="+mn-lt"/>
              <a:ea typeface="+mn-ea"/>
              <a:cs typeface="+mn-cs"/>
            </a:endParaRP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r>
              <a:rPr lang="en-US" sz="1200" b="0" kern="1200" dirty="0" err="1">
                <a:solidFill>
                  <a:schemeClr val="tx1"/>
                </a:solidFill>
                <a:effectLst/>
                <a:latin typeface="+mn-lt"/>
                <a:ea typeface="+mn-ea"/>
                <a:cs typeface="+mn-cs"/>
              </a:rPr>
              <a:t>Comparado</a:t>
            </a:r>
            <a:r>
              <a:rPr lang="en-US" sz="1200" b="0" kern="1200" dirty="0">
                <a:solidFill>
                  <a:schemeClr val="tx1"/>
                </a:solidFill>
                <a:effectLst/>
                <a:latin typeface="+mn-lt"/>
                <a:ea typeface="+mn-ea"/>
                <a:cs typeface="+mn-cs"/>
              </a:rPr>
              <a:t> con Argentina:</a:t>
            </a:r>
          </a:p>
          <a:p>
            <a:r>
              <a:rPr lang="en-US" sz="1200" b="1" kern="1200" dirty="0">
                <a:solidFill>
                  <a:schemeClr val="tx1"/>
                </a:solidFill>
                <a:effectLst/>
                <a:latin typeface="+mn-lt"/>
                <a:ea typeface="+mn-ea"/>
                <a:cs typeface="+mn-cs"/>
              </a:rPr>
              <a:t>AUT-BEL</a:t>
            </a:r>
            <a:r>
              <a:rPr lang="en-US" sz="1200" b="0" kern="1200" dirty="0">
                <a:solidFill>
                  <a:schemeClr val="tx1"/>
                </a:solidFill>
                <a:effectLst/>
                <a:latin typeface="+mn-lt"/>
                <a:ea typeface="+mn-ea"/>
                <a:cs typeface="+mn-cs"/>
              </a:rPr>
              <a:t>: Distancia ~0.X-0.Y (entre las </a:t>
            </a:r>
            <a:r>
              <a:rPr lang="en-US" sz="1200" b="0" kern="1200" dirty="0" err="1">
                <a:solidFill>
                  <a:schemeClr val="tx1"/>
                </a:solidFill>
                <a:effectLst/>
                <a:latin typeface="+mn-lt"/>
                <a:ea typeface="+mn-ea"/>
                <a:cs typeface="+mn-cs"/>
              </a:rPr>
              <a:t>más</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bajas</a:t>
            </a:r>
            <a:r>
              <a:rPr lang="en-US" sz="1200" b="0" kern="1200" dirty="0">
                <a:solidFill>
                  <a:schemeClr val="tx1"/>
                </a:solidFill>
                <a:effectLst/>
                <a:latin typeface="+mn-lt"/>
                <a:ea typeface="+mn-ea"/>
                <a:cs typeface="+mn-cs"/>
              </a:rPr>
              <a:t>)</a:t>
            </a:r>
          </a:p>
          <a:p>
            <a:r>
              <a:rPr lang="en-US" sz="1200" b="1" kern="1200" dirty="0">
                <a:solidFill>
                  <a:schemeClr val="tx1"/>
                </a:solidFill>
                <a:effectLst/>
                <a:latin typeface="+mn-lt"/>
                <a:ea typeface="+mn-ea"/>
                <a:cs typeface="+mn-cs"/>
              </a:rPr>
              <a:t>ARG-AUT o ARG-BEL</a:t>
            </a:r>
            <a:r>
              <a:rPr lang="en-US" sz="1200" b="0" kern="1200" dirty="0">
                <a:solidFill>
                  <a:schemeClr val="tx1"/>
                </a:solidFill>
                <a:effectLst/>
                <a:latin typeface="+mn-lt"/>
                <a:ea typeface="+mn-ea"/>
                <a:cs typeface="+mn-cs"/>
              </a:rPr>
              <a:t>: Distancia ~2.X-3.X (</a:t>
            </a:r>
            <a:r>
              <a:rPr lang="en-US" sz="1200" b="0" kern="1200" dirty="0" err="1">
                <a:solidFill>
                  <a:schemeClr val="tx1"/>
                </a:solidFill>
                <a:effectLst/>
                <a:latin typeface="+mn-lt"/>
                <a:ea typeface="+mn-ea"/>
                <a:cs typeface="+mn-cs"/>
              </a:rPr>
              <a:t>mucho</a:t>
            </a:r>
            <a:r>
              <a:rPr lang="en-US" sz="1200" b="0" kern="1200" dirty="0">
                <a:solidFill>
                  <a:schemeClr val="tx1"/>
                </a:solidFill>
                <a:effectLst/>
                <a:latin typeface="+mn-lt"/>
                <a:ea typeface="+mn-ea"/>
                <a:cs typeface="+mn-cs"/>
              </a:rPr>
              <a:t> mayor)</a:t>
            </a: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¿Por </a:t>
            </a:r>
            <a:r>
              <a:rPr lang="en-US" sz="1200" b="1" kern="1200" dirty="0" err="1">
                <a:solidFill>
                  <a:schemeClr val="tx1"/>
                </a:solidFill>
                <a:effectLst/>
                <a:latin typeface="+mn-lt"/>
                <a:ea typeface="+mn-ea"/>
                <a:cs typeface="+mn-cs"/>
              </a:rPr>
              <a:t>qué</a:t>
            </a:r>
            <a:r>
              <a:rPr lang="en-US" sz="1200" b="1" kern="1200" dirty="0">
                <a:solidFill>
                  <a:schemeClr val="tx1"/>
                </a:solidFill>
                <a:effectLst/>
                <a:latin typeface="+mn-lt"/>
                <a:ea typeface="+mn-ea"/>
                <a:cs typeface="+mn-cs"/>
              </a:rPr>
              <a:t>?</a:t>
            </a:r>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Argentina: Alta </a:t>
            </a:r>
            <a:r>
              <a:rPr lang="en-US" sz="1200" b="0" kern="1200" dirty="0" err="1">
                <a:solidFill>
                  <a:schemeClr val="tx1"/>
                </a:solidFill>
                <a:effectLst/>
                <a:latin typeface="+mn-lt"/>
                <a:ea typeface="+mn-ea"/>
                <a:cs typeface="+mn-cs"/>
              </a:rPr>
              <a:t>volatilidad</a:t>
            </a:r>
            <a:r>
              <a:rPr lang="en-US" sz="1200" b="0" kern="1200" dirty="0">
                <a:solidFill>
                  <a:schemeClr val="tx1"/>
                </a:solidFill>
                <a:effectLst/>
                <a:latin typeface="+mn-lt"/>
                <a:ea typeface="+mn-ea"/>
                <a:cs typeface="+mn-cs"/>
              </a:rPr>
              <a:t>, crisis </a:t>
            </a:r>
            <a:r>
              <a:rPr lang="en-US" sz="1200" b="0" kern="1200" dirty="0" err="1">
                <a:solidFill>
                  <a:schemeClr val="tx1"/>
                </a:solidFill>
                <a:effectLst/>
                <a:latin typeface="+mn-lt"/>
                <a:ea typeface="+mn-ea"/>
                <a:cs typeface="+mn-cs"/>
              </a:rPr>
              <a:t>recurrentes</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política</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monetaria</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errática</a:t>
            </a:r>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AUT/BEL: </a:t>
            </a:r>
            <a:r>
              <a:rPr lang="en-US" sz="1200" b="0" kern="1200" dirty="0" err="1">
                <a:solidFill>
                  <a:schemeClr val="tx1"/>
                </a:solidFill>
                <a:effectLst/>
                <a:latin typeface="+mn-lt"/>
                <a:ea typeface="+mn-ea"/>
                <a:cs typeface="+mn-cs"/>
              </a:rPr>
              <a:t>Estabilidad</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crecimiento</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sostenido</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instituciones</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sólidas</a:t>
            </a:r>
            <a:endParaRPr lang="en-US" sz="1200" b="0" kern="1200" dirty="0">
              <a:solidFill>
                <a:schemeClr val="tx1"/>
              </a:solidFill>
              <a:effectLst/>
              <a:latin typeface="+mn-lt"/>
              <a:ea typeface="+mn-ea"/>
              <a:cs typeface="+mn-cs"/>
            </a:endParaRP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Argentina </a:t>
            </a:r>
            <a:r>
              <a:rPr lang="en-US" sz="1200" b="0" kern="1200" dirty="0" err="1">
                <a:solidFill>
                  <a:schemeClr val="tx1"/>
                </a:solidFill>
                <a:effectLst/>
                <a:latin typeface="+mn-lt"/>
                <a:ea typeface="+mn-ea"/>
                <a:cs typeface="+mn-cs"/>
              </a:rPr>
              <a:t>está</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más</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cerca</a:t>
            </a:r>
            <a:r>
              <a:rPr lang="en-US" sz="1200" b="0" kern="1200" dirty="0">
                <a:solidFill>
                  <a:schemeClr val="tx1"/>
                </a:solidFill>
                <a:effectLst/>
                <a:latin typeface="+mn-lt"/>
                <a:ea typeface="+mn-ea"/>
                <a:cs typeface="+mn-cs"/>
              </a:rPr>
              <a:t> de </a:t>
            </a:r>
            <a:r>
              <a:rPr lang="en-US" sz="1200" b="0" kern="1200" dirty="0" err="1">
                <a:solidFill>
                  <a:schemeClr val="tx1"/>
                </a:solidFill>
                <a:effectLst/>
                <a:latin typeface="+mn-lt"/>
                <a:ea typeface="+mn-ea"/>
                <a:cs typeface="+mn-cs"/>
              </a:rPr>
              <a:t>países</a:t>
            </a:r>
            <a:r>
              <a:rPr lang="en-US" sz="1200" b="0" kern="1200" dirty="0">
                <a:solidFill>
                  <a:schemeClr val="tx1"/>
                </a:solidFill>
                <a:effectLst/>
                <a:latin typeface="+mn-lt"/>
                <a:ea typeface="+mn-ea"/>
                <a:cs typeface="+mn-cs"/>
              </a:rPr>
              <a:t> con </a:t>
            </a:r>
            <a:r>
              <a:rPr lang="en-US" sz="1200" b="1" kern="1200" dirty="0" err="1">
                <a:solidFill>
                  <a:schemeClr val="tx1"/>
                </a:solidFill>
                <a:effectLst/>
                <a:latin typeface="+mn-lt"/>
                <a:ea typeface="+mn-ea"/>
                <a:cs typeface="+mn-cs"/>
              </a:rPr>
              <a:t>patrones</a:t>
            </a:r>
            <a:r>
              <a:rPr lang="en-US" sz="1200" b="1" kern="1200" dirty="0">
                <a:solidFill>
                  <a:schemeClr val="tx1"/>
                </a:solidFill>
                <a:effectLst/>
                <a:latin typeface="+mn-lt"/>
                <a:ea typeface="+mn-ea"/>
                <a:cs typeface="+mn-cs"/>
              </a:rPr>
              <a:t> de </a:t>
            </a:r>
            <a:r>
              <a:rPr lang="en-US" sz="1200" b="1" kern="1200" dirty="0" err="1">
                <a:solidFill>
                  <a:schemeClr val="tx1"/>
                </a:solidFill>
                <a:effectLst/>
                <a:latin typeface="+mn-lt"/>
                <a:ea typeface="+mn-ea"/>
                <a:cs typeface="+mn-cs"/>
              </a:rPr>
              <a:t>volatilidad</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ej</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Brasil</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Turquía</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que</a:t>
            </a:r>
            <a:r>
              <a:rPr lang="en-US" sz="1200" b="0" kern="1200" dirty="0">
                <a:solidFill>
                  <a:schemeClr val="tx1"/>
                </a:solidFill>
                <a:effectLst/>
                <a:latin typeface="+mn-lt"/>
                <a:ea typeface="+mn-ea"/>
                <a:cs typeface="+mn-cs"/>
              </a:rPr>
              <a:t> de </a:t>
            </a:r>
            <a:r>
              <a:rPr lang="en-US" sz="1200" b="0" kern="1200" dirty="0" err="1">
                <a:solidFill>
                  <a:schemeClr val="tx1"/>
                </a:solidFill>
                <a:effectLst/>
                <a:latin typeface="+mn-lt"/>
                <a:ea typeface="+mn-ea"/>
                <a:cs typeface="+mn-cs"/>
              </a:rPr>
              <a:t>economías</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estables</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europeas</a:t>
            </a:r>
            <a:r>
              <a:rPr lang="en-US" sz="1200" b="0" kern="1200" dirty="0">
                <a:solidFill>
                  <a:schemeClr val="tx1"/>
                </a:solidFill>
                <a:effectLst/>
                <a:latin typeface="+mn-lt"/>
                <a:ea typeface="+mn-ea"/>
                <a:cs typeface="+mn-cs"/>
              </a:rPr>
              <a:t>.</a:t>
            </a: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Lecciones</a:t>
            </a:r>
            <a:r>
              <a:rPr lang="en-US" sz="1200" b="1" kern="1200" dirty="0">
                <a:solidFill>
                  <a:schemeClr val="tx1"/>
                </a:solidFill>
                <a:effectLst/>
                <a:latin typeface="+mn-lt"/>
                <a:ea typeface="+mn-ea"/>
                <a:cs typeface="+mn-cs"/>
              </a:rPr>
              <a:t> para Argentina</a:t>
            </a:r>
            <a:endParaRPr lang="en-US" sz="1200" b="0" kern="1200" dirty="0">
              <a:solidFill>
                <a:schemeClr val="tx1"/>
              </a:solidFill>
              <a:effectLst/>
              <a:latin typeface="+mn-lt"/>
              <a:ea typeface="+mn-ea"/>
              <a:cs typeface="+mn-cs"/>
            </a:endParaRP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Del </a:t>
            </a:r>
            <a:r>
              <a:rPr lang="en-US" sz="1200" b="0" kern="1200" dirty="0" err="1">
                <a:solidFill>
                  <a:schemeClr val="tx1"/>
                </a:solidFill>
                <a:effectLst/>
                <a:latin typeface="+mn-lt"/>
                <a:ea typeface="+mn-ea"/>
                <a:cs typeface="+mn-cs"/>
              </a:rPr>
              <a:t>éxito</a:t>
            </a:r>
            <a:r>
              <a:rPr lang="en-US" sz="1200" b="0" kern="1200" dirty="0">
                <a:solidFill>
                  <a:schemeClr val="tx1"/>
                </a:solidFill>
                <a:effectLst/>
                <a:latin typeface="+mn-lt"/>
                <a:ea typeface="+mn-ea"/>
                <a:cs typeface="+mn-cs"/>
              </a:rPr>
              <a:t> de la </a:t>
            </a:r>
            <a:r>
              <a:rPr lang="en-US" sz="1200" b="0" kern="1200" dirty="0" err="1">
                <a:solidFill>
                  <a:schemeClr val="tx1"/>
                </a:solidFill>
                <a:effectLst/>
                <a:latin typeface="+mn-lt"/>
                <a:ea typeface="+mn-ea"/>
                <a:cs typeface="+mn-cs"/>
              </a:rPr>
              <a:t>similitud</a:t>
            </a:r>
            <a:r>
              <a:rPr lang="en-US" sz="1200" b="0" kern="1200" dirty="0">
                <a:solidFill>
                  <a:schemeClr val="tx1"/>
                </a:solidFill>
                <a:effectLst/>
                <a:latin typeface="+mn-lt"/>
                <a:ea typeface="+mn-ea"/>
                <a:cs typeface="+mn-cs"/>
              </a:rPr>
              <a:t> AUT-BEL:</a:t>
            </a:r>
          </a:p>
          <a:p>
            <a:r>
              <a:rPr lang="en-US" sz="1200" b="0" kern="1200" dirty="0">
                <a:solidFill>
                  <a:schemeClr val="tx1"/>
                </a:solidFill>
                <a:effectLst/>
                <a:latin typeface="+mn-lt"/>
                <a:ea typeface="+mn-ea"/>
                <a:cs typeface="+mn-cs"/>
              </a:rPr>
              <a:t>1. </a:t>
            </a:r>
            <a:r>
              <a:rPr lang="en-US" sz="1200" b="1" kern="1200" dirty="0" err="1">
                <a:solidFill>
                  <a:schemeClr val="tx1"/>
                </a:solidFill>
                <a:effectLst/>
                <a:latin typeface="+mn-lt"/>
                <a:ea typeface="+mn-ea"/>
                <a:cs typeface="+mn-cs"/>
              </a:rPr>
              <a:t>Estabilidad</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institucional</a:t>
            </a:r>
            <a:r>
              <a:rPr lang="en-US" sz="1200" b="0" kern="1200" dirty="0">
                <a:solidFill>
                  <a:schemeClr val="tx1"/>
                </a:solidFill>
                <a:effectLst/>
                <a:latin typeface="+mn-lt"/>
                <a:ea typeface="+mn-ea"/>
                <a:cs typeface="+mn-cs"/>
              </a:rPr>
              <a:t> es clave para </a:t>
            </a:r>
            <a:r>
              <a:rPr lang="en-US" sz="1200" b="0" kern="1200" dirty="0" err="1">
                <a:solidFill>
                  <a:schemeClr val="tx1"/>
                </a:solidFill>
                <a:effectLst/>
                <a:latin typeface="+mn-lt"/>
                <a:ea typeface="+mn-ea"/>
                <a:cs typeface="+mn-cs"/>
              </a:rPr>
              <a:t>trayectorias</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predecibles</a:t>
            </a:r>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2. </a:t>
            </a:r>
            <a:r>
              <a:rPr lang="en-US" sz="1200" b="1" kern="1200" dirty="0" err="1">
                <a:solidFill>
                  <a:schemeClr val="tx1"/>
                </a:solidFill>
                <a:effectLst/>
                <a:latin typeface="+mn-lt"/>
                <a:ea typeface="+mn-ea"/>
                <a:cs typeface="+mn-cs"/>
              </a:rPr>
              <a:t>Integración</a:t>
            </a:r>
            <a:r>
              <a:rPr lang="en-US" sz="1200" b="1" kern="1200" dirty="0">
                <a:solidFill>
                  <a:schemeClr val="tx1"/>
                </a:solidFill>
                <a:effectLst/>
                <a:latin typeface="+mn-lt"/>
                <a:ea typeface="+mn-ea"/>
                <a:cs typeface="+mn-cs"/>
              </a:rPr>
              <a:t> regional</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sincroniza</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ciclos</a:t>
            </a:r>
            <a:r>
              <a:rPr lang="en-US" sz="1200" b="0" kern="1200" dirty="0">
                <a:solidFill>
                  <a:schemeClr val="tx1"/>
                </a:solidFill>
                <a:effectLst/>
                <a:latin typeface="+mn-lt"/>
                <a:ea typeface="+mn-ea"/>
                <a:cs typeface="+mn-cs"/>
              </a:rPr>
              <a:t> y reduce </a:t>
            </a:r>
            <a:r>
              <a:rPr lang="en-US" sz="1200" b="0" kern="1200" dirty="0" err="1">
                <a:solidFill>
                  <a:schemeClr val="tx1"/>
                </a:solidFill>
                <a:effectLst/>
                <a:latin typeface="+mn-lt"/>
                <a:ea typeface="+mn-ea"/>
                <a:cs typeface="+mn-cs"/>
              </a:rPr>
              <a:t>volatilidad</a:t>
            </a:r>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3. </a:t>
            </a:r>
            <a:r>
              <a:rPr lang="en-US" sz="1200" b="1" kern="1200" dirty="0">
                <a:solidFill>
                  <a:schemeClr val="tx1"/>
                </a:solidFill>
                <a:effectLst/>
                <a:latin typeface="+mn-lt"/>
                <a:ea typeface="+mn-ea"/>
                <a:cs typeface="+mn-cs"/>
              </a:rPr>
              <a:t>Política </a:t>
            </a:r>
            <a:r>
              <a:rPr lang="en-US" sz="1200" b="1" kern="1200" dirty="0" err="1">
                <a:solidFill>
                  <a:schemeClr val="tx1"/>
                </a:solidFill>
                <a:effectLst/>
                <a:latin typeface="+mn-lt"/>
                <a:ea typeface="+mn-ea"/>
                <a:cs typeface="+mn-cs"/>
              </a:rPr>
              <a:t>monetaria</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coherente</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evita</a:t>
            </a:r>
            <a:r>
              <a:rPr lang="en-US" sz="1200" b="0" kern="1200" dirty="0">
                <a:solidFill>
                  <a:schemeClr val="tx1"/>
                </a:solidFill>
                <a:effectLst/>
                <a:latin typeface="+mn-lt"/>
                <a:ea typeface="+mn-ea"/>
                <a:cs typeface="+mn-cs"/>
              </a:rPr>
              <a:t> shocks </a:t>
            </a:r>
            <a:r>
              <a:rPr lang="en-US" sz="1200" b="0" kern="1200" dirty="0" err="1">
                <a:solidFill>
                  <a:schemeClr val="tx1"/>
                </a:solidFill>
                <a:effectLst/>
                <a:latin typeface="+mn-lt"/>
                <a:ea typeface="+mn-ea"/>
                <a:cs typeface="+mn-cs"/>
              </a:rPr>
              <a:t>domésticos</a:t>
            </a:r>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4. </a:t>
            </a:r>
            <a:r>
              <a:rPr lang="en-US" sz="1200" b="1" kern="1200" dirty="0" err="1">
                <a:solidFill>
                  <a:schemeClr val="tx1"/>
                </a:solidFill>
                <a:effectLst/>
                <a:latin typeface="+mn-lt"/>
                <a:ea typeface="+mn-ea"/>
                <a:cs typeface="+mn-cs"/>
              </a:rPr>
              <a:t>Diversificación</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económica</a:t>
            </a:r>
            <a:r>
              <a:rPr lang="en-US" sz="1200" b="0" kern="1200" dirty="0">
                <a:solidFill>
                  <a:schemeClr val="tx1"/>
                </a:solidFill>
                <a:effectLst/>
                <a:latin typeface="+mn-lt"/>
                <a:ea typeface="+mn-ea"/>
                <a:cs typeface="+mn-cs"/>
              </a:rPr>
              <a:t> reduce </a:t>
            </a:r>
            <a:r>
              <a:rPr lang="en-US" sz="1200" b="0" kern="1200" dirty="0" err="1">
                <a:solidFill>
                  <a:schemeClr val="tx1"/>
                </a:solidFill>
                <a:effectLst/>
                <a:latin typeface="+mn-lt"/>
                <a:ea typeface="+mn-ea"/>
                <a:cs typeface="+mn-cs"/>
              </a:rPr>
              <a:t>dependencia</a:t>
            </a:r>
            <a:r>
              <a:rPr lang="en-US" sz="1200" b="0" kern="1200" dirty="0">
                <a:solidFill>
                  <a:schemeClr val="tx1"/>
                </a:solidFill>
                <a:effectLst/>
                <a:latin typeface="+mn-lt"/>
                <a:ea typeface="+mn-ea"/>
                <a:cs typeface="+mn-cs"/>
              </a:rPr>
              <a:t> de commodities</a:t>
            </a: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r>
              <a:rPr lang="en-US" sz="1200" b="1" kern="1200" dirty="0" err="1">
                <a:solidFill>
                  <a:schemeClr val="tx1"/>
                </a:solidFill>
                <a:effectLst/>
                <a:latin typeface="+mn-lt"/>
                <a:ea typeface="+mn-ea"/>
                <a:cs typeface="+mn-cs"/>
              </a:rPr>
              <a:t>Pregunta</a:t>
            </a:r>
            <a:r>
              <a:rPr lang="en-US" sz="1200" b="1" kern="1200" dirty="0">
                <a:solidFill>
                  <a:schemeClr val="tx1"/>
                </a:solidFill>
                <a:effectLst/>
                <a:latin typeface="+mn-lt"/>
                <a:ea typeface="+mn-ea"/>
                <a:cs typeface="+mn-cs"/>
              </a:rPr>
              <a:t> clave</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Puede</a:t>
            </a:r>
            <a:r>
              <a:rPr lang="en-US" sz="1200" b="0" kern="1200" dirty="0">
                <a:solidFill>
                  <a:schemeClr val="tx1"/>
                </a:solidFill>
                <a:effectLst/>
                <a:latin typeface="+mn-lt"/>
                <a:ea typeface="+mn-ea"/>
                <a:cs typeface="+mn-cs"/>
              </a:rPr>
              <a:t> Argentina </a:t>
            </a:r>
            <a:r>
              <a:rPr lang="en-US" sz="1200" b="0" kern="1200" dirty="0" err="1">
                <a:solidFill>
                  <a:schemeClr val="tx1"/>
                </a:solidFill>
                <a:effectLst/>
                <a:latin typeface="+mn-lt"/>
                <a:ea typeface="+mn-ea"/>
                <a:cs typeface="+mn-cs"/>
              </a:rPr>
              <a:t>converger</a:t>
            </a:r>
            <a:r>
              <a:rPr lang="en-US" sz="1200" b="0" kern="1200" dirty="0">
                <a:solidFill>
                  <a:schemeClr val="tx1"/>
                </a:solidFill>
                <a:effectLst/>
                <a:latin typeface="+mn-lt"/>
                <a:ea typeface="+mn-ea"/>
                <a:cs typeface="+mn-cs"/>
              </a:rPr>
              <a:t> a un </a:t>
            </a:r>
            <a:r>
              <a:rPr lang="en-US" sz="1200" b="0" kern="1200" dirty="0" err="1">
                <a:solidFill>
                  <a:schemeClr val="tx1"/>
                </a:solidFill>
                <a:effectLst/>
                <a:latin typeface="+mn-lt"/>
                <a:ea typeface="+mn-ea"/>
                <a:cs typeface="+mn-cs"/>
              </a:rPr>
              <a:t>patrón</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más</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estable</a:t>
            </a:r>
            <a:r>
              <a:rPr lang="en-US" sz="1200" b="0" kern="1200" dirty="0">
                <a:solidFill>
                  <a:schemeClr val="tx1"/>
                </a:solidFill>
                <a:effectLst/>
                <a:latin typeface="+mn-lt"/>
                <a:ea typeface="+mn-ea"/>
                <a:cs typeface="+mn-cs"/>
              </a:rPr>
              <a:t>, o </a:t>
            </a:r>
            <a:r>
              <a:rPr lang="en-US" sz="1200" b="0" kern="1200" dirty="0" err="1">
                <a:solidFill>
                  <a:schemeClr val="tx1"/>
                </a:solidFill>
                <a:effectLst/>
                <a:latin typeface="+mn-lt"/>
                <a:ea typeface="+mn-ea"/>
                <a:cs typeface="+mn-cs"/>
              </a:rPr>
              <a:t>está</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atrapada</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en</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ciclos</a:t>
            </a:r>
            <a:r>
              <a:rPr lang="en-US" sz="1200" b="0" kern="1200" dirty="0">
                <a:solidFill>
                  <a:schemeClr val="tx1"/>
                </a:solidFill>
                <a:effectLst/>
                <a:latin typeface="+mn-lt"/>
                <a:ea typeface="+mn-ea"/>
                <a:cs typeface="+mn-cs"/>
              </a:rPr>
              <a:t> de </a:t>
            </a:r>
            <a:r>
              <a:rPr lang="en-US" sz="1200" b="0" kern="1200" dirty="0" err="1">
                <a:solidFill>
                  <a:schemeClr val="tx1"/>
                </a:solidFill>
                <a:effectLst/>
                <a:latin typeface="+mn-lt"/>
                <a:ea typeface="+mn-ea"/>
                <a:cs typeface="+mn-cs"/>
              </a:rPr>
              <a:t>volatilidad</a:t>
            </a:r>
            <a:r>
              <a:rPr lang="en-US" sz="1200" b="0" kern="1200" dirty="0">
                <a:solidFill>
                  <a:schemeClr val="tx1"/>
                </a:solidFill>
                <a:effectLst/>
                <a:latin typeface="+mn-lt"/>
                <a:ea typeface="+mn-ea"/>
                <a:cs typeface="+mn-cs"/>
              </a:rPr>
              <a:t>?</a:t>
            </a:r>
          </a:p>
          <a:p>
            <a:endParaRPr lang="en-AR" dirty="0"/>
          </a:p>
          <a:p>
            <a:endParaRPr lang="en-AR" dirty="0"/>
          </a:p>
        </p:txBody>
      </p:sp>
      <p:sp>
        <p:nvSpPr>
          <p:cNvPr id="4" name="Slide Number Placeholder 3"/>
          <p:cNvSpPr>
            <a:spLocks noGrp="1"/>
          </p:cNvSpPr>
          <p:nvPr>
            <p:ph type="sldNum" sz="quarter" idx="5"/>
          </p:nvPr>
        </p:nvSpPr>
        <p:spPr/>
        <p:txBody>
          <a:bodyPr/>
          <a:lstStyle/>
          <a:p>
            <a:fld id="{BD9C3A12-1E0F-412B-B376-8089A55D946C}" type="slidenum">
              <a:rPr lang="uk-UA" smtClean="0"/>
              <a:t>22</a:t>
            </a:fld>
            <a:endParaRPr lang="uk-UA"/>
          </a:p>
        </p:txBody>
      </p:sp>
    </p:spTree>
    <p:extLst>
      <p:ext uri="{BB962C8B-B14F-4D97-AF65-F5344CB8AC3E}">
        <p14:creationId xmlns:p14="http://schemas.microsoft.com/office/powerpoint/2010/main" val="11925288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E4314C-CAEE-FDEC-38D2-7AEB948C747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9B659AE-73DE-549A-EAB4-E6FCCC73319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1D291AC-0267-9419-95B5-E3B02117A41D}"/>
              </a:ext>
            </a:extLst>
          </p:cNvPr>
          <p:cNvSpPr>
            <a:spLocks noGrp="1"/>
          </p:cNvSpPr>
          <p:nvPr>
            <p:ph type="body" idx="1"/>
          </p:nvPr>
        </p:nvSpPr>
        <p:spPr/>
        <p:txBody>
          <a:bodyPr/>
          <a:lstStyle/>
          <a:p>
            <a:br>
              <a:rPr lang="en-AR" sz="1200" b="0" i="0" kern="1200" dirty="0">
                <a:solidFill>
                  <a:schemeClr val="tx1"/>
                </a:solidFill>
                <a:effectLst/>
                <a:latin typeface="+mn-lt"/>
                <a:ea typeface="+mn-ea"/>
                <a:cs typeface="+mn-cs"/>
              </a:rPr>
            </a:br>
            <a:endParaRPr lang="en-AR" sz="1200" b="0" i="0" kern="1200" dirty="0">
              <a:solidFill>
                <a:schemeClr val="tx1"/>
              </a:solidFill>
              <a:effectLst/>
              <a:latin typeface="+mn-lt"/>
              <a:ea typeface="+mn-ea"/>
              <a:cs typeface="+mn-cs"/>
            </a:endParaRPr>
          </a:p>
          <a:p>
            <a:r>
              <a:rPr lang="en-AR" sz="1200" b="0" i="0"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INFORMACIÓN DE CLUSTERS:</a:t>
            </a:r>
          </a:p>
          <a:p>
            <a:endParaRPr lang="en-US" sz="1200" b="0" i="0" kern="1200" dirty="0">
              <a:solidFill>
                <a:schemeClr val="tx1"/>
              </a:solidFill>
              <a:effectLst/>
              <a:latin typeface="+mn-lt"/>
              <a:ea typeface="+mn-ea"/>
              <a:cs typeface="+mn-cs"/>
            </a:endParaRPr>
          </a:p>
          <a:p>
            <a:r>
              <a:rPr lang="en-US" sz="1200" b="0" i="0" kern="1200">
                <a:solidFill>
                  <a:schemeClr val="tx1"/>
                </a:solidFill>
                <a:effectLst/>
                <a:latin typeface="+mn-lt"/>
                <a:ea typeface="+mn-ea"/>
                <a:cs typeface="+mn-cs"/>
              </a:rPr>
              <a:t>Japan </a:t>
            </a:r>
            <a:r>
              <a:rPr lang="en-US" sz="1200" b="0" i="0" kern="1200" dirty="0">
                <a:solidFill>
                  <a:schemeClr val="tx1"/>
                </a:solidFill>
                <a:effectLst/>
                <a:latin typeface="+mn-lt"/>
                <a:ea typeface="+mn-ea"/>
                <a:cs typeface="+mn-cs"/>
              </a:rPr>
              <a:t>(JPN):</a:t>
            </a:r>
          </a:p>
          <a:p>
            <a:r>
              <a:rPr lang="en-US" sz="1200" b="0" i="0" kern="1200">
                <a:solidFill>
                  <a:schemeClr val="tx1"/>
                </a:solidFill>
                <a:effectLst/>
                <a:latin typeface="+mn-lt"/>
                <a:ea typeface="+mn-ea"/>
                <a:cs typeface="+mn-cs"/>
              </a:rPr>
              <a:t>• </a:t>
            </a:r>
            <a:r>
              <a:rPr lang="en-US" sz="1200" b="0" i="0" kern="1200" dirty="0">
                <a:solidFill>
                  <a:schemeClr val="tx1"/>
                </a:solidFill>
                <a:effectLst/>
                <a:latin typeface="+mn-lt"/>
                <a:ea typeface="+mn-ea"/>
                <a:cs typeface="+mn-cs"/>
              </a:rPr>
              <a:t>Cluster Banco Mundial: High income</a:t>
            </a:r>
          </a:p>
          <a:p>
            <a:r>
              <a:rPr lang="en-US" sz="1200" b="0" i="0" kern="1200">
                <a:solidFill>
                  <a:schemeClr val="tx1"/>
                </a:solidFill>
                <a:effectLst/>
                <a:latin typeface="+mn-lt"/>
                <a:ea typeface="+mn-ea"/>
                <a:cs typeface="+mn-cs"/>
              </a:rPr>
              <a:t>• </a:t>
            </a:r>
            <a:r>
              <a:rPr lang="en-US" sz="1200" b="0" i="0" kern="1200" dirty="0">
                <a:solidFill>
                  <a:schemeClr val="tx1"/>
                </a:solidFill>
                <a:effectLst/>
                <a:latin typeface="+mn-lt"/>
                <a:ea typeface="+mn-ea"/>
                <a:cs typeface="+mn-cs"/>
              </a:rPr>
              <a:t>Cluster K-Means (</a:t>
            </a:r>
            <a:r>
              <a:rPr lang="en-US" sz="1200" b="0" i="0" kern="1200">
                <a:solidFill>
                  <a:schemeClr val="tx1"/>
                </a:solidFill>
                <a:effectLst/>
                <a:latin typeface="+mn-lt"/>
                <a:ea typeface="+mn-ea"/>
                <a:cs typeface="+mn-cs"/>
              </a:rPr>
              <a:t>4C):Lower </a:t>
            </a:r>
            <a:r>
              <a:rPr lang="en-US" sz="1200" b="0" i="0" kern="1200" dirty="0">
                <a:solidFill>
                  <a:schemeClr val="tx1"/>
                </a:solidFill>
                <a:effectLst/>
                <a:latin typeface="+mn-lt"/>
                <a:ea typeface="+mn-ea"/>
                <a:cs typeface="+mn-cs"/>
              </a:rPr>
              <a:t>middle income (Cluster #0)</a:t>
            </a:r>
          </a:p>
          <a:p>
            <a:endParaRPr lang="en-US" sz="1200" b="0" i="0" kern="1200" dirty="0">
              <a:solidFill>
                <a:schemeClr val="tx1"/>
              </a:solidFill>
              <a:effectLst/>
              <a:latin typeface="+mn-lt"/>
              <a:ea typeface="+mn-ea"/>
              <a:cs typeface="+mn-cs"/>
            </a:endParaRPr>
          </a:p>
          <a:p>
            <a:r>
              <a:rPr lang="en-US" sz="1200" b="0" i="0" kern="1200">
                <a:solidFill>
                  <a:schemeClr val="tx1"/>
                </a:solidFill>
                <a:effectLst/>
                <a:latin typeface="+mn-lt"/>
                <a:ea typeface="+mn-ea"/>
                <a:cs typeface="+mn-cs"/>
              </a:rPr>
              <a:t>Ethiopia </a:t>
            </a:r>
            <a:r>
              <a:rPr lang="en-US" sz="1200" b="0" i="0" kern="1200" dirty="0">
                <a:solidFill>
                  <a:schemeClr val="tx1"/>
                </a:solidFill>
                <a:effectLst/>
                <a:latin typeface="+mn-lt"/>
                <a:ea typeface="+mn-ea"/>
                <a:cs typeface="+mn-cs"/>
              </a:rPr>
              <a:t>(ETH):</a:t>
            </a:r>
          </a:p>
          <a:p>
            <a:r>
              <a:rPr lang="en-US" sz="1200" b="0" i="0" kern="1200">
                <a:solidFill>
                  <a:schemeClr val="tx1"/>
                </a:solidFill>
                <a:effectLst/>
                <a:latin typeface="+mn-lt"/>
                <a:ea typeface="+mn-ea"/>
                <a:cs typeface="+mn-cs"/>
              </a:rPr>
              <a:t>• </a:t>
            </a:r>
            <a:r>
              <a:rPr lang="en-US" sz="1200" b="0" i="0" kern="1200" dirty="0">
                <a:solidFill>
                  <a:schemeClr val="tx1"/>
                </a:solidFill>
                <a:effectLst/>
                <a:latin typeface="+mn-lt"/>
                <a:ea typeface="+mn-ea"/>
                <a:cs typeface="+mn-cs"/>
              </a:rPr>
              <a:t>Cluster Banco Mundial: Low income</a:t>
            </a:r>
          </a:p>
          <a:p>
            <a:r>
              <a:rPr lang="en-US" sz="1200" b="0" i="0" kern="1200">
                <a:solidFill>
                  <a:schemeClr val="tx1"/>
                </a:solidFill>
                <a:effectLst/>
                <a:latin typeface="+mn-lt"/>
                <a:ea typeface="+mn-ea"/>
                <a:cs typeface="+mn-cs"/>
              </a:rPr>
              <a:t>• </a:t>
            </a:r>
            <a:r>
              <a:rPr lang="en-US" sz="1200" b="0" i="0" kern="1200" dirty="0">
                <a:solidFill>
                  <a:schemeClr val="tx1"/>
                </a:solidFill>
                <a:effectLst/>
                <a:latin typeface="+mn-lt"/>
                <a:ea typeface="+mn-ea"/>
                <a:cs typeface="+mn-cs"/>
              </a:rPr>
              <a:t>Cluster K-Means (</a:t>
            </a:r>
            <a:r>
              <a:rPr lang="en-US" sz="1200" b="0" i="0" kern="1200">
                <a:solidFill>
                  <a:schemeClr val="tx1"/>
                </a:solidFill>
                <a:effectLst/>
                <a:latin typeface="+mn-lt"/>
                <a:ea typeface="+mn-ea"/>
                <a:cs typeface="+mn-cs"/>
              </a:rPr>
              <a:t>4C):Low </a:t>
            </a:r>
            <a:r>
              <a:rPr lang="en-US" sz="1200" b="0" i="0" kern="1200" dirty="0">
                <a:solidFill>
                  <a:schemeClr val="tx1"/>
                </a:solidFill>
                <a:effectLst/>
                <a:latin typeface="+mn-lt"/>
                <a:ea typeface="+mn-ea"/>
                <a:cs typeface="+mn-cs"/>
              </a:rPr>
              <a:t>income (Cluster #3)</a:t>
            </a:r>
          </a:p>
          <a:p>
            <a:endParaRPr lang="en-US" sz="1200" b="0" i="0" kern="1200" dirty="0">
              <a:solidFill>
                <a:schemeClr val="tx1"/>
              </a:solidFill>
              <a:effectLst/>
              <a:latin typeface="+mn-lt"/>
              <a:ea typeface="+mn-ea"/>
              <a:cs typeface="+mn-cs"/>
            </a:endParaRPr>
          </a:p>
          <a:p>
            <a:r>
              <a:rPr lang="en-AR" sz="1200" b="0" i="0" kern="120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Diferentes</a:t>
            </a:r>
            <a:r>
              <a:rPr lang="en-US" sz="1200" b="0" i="0" kern="1200" dirty="0">
                <a:solidFill>
                  <a:schemeClr val="tx1"/>
                </a:solidFill>
                <a:effectLst/>
                <a:latin typeface="+mn-lt"/>
                <a:ea typeface="+mn-ea"/>
                <a:cs typeface="+mn-cs"/>
              </a:rPr>
              <a:t> clusters </a:t>
            </a:r>
            <a:r>
              <a:rPr lang="en-US" sz="1200" b="0" i="0" kern="1200" dirty="0" err="1">
                <a:solidFill>
                  <a:schemeClr val="tx1"/>
                </a:solidFill>
                <a:effectLst/>
                <a:latin typeface="+mn-lt"/>
                <a:ea typeface="+mn-ea"/>
                <a:cs typeface="+mn-cs"/>
              </a:rPr>
              <a:t>en</a:t>
            </a:r>
            <a:r>
              <a:rPr lang="en-US" sz="1200" b="0" i="0" kern="1200" dirty="0">
                <a:solidFill>
                  <a:schemeClr val="tx1"/>
                </a:solidFill>
                <a:effectLst/>
                <a:latin typeface="+mn-lt"/>
                <a:ea typeface="+mn-ea"/>
                <a:cs typeface="+mn-cs"/>
              </a:rPr>
              <a:t> ambas </a:t>
            </a:r>
            <a:r>
              <a:rPr lang="en-US" sz="1200" b="0" i="0" kern="1200" dirty="0" err="1">
                <a:solidFill>
                  <a:schemeClr val="tx1"/>
                </a:solidFill>
                <a:effectLst/>
                <a:latin typeface="+mn-lt"/>
                <a:ea typeface="+mn-ea"/>
                <a:cs typeface="+mn-cs"/>
              </a:rPr>
              <a:t>clasificaciones</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 ¿Por </a:t>
            </a:r>
            <a:r>
              <a:rPr lang="en-US" sz="1200" b="1" kern="1200" dirty="0" err="1">
                <a:solidFill>
                  <a:schemeClr val="tx1"/>
                </a:solidFill>
                <a:effectLst/>
                <a:latin typeface="+mn-lt"/>
                <a:ea typeface="+mn-ea"/>
                <a:cs typeface="+mn-cs"/>
              </a:rPr>
              <a:t>qué</a:t>
            </a:r>
            <a:r>
              <a:rPr lang="en-US" sz="1200" b="1" kern="1200" dirty="0">
                <a:solidFill>
                  <a:schemeClr val="tx1"/>
                </a:solidFill>
                <a:effectLst/>
                <a:latin typeface="+mn-lt"/>
                <a:ea typeface="+mn-ea"/>
                <a:cs typeface="+mn-cs"/>
              </a:rPr>
              <a:t> son tan </a:t>
            </a:r>
            <a:r>
              <a:rPr lang="en-US" sz="1200" b="1" kern="1200" dirty="0" err="1">
                <a:solidFill>
                  <a:schemeClr val="tx1"/>
                </a:solidFill>
                <a:effectLst/>
                <a:latin typeface="+mn-lt"/>
                <a:ea typeface="+mn-ea"/>
                <a:cs typeface="+mn-cs"/>
              </a:rPr>
              <a:t>diferentes</a:t>
            </a:r>
            <a:r>
              <a:rPr lang="en-US" sz="1200" b="1" kern="1200" dirty="0">
                <a:solidFill>
                  <a:schemeClr val="tx1"/>
                </a:solidFill>
                <a:effectLst/>
                <a:latin typeface="+mn-lt"/>
                <a:ea typeface="+mn-ea"/>
                <a:cs typeface="+mn-cs"/>
              </a:rPr>
              <a:t>?</a:t>
            </a:r>
            <a:endParaRPr lang="en-US" sz="1200" b="0" kern="1200" dirty="0">
              <a:solidFill>
                <a:schemeClr val="tx1"/>
              </a:solidFill>
              <a:effectLst/>
              <a:latin typeface="+mn-lt"/>
              <a:ea typeface="+mn-ea"/>
              <a:cs typeface="+mn-cs"/>
            </a:endParaRP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1. Nivel de Desarrollo </a:t>
            </a:r>
            <a:r>
              <a:rPr lang="en-US" sz="1200" b="1" kern="1200" dirty="0" err="1">
                <a:solidFill>
                  <a:schemeClr val="tx1"/>
                </a:solidFill>
                <a:effectLst/>
                <a:latin typeface="+mn-lt"/>
                <a:ea typeface="+mn-ea"/>
                <a:cs typeface="+mn-cs"/>
              </a:rPr>
              <a:t>Radicalmente</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Distinto</a:t>
            </a:r>
            <a:r>
              <a:rPr lang="en-US" sz="1200" b="1" kern="1200" dirty="0">
                <a:solidFill>
                  <a:schemeClr val="tx1"/>
                </a:solidFill>
                <a:effectLst/>
                <a:latin typeface="+mn-lt"/>
                <a:ea typeface="+mn-ea"/>
                <a:cs typeface="+mn-cs"/>
              </a:rPr>
              <a:t>:</a:t>
            </a:r>
            <a:endParaRPr lang="en-US" sz="1200" b="0" kern="1200" dirty="0">
              <a:solidFill>
                <a:schemeClr val="tx1"/>
              </a:solidFill>
              <a:effectLst/>
              <a:latin typeface="+mn-lt"/>
              <a:ea typeface="+mn-ea"/>
              <a:cs typeface="+mn-cs"/>
            </a:endParaRPr>
          </a:p>
          <a:p>
            <a:r>
              <a:rPr lang="en-US" sz="1200" b="1" kern="1200" dirty="0" err="1">
                <a:solidFill>
                  <a:schemeClr val="tx1"/>
                </a:solidFill>
                <a:effectLst/>
                <a:latin typeface="+mn-lt"/>
                <a:ea typeface="+mn-ea"/>
                <a:cs typeface="+mn-cs"/>
              </a:rPr>
              <a:t>Japón</a:t>
            </a:r>
            <a:r>
              <a:rPr lang="en-US" sz="1200" b="0" kern="1200" dirty="0">
                <a:solidFill>
                  <a:schemeClr val="tx1"/>
                </a:solidFill>
                <a:effectLst/>
                <a:latin typeface="+mn-lt"/>
                <a:ea typeface="+mn-ea"/>
                <a:cs typeface="+mn-cs"/>
              </a:rPr>
              <a:t>: Tercera </a:t>
            </a:r>
            <a:r>
              <a:rPr lang="en-US" sz="1200" b="0" kern="1200" dirty="0" err="1">
                <a:solidFill>
                  <a:schemeClr val="tx1"/>
                </a:solidFill>
                <a:effectLst/>
                <a:latin typeface="+mn-lt"/>
                <a:ea typeface="+mn-ea"/>
                <a:cs typeface="+mn-cs"/>
              </a:rPr>
              <a:t>economía</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mundial</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alta</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tecnología</a:t>
            </a:r>
            <a:r>
              <a:rPr lang="en-US" sz="1200" b="0" kern="1200" dirty="0">
                <a:solidFill>
                  <a:schemeClr val="tx1"/>
                </a:solidFill>
                <a:effectLst/>
                <a:latin typeface="+mn-lt"/>
                <a:ea typeface="+mn-ea"/>
                <a:cs typeface="+mn-cs"/>
              </a:rPr>
              <a:t>, post-industrial</a:t>
            </a:r>
          </a:p>
          <a:p>
            <a:r>
              <a:rPr lang="en-US" sz="1200" b="1" kern="1200" dirty="0" err="1">
                <a:solidFill>
                  <a:schemeClr val="tx1"/>
                </a:solidFill>
                <a:effectLst/>
                <a:latin typeface="+mn-lt"/>
                <a:ea typeface="+mn-ea"/>
                <a:cs typeface="+mn-cs"/>
              </a:rPr>
              <a:t>Etiopía</a:t>
            </a:r>
            <a:r>
              <a:rPr lang="en-US" sz="1200" b="0" kern="1200" dirty="0">
                <a:solidFill>
                  <a:schemeClr val="tx1"/>
                </a:solidFill>
                <a:effectLst/>
                <a:latin typeface="+mn-lt"/>
                <a:ea typeface="+mn-ea"/>
                <a:cs typeface="+mn-cs"/>
              </a:rPr>
              <a:t>: Uno de </a:t>
            </a:r>
            <a:r>
              <a:rPr lang="en-US" sz="1200" b="0" kern="1200" dirty="0" err="1">
                <a:solidFill>
                  <a:schemeClr val="tx1"/>
                </a:solidFill>
                <a:effectLst/>
                <a:latin typeface="+mn-lt"/>
                <a:ea typeface="+mn-ea"/>
                <a:cs typeface="+mn-cs"/>
              </a:rPr>
              <a:t>los</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países</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más</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pobres</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economía</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agrícola</a:t>
            </a:r>
            <a:r>
              <a:rPr lang="en-US" sz="1200" b="0" kern="1200" dirty="0">
                <a:solidFill>
                  <a:schemeClr val="tx1"/>
                </a:solidFill>
                <a:effectLst/>
                <a:latin typeface="+mn-lt"/>
                <a:ea typeface="+mn-ea"/>
                <a:cs typeface="+mn-cs"/>
              </a:rPr>
              <a:t>, pre-industrial</a:t>
            </a:r>
          </a:p>
          <a:p>
            <a:r>
              <a:rPr lang="en-US" sz="1200" b="0" kern="1200" dirty="0" err="1">
                <a:solidFill>
                  <a:schemeClr val="tx1"/>
                </a:solidFill>
                <a:effectLst/>
                <a:latin typeface="+mn-lt"/>
                <a:ea typeface="+mn-ea"/>
                <a:cs typeface="+mn-cs"/>
              </a:rPr>
              <a:t>Diferencia</a:t>
            </a:r>
            <a:r>
              <a:rPr lang="en-US" sz="1200" b="0" kern="1200" dirty="0">
                <a:solidFill>
                  <a:schemeClr val="tx1"/>
                </a:solidFill>
                <a:effectLst/>
                <a:latin typeface="+mn-lt"/>
                <a:ea typeface="+mn-ea"/>
                <a:cs typeface="+mn-cs"/>
              </a:rPr>
              <a:t> de GNI: ~50-100x </a:t>
            </a:r>
            <a:r>
              <a:rPr lang="en-US" sz="1200" b="0" kern="1200" dirty="0" err="1">
                <a:solidFill>
                  <a:schemeClr val="tx1"/>
                </a:solidFill>
                <a:effectLst/>
                <a:latin typeface="+mn-lt"/>
                <a:ea typeface="+mn-ea"/>
                <a:cs typeface="+mn-cs"/>
              </a:rPr>
              <a:t>en</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términos</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absolutos</a:t>
            </a:r>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PIB per </a:t>
            </a:r>
            <a:r>
              <a:rPr lang="en-US" sz="1200" b="0" kern="1200" dirty="0" err="1">
                <a:solidFill>
                  <a:schemeClr val="tx1"/>
                </a:solidFill>
                <a:effectLst/>
                <a:latin typeface="+mn-lt"/>
                <a:ea typeface="+mn-ea"/>
                <a:cs typeface="+mn-cs"/>
              </a:rPr>
              <a:t>cápita</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Japón</a:t>
            </a:r>
            <a:r>
              <a:rPr lang="en-US" sz="1200" b="0" kern="1200" dirty="0">
                <a:solidFill>
                  <a:schemeClr val="tx1"/>
                </a:solidFill>
                <a:effectLst/>
                <a:latin typeface="+mn-lt"/>
                <a:ea typeface="+mn-ea"/>
                <a:cs typeface="+mn-cs"/>
              </a:rPr>
              <a:t> &gt;$40K vs </a:t>
            </a:r>
            <a:r>
              <a:rPr lang="en-US" sz="1200" b="0" kern="1200" dirty="0" err="1">
                <a:solidFill>
                  <a:schemeClr val="tx1"/>
                </a:solidFill>
                <a:effectLst/>
                <a:latin typeface="+mn-lt"/>
                <a:ea typeface="+mn-ea"/>
                <a:cs typeface="+mn-cs"/>
              </a:rPr>
              <a:t>Etiopía</a:t>
            </a:r>
            <a:r>
              <a:rPr lang="en-US" sz="1200" b="0" kern="1200" dirty="0">
                <a:solidFill>
                  <a:schemeClr val="tx1"/>
                </a:solidFill>
                <a:effectLst/>
                <a:latin typeface="+mn-lt"/>
                <a:ea typeface="+mn-ea"/>
                <a:cs typeface="+mn-cs"/>
              </a:rPr>
              <a:t> &lt;$1K</a:t>
            </a: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2. </a:t>
            </a:r>
            <a:r>
              <a:rPr lang="en-US" sz="1200" b="1" kern="1200" dirty="0" err="1">
                <a:solidFill>
                  <a:schemeClr val="tx1"/>
                </a:solidFill>
                <a:effectLst/>
                <a:latin typeface="+mn-lt"/>
                <a:ea typeface="+mn-ea"/>
                <a:cs typeface="+mn-cs"/>
              </a:rPr>
              <a:t>Trayectorias</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Históricas</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Opuestas</a:t>
            </a:r>
            <a:r>
              <a:rPr lang="en-US" sz="1200" b="1" kern="1200" dirty="0">
                <a:solidFill>
                  <a:schemeClr val="tx1"/>
                </a:solidFill>
                <a:effectLst/>
                <a:latin typeface="+mn-lt"/>
                <a:ea typeface="+mn-ea"/>
                <a:cs typeface="+mn-cs"/>
              </a:rPr>
              <a:t>:</a:t>
            </a:r>
            <a:endParaRPr lang="en-US" sz="1200" b="0" kern="1200" dirty="0">
              <a:solidFill>
                <a:schemeClr val="tx1"/>
              </a:solidFill>
              <a:effectLst/>
              <a:latin typeface="+mn-lt"/>
              <a:ea typeface="+mn-ea"/>
              <a:cs typeface="+mn-cs"/>
            </a:endParaRPr>
          </a:p>
          <a:p>
            <a:r>
              <a:rPr lang="en-US" sz="1200" b="1" kern="1200" dirty="0" err="1">
                <a:solidFill>
                  <a:schemeClr val="tx1"/>
                </a:solidFill>
                <a:effectLst/>
                <a:latin typeface="+mn-lt"/>
                <a:ea typeface="+mn-ea"/>
                <a:cs typeface="+mn-cs"/>
              </a:rPr>
              <a:t>Japón</a:t>
            </a:r>
            <a:r>
              <a:rPr lang="en-US" sz="1200" b="0" kern="1200" dirty="0">
                <a:solidFill>
                  <a:schemeClr val="tx1"/>
                </a:solidFill>
                <a:effectLst/>
                <a:latin typeface="+mn-lt"/>
                <a:ea typeface="+mn-ea"/>
                <a:cs typeface="+mn-cs"/>
              </a:rPr>
              <a:t>: </a:t>
            </a:r>
          </a:p>
          <a:p>
            <a:r>
              <a:rPr lang="en-US" sz="1200" b="0" kern="1200" dirty="0" err="1">
                <a:solidFill>
                  <a:schemeClr val="tx1"/>
                </a:solidFill>
                <a:effectLst/>
                <a:latin typeface="+mn-lt"/>
                <a:ea typeface="+mn-ea"/>
                <a:cs typeface="+mn-cs"/>
              </a:rPr>
              <a:t>Industrialización</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temprana</a:t>
            </a:r>
            <a:r>
              <a:rPr lang="en-US" sz="1200" b="0" kern="1200" dirty="0">
                <a:solidFill>
                  <a:schemeClr val="tx1"/>
                </a:solidFill>
                <a:effectLst/>
                <a:latin typeface="+mn-lt"/>
                <a:ea typeface="+mn-ea"/>
                <a:cs typeface="+mn-cs"/>
              </a:rPr>
              <a:t> (Era Meiji, 1868)</a:t>
            </a:r>
          </a:p>
          <a:p>
            <a:r>
              <a:rPr lang="en-US" sz="1200" b="0" kern="1200" dirty="0" err="1">
                <a:solidFill>
                  <a:schemeClr val="tx1"/>
                </a:solidFill>
                <a:effectLst/>
                <a:latin typeface="+mn-lt"/>
                <a:ea typeface="+mn-ea"/>
                <a:cs typeface="+mn-cs"/>
              </a:rPr>
              <a:t>Reconstrucción</a:t>
            </a:r>
            <a:r>
              <a:rPr lang="en-US" sz="1200" b="0" kern="1200" dirty="0">
                <a:solidFill>
                  <a:schemeClr val="tx1"/>
                </a:solidFill>
                <a:effectLst/>
                <a:latin typeface="+mn-lt"/>
                <a:ea typeface="+mn-ea"/>
                <a:cs typeface="+mn-cs"/>
              </a:rPr>
              <a:t> post-WWII ("</a:t>
            </a:r>
            <a:r>
              <a:rPr lang="en-US" sz="1200" b="0" kern="1200" dirty="0" err="1">
                <a:solidFill>
                  <a:schemeClr val="tx1"/>
                </a:solidFill>
                <a:effectLst/>
                <a:latin typeface="+mn-lt"/>
                <a:ea typeface="+mn-ea"/>
                <a:cs typeface="+mn-cs"/>
              </a:rPr>
              <a:t>milagro</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económico</a:t>
            </a:r>
            <a:r>
              <a:rPr lang="en-US" sz="1200" b="0" kern="1200" dirty="0">
                <a:solidFill>
                  <a:schemeClr val="tx1"/>
                </a:solidFill>
                <a:effectLst/>
                <a:latin typeface="+mn-lt"/>
                <a:ea typeface="+mn-ea"/>
                <a:cs typeface="+mn-cs"/>
              </a:rPr>
              <a:t>")</a:t>
            </a:r>
          </a:p>
          <a:p>
            <a:r>
              <a:rPr lang="en-US" sz="1200" b="0" kern="1200" dirty="0" err="1">
                <a:solidFill>
                  <a:schemeClr val="tx1"/>
                </a:solidFill>
                <a:effectLst/>
                <a:latin typeface="+mn-lt"/>
                <a:ea typeface="+mn-ea"/>
                <a:cs typeface="+mn-cs"/>
              </a:rPr>
              <a:t>Burbuja</a:t>
            </a:r>
            <a:r>
              <a:rPr lang="en-US" sz="1200" b="0" kern="1200" dirty="0">
                <a:solidFill>
                  <a:schemeClr val="tx1"/>
                </a:solidFill>
                <a:effectLst/>
                <a:latin typeface="+mn-lt"/>
                <a:ea typeface="+mn-ea"/>
                <a:cs typeface="+mn-cs"/>
              </a:rPr>
              <a:t> de </a:t>
            </a:r>
            <a:r>
              <a:rPr lang="en-US" sz="1200" b="0" kern="1200" dirty="0" err="1">
                <a:solidFill>
                  <a:schemeClr val="tx1"/>
                </a:solidFill>
                <a:effectLst/>
                <a:latin typeface="+mn-lt"/>
                <a:ea typeface="+mn-ea"/>
                <a:cs typeface="+mn-cs"/>
              </a:rPr>
              <a:t>los</a:t>
            </a:r>
            <a:r>
              <a:rPr lang="en-US" sz="1200" b="0" kern="1200" dirty="0">
                <a:solidFill>
                  <a:schemeClr val="tx1"/>
                </a:solidFill>
                <a:effectLst/>
                <a:latin typeface="+mn-lt"/>
                <a:ea typeface="+mn-ea"/>
                <a:cs typeface="+mn-cs"/>
              </a:rPr>
              <a:t> 90s y "</a:t>
            </a:r>
            <a:r>
              <a:rPr lang="en-US" sz="1200" b="0" kern="1200" dirty="0" err="1">
                <a:solidFill>
                  <a:schemeClr val="tx1"/>
                </a:solidFill>
                <a:effectLst/>
                <a:latin typeface="+mn-lt"/>
                <a:ea typeface="+mn-ea"/>
                <a:cs typeface="+mn-cs"/>
              </a:rPr>
              <a:t>década</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perdida</a:t>
            </a:r>
            <a:r>
              <a:rPr lang="en-US" sz="1200" b="0" kern="1200" dirty="0">
                <a:solidFill>
                  <a:schemeClr val="tx1"/>
                </a:solidFill>
                <a:effectLst/>
                <a:latin typeface="+mn-lt"/>
                <a:ea typeface="+mn-ea"/>
                <a:cs typeface="+mn-cs"/>
              </a:rPr>
              <a:t>"</a:t>
            </a:r>
          </a:p>
          <a:p>
            <a:r>
              <a:rPr lang="en-US" sz="1200" b="1" kern="1200" dirty="0">
                <a:solidFill>
                  <a:schemeClr val="tx1"/>
                </a:solidFill>
                <a:effectLst/>
                <a:latin typeface="+mn-lt"/>
                <a:ea typeface="+mn-ea"/>
                <a:cs typeface="+mn-cs"/>
              </a:rPr>
              <a:t>GNI </a:t>
            </a:r>
            <a:r>
              <a:rPr lang="en-US" sz="1200" b="1" kern="1200" dirty="0" err="1">
                <a:solidFill>
                  <a:schemeClr val="tx1"/>
                </a:solidFill>
                <a:effectLst/>
                <a:latin typeface="+mn-lt"/>
                <a:ea typeface="+mn-ea"/>
                <a:cs typeface="+mn-cs"/>
              </a:rPr>
              <a:t>en</a:t>
            </a:r>
            <a:r>
              <a:rPr lang="en-US" sz="1200" b="1" kern="1200" dirty="0">
                <a:solidFill>
                  <a:schemeClr val="tx1"/>
                </a:solidFill>
                <a:effectLst/>
                <a:latin typeface="+mn-lt"/>
                <a:ea typeface="+mn-ea"/>
                <a:cs typeface="+mn-cs"/>
              </a:rPr>
              <a:t> USD </a:t>
            </a:r>
            <a:r>
              <a:rPr lang="en-US" sz="1200" b="1" kern="1200" dirty="0" err="1">
                <a:solidFill>
                  <a:schemeClr val="tx1"/>
                </a:solidFill>
                <a:effectLst/>
                <a:latin typeface="+mn-lt"/>
                <a:ea typeface="+mn-ea"/>
                <a:cs typeface="+mn-cs"/>
              </a:rPr>
              <a:t>muy</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volátil</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Fluctuaciones</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cambiarias</a:t>
            </a:r>
            <a:r>
              <a:rPr lang="en-US" sz="1200" b="0" kern="1200" dirty="0">
                <a:solidFill>
                  <a:schemeClr val="tx1"/>
                </a:solidFill>
                <a:effectLst/>
                <a:latin typeface="+mn-lt"/>
                <a:ea typeface="+mn-ea"/>
                <a:cs typeface="+mn-cs"/>
              </a:rPr>
              <a:t> (Yen/USD) </a:t>
            </a:r>
            <a:r>
              <a:rPr lang="en-US" sz="1200" b="0" kern="1200" dirty="0" err="1">
                <a:solidFill>
                  <a:schemeClr val="tx1"/>
                </a:solidFill>
                <a:effectLst/>
                <a:latin typeface="+mn-lt"/>
                <a:ea typeface="+mn-ea"/>
                <a:cs typeface="+mn-cs"/>
              </a:rPr>
              <a:t>generan</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caídas</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visibles</a:t>
            </a:r>
            <a:r>
              <a:rPr lang="en-US" sz="1200" b="0" kern="1200" dirty="0">
                <a:solidFill>
                  <a:schemeClr val="tx1"/>
                </a:solidFill>
                <a:effectLst/>
                <a:latin typeface="+mn-lt"/>
                <a:ea typeface="+mn-ea"/>
                <a:cs typeface="+mn-cs"/>
              </a:rPr>
              <a:t> (1995-1998, 2012-2015) </a:t>
            </a:r>
            <a:r>
              <a:rPr lang="en-US" sz="1200" b="0" kern="1200" dirty="0" err="1">
                <a:solidFill>
                  <a:schemeClr val="tx1"/>
                </a:solidFill>
                <a:effectLst/>
                <a:latin typeface="+mn-lt"/>
                <a:ea typeface="+mn-ea"/>
                <a:cs typeface="+mn-cs"/>
              </a:rPr>
              <a:t>que</a:t>
            </a:r>
            <a:r>
              <a:rPr lang="en-US" sz="1200" b="0" kern="1200" dirty="0">
                <a:solidFill>
                  <a:schemeClr val="tx1"/>
                </a:solidFill>
                <a:effectLst/>
                <a:latin typeface="+mn-lt"/>
                <a:ea typeface="+mn-ea"/>
                <a:cs typeface="+mn-cs"/>
              </a:rPr>
              <a:t> no </a:t>
            </a:r>
            <a:r>
              <a:rPr lang="en-US" sz="1200" b="0" kern="1200" dirty="0" err="1">
                <a:solidFill>
                  <a:schemeClr val="tx1"/>
                </a:solidFill>
                <a:effectLst/>
                <a:latin typeface="+mn-lt"/>
                <a:ea typeface="+mn-ea"/>
                <a:cs typeface="+mn-cs"/>
              </a:rPr>
              <a:t>reflejan</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necesariamente</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inestabilidad</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económica</a:t>
            </a:r>
            <a:r>
              <a:rPr lang="en-US" sz="1200" b="0" kern="1200" dirty="0">
                <a:solidFill>
                  <a:schemeClr val="tx1"/>
                </a:solidFill>
                <a:effectLst/>
                <a:latin typeface="+mn-lt"/>
                <a:ea typeface="+mn-ea"/>
                <a:cs typeface="+mn-cs"/>
              </a:rPr>
              <a:t> interna</a:t>
            </a:r>
          </a:p>
          <a:p>
            <a:r>
              <a:rPr lang="en-US" sz="1200" b="0" kern="1200" dirty="0">
                <a:solidFill>
                  <a:schemeClr val="tx1"/>
                </a:solidFill>
                <a:effectLst/>
                <a:latin typeface="+mn-lt"/>
                <a:ea typeface="+mn-ea"/>
                <a:cs typeface="+mn-cs"/>
              </a:rPr>
              <a:t>Economía </a:t>
            </a:r>
            <a:r>
              <a:rPr lang="en-US" sz="1200" b="0" kern="1200" dirty="0" err="1">
                <a:solidFill>
                  <a:schemeClr val="tx1"/>
                </a:solidFill>
                <a:effectLst/>
                <a:latin typeface="+mn-lt"/>
                <a:ea typeface="+mn-ea"/>
                <a:cs typeface="+mn-cs"/>
              </a:rPr>
              <a:t>madura</a:t>
            </a:r>
            <a:r>
              <a:rPr lang="en-US" sz="1200" b="0" kern="1200" dirty="0">
                <a:solidFill>
                  <a:schemeClr val="tx1"/>
                </a:solidFill>
                <a:effectLst/>
                <a:latin typeface="+mn-lt"/>
                <a:ea typeface="+mn-ea"/>
                <a:cs typeface="+mn-cs"/>
              </a:rPr>
              <a:t> con </a:t>
            </a:r>
            <a:r>
              <a:rPr lang="en-US" sz="1200" b="0" kern="1200" dirty="0" err="1">
                <a:solidFill>
                  <a:schemeClr val="tx1"/>
                </a:solidFill>
                <a:effectLst/>
                <a:latin typeface="+mn-lt"/>
                <a:ea typeface="+mn-ea"/>
                <a:cs typeface="+mn-cs"/>
              </a:rPr>
              <a:t>crecimiento</a:t>
            </a:r>
            <a:r>
              <a:rPr lang="en-US" sz="1200" b="0" kern="1200" dirty="0">
                <a:solidFill>
                  <a:schemeClr val="tx1"/>
                </a:solidFill>
                <a:effectLst/>
                <a:latin typeface="+mn-lt"/>
                <a:ea typeface="+mn-ea"/>
                <a:cs typeface="+mn-cs"/>
              </a:rPr>
              <a:t> real bajo </a:t>
            </a:r>
            <a:r>
              <a:rPr lang="en-US" sz="1200" b="0" kern="1200" dirty="0" err="1">
                <a:solidFill>
                  <a:schemeClr val="tx1"/>
                </a:solidFill>
                <a:effectLst/>
                <a:latin typeface="+mn-lt"/>
                <a:ea typeface="+mn-ea"/>
                <a:cs typeface="+mn-cs"/>
              </a:rPr>
              <a:t>pero</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infraestructura</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consolidada</a:t>
            </a:r>
            <a:endParaRPr lang="en-US" sz="1200" b="0" kern="1200" dirty="0">
              <a:solidFill>
                <a:schemeClr val="tx1"/>
              </a:solidFill>
              <a:effectLst/>
              <a:latin typeface="+mn-lt"/>
              <a:ea typeface="+mn-ea"/>
              <a:cs typeface="+mn-cs"/>
            </a:endParaRPr>
          </a:p>
          <a:p>
            <a:r>
              <a:rPr lang="en-US" sz="1200" b="1" kern="1200" dirty="0" err="1">
                <a:solidFill>
                  <a:schemeClr val="tx1"/>
                </a:solidFill>
                <a:effectLst/>
                <a:latin typeface="+mn-lt"/>
                <a:ea typeface="+mn-ea"/>
                <a:cs typeface="+mn-cs"/>
              </a:rPr>
              <a:t>Etiopía</a:t>
            </a:r>
            <a:r>
              <a:rPr lang="en-US" sz="1200" b="0" kern="1200" dirty="0">
                <a:solidFill>
                  <a:schemeClr val="tx1"/>
                </a:solidFill>
                <a:effectLst/>
                <a:latin typeface="+mn-lt"/>
                <a:ea typeface="+mn-ea"/>
                <a:cs typeface="+mn-cs"/>
              </a:rPr>
              <a:t>:</a:t>
            </a:r>
          </a:p>
          <a:p>
            <a:r>
              <a:rPr lang="en-US" sz="1200" b="0" kern="1200" dirty="0" err="1">
                <a:solidFill>
                  <a:schemeClr val="tx1"/>
                </a:solidFill>
                <a:effectLst/>
                <a:latin typeface="+mn-lt"/>
                <a:ea typeface="+mn-ea"/>
                <a:cs typeface="+mn-cs"/>
              </a:rPr>
              <a:t>Hambrunas</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recurrentes</a:t>
            </a:r>
            <a:r>
              <a:rPr lang="en-US" sz="1200" b="0" kern="1200" dirty="0">
                <a:solidFill>
                  <a:schemeClr val="tx1"/>
                </a:solidFill>
                <a:effectLst/>
                <a:latin typeface="+mn-lt"/>
                <a:ea typeface="+mn-ea"/>
                <a:cs typeface="+mn-cs"/>
              </a:rPr>
              <a:t> (1983-1985)</a:t>
            </a:r>
          </a:p>
          <a:p>
            <a:r>
              <a:rPr lang="en-US" sz="1200" b="0" kern="1200" dirty="0" err="1">
                <a:solidFill>
                  <a:schemeClr val="tx1"/>
                </a:solidFill>
                <a:effectLst/>
                <a:latin typeface="+mn-lt"/>
                <a:ea typeface="+mn-ea"/>
                <a:cs typeface="+mn-cs"/>
              </a:rPr>
              <a:t>Régimen</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comunista</a:t>
            </a:r>
            <a:r>
              <a:rPr lang="en-US" sz="1200" b="0" kern="1200" dirty="0">
                <a:solidFill>
                  <a:schemeClr val="tx1"/>
                </a:solidFill>
                <a:effectLst/>
                <a:latin typeface="+mn-lt"/>
                <a:ea typeface="+mn-ea"/>
                <a:cs typeface="+mn-cs"/>
              </a:rPr>
              <a:t> (Derg, 1974-1991)</a:t>
            </a:r>
          </a:p>
          <a:p>
            <a:r>
              <a:rPr lang="en-US" sz="1200" b="0" kern="1200" dirty="0" err="1">
                <a:solidFill>
                  <a:schemeClr val="tx1"/>
                </a:solidFill>
                <a:effectLst/>
                <a:latin typeface="+mn-lt"/>
                <a:ea typeface="+mn-ea"/>
                <a:cs typeface="+mn-cs"/>
              </a:rPr>
              <a:t>Reformas</a:t>
            </a:r>
            <a:r>
              <a:rPr lang="en-US" sz="1200" b="0" kern="1200" dirty="0">
                <a:solidFill>
                  <a:schemeClr val="tx1"/>
                </a:solidFill>
                <a:effectLst/>
                <a:latin typeface="+mn-lt"/>
                <a:ea typeface="+mn-ea"/>
                <a:cs typeface="+mn-cs"/>
              </a:rPr>
              <a:t> de mercado </a:t>
            </a:r>
            <a:r>
              <a:rPr lang="en-US" sz="1200" b="0" kern="1200" dirty="0" err="1">
                <a:solidFill>
                  <a:schemeClr val="tx1"/>
                </a:solidFill>
                <a:effectLst/>
                <a:latin typeface="+mn-lt"/>
                <a:ea typeface="+mn-ea"/>
                <a:cs typeface="+mn-cs"/>
              </a:rPr>
              <a:t>desde</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años</a:t>
            </a:r>
            <a:r>
              <a:rPr lang="en-US" sz="1200" b="0" kern="1200" dirty="0">
                <a:solidFill>
                  <a:schemeClr val="tx1"/>
                </a:solidFill>
                <a:effectLst/>
                <a:latin typeface="+mn-lt"/>
                <a:ea typeface="+mn-ea"/>
                <a:cs typeface="+mn-cs"/>
              </a:rPr>
              <a:t> 90</a:t>
            </a:r>
          </a:p>
          <a:p>
            <a:r>
              <a:rPr lang="en-US" sz="1200" b="0" kern="1200" dirty="0" err="1">
                <a:solidFill>
                  <a:schemeClr val="tx1"/>
                </a:solidFill>
                <a:effectLst/>
                <a:latin typeface="+mn-lt"/>
                <a:ea typeface="+mn-ea"/>
                <a:cs typeface="+mn-cs"/>
              </a:rPr>
              <a:t>Rápido</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crecimiento</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reciente</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pero</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desde</a:t>
            </a:r>
            <a:r>
              <a:rPr lang="en-US" sz="1200" b="0" kern="1200" dirty="0">
                <a:solidFill>
                  <a:schemeClr val="tx1"/>
                </a:solidFill>
                <a:effectLst/>
                <a:latin typeface="+mn-lt"/>
                <a:ea typeface="+mn-ea"/>
                <a:cs typeface="+mn-cs"/>
              </a:rPr>
              <a:t> base </a:t>
            </a:r>
            <a:r>
              <a:rPr lang="en-US" sz="1200" b="0" kern="1200" dirty="0" err="1">
                <a:solidFill>
                  <a:schemeClr val="tx1"/>
                </a:solidFill>
                <a:effectLst/>
                <a:latin typeface="+mn-lt"/>
                <a:ea typeface="+mn-ea"/>
                <a:cs typeface="+mn-cs"/>
              </a:rPr>
              <a:t>muy</a:t>
            </a:r>
            <a:r>
              <a:rPr lang="en-US" sz="1200" b="0" kern="1200" dirty="0">
                <a:solidFill>
                  <a:schemeClr val="tx1"/>
                </a:solidFill>
                <a:effectLst/>
                <a:latin typeface="+mn-lt"/>
                <a:ea typeface="+mn-ea"/>
                <a:cs typeface="+mn-cs"/>
              </a:rPr>
              <a:t> baja</a:t>
            </a: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3. </a:t>
            </a:r>
            <a:r>
              <a:rPr lang="en-US" sz="1200" b="1" kern="1200" dirty="0" err="1">
                <a:solidFill>
                  <a:schemeClr val="tx1"/>
                </a:solidFill>
                <a:effectLst/>
                <a:latin typeface="+mn-lt"/>
                <a:ea typeface="+mn-ea"/>
                <a:cs typeface="+mn-cs"/>
              </a:rPr>
              <a:t>Estructura</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Económica</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Divergente</a:t>
            </a:r>
            <a:r>
              <a:rPr lang="en-US" sz="1200" b="1" kern="1200" dirty="0">
                <a:solidFill>
                  <a:schemeClr val="tx1"/>
                </a:solidFill>
                <a:effectLst/>
                <a:latin typeface="+mn-lt"/>
                <a:ea typeface="+mn-ea"/>
                <a:cs typeface="+mn-cs"/>
              </a:rPr>
              <a:t>:</a:t>
            </a:r>
            <a:endParaRPr lang="en-US" sz="1200" b="0" kern="1200" dirty="0">
              <a:solidFill>
                <a:schemeClr val="tx1"/>
              </a:solidFill>
              <a:effectLst/>
              <a:latin typeface="+mn-lt"/>
              <a:ea typeface="+mn-ea"/>
              <a:cs typeface="+mn-cs"/>
            </a:endParaRPr>
          </a:p>
          <a:p>
            <a:r>
              <a:rPr lang="en-US" sz="1200" b="1" kern="1200" dirty="0" err="1">
                <a:solidFill>
                  <a:schemeClr val="tx1"/>
                </a:solidFill>
                <a:effectLst/>
                <a:latin typeface="+mn-lt"/>
                <a:ea typeface="+mn-ea"/>
                <a:cs typeface="+mn-cs"/>
              </a:rPr>
              <a:t>Japón</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Exportador</a:t>
            </a:r>
            <a:r>
              <a:rPr lang="en-US" sz="1200" b="0" kern="1200" dirty="0">
                <a:solidFill>
                  <a:schemeClr val="tx1"/>
                </a:solidFill>
                <a:effectLst/>
                <a:latin typeface="+mn-lt"/>
                <a:ea typeface="+mn-ea"/>
                <a:cs typeface="+mn-cs"/>
              </a:rPr>
              <a:t> de </a:t>
            </a:r>
            <a:r>
              <a:rPr lang="en-US" sz="1200" b="0" kern="1200" dirty="0" err="1">
                <a:solidFill>
                  <a:schemeClr val="tx1"/>
                </a:solidFill>
                <a:effectLst/>
                <a:latin typeface="+mn-lt"/>
                <a:ea typeface="+mn-ea"/>
                <a:cs typeface="+mn-cs"/>
              </a:rPr>
              <a:t>alta</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tecnología</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automóviles</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electrónica</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robótica</a:t>
            </a:r>
            <a:r>
              <a:rPr lang="en-US" sz="1200" b="0" kern="1200" dirty="0">
                <a:solidFill>
                  <a:schemeClr val="tx1"/>
                </a:solidFill>
                <a:effectLst/>
                <a:latin typeface="+mn-lt"/>
                <a:ea typeface="+mn-ea"/>
                <a:cs typeface="+mn-cs"/>
              </a:rPr>
              <a:t>)</a:t>
            </a:r>
          </a:p>
          <a:p>
            <a:r>
              <a:rPr lang="en-US" sz="1200" b="1" kern="1200" dirty="0" err="1">
                <a:solidFill>
                  <a:schemeClr val="tx1"/>
                </a:solidFill>
                <a:effectLst/>
                <a:latin typeface="+mn-lt"/>
                <a:ea typeface="+mn-ea"/>
                <a:cs typeface="+mn-cs"/>
              </a:rPr>
              <a:t>Etiopía</a:t>
            </a:r>
            <a:r>
              <a:rPr lang="en-US" sz="1200" b="0" kern="1200" dirty="0">
                <a:solidFill>
                  <a:schemeClr val="tx1"/>
                </a:solidFill>
                <a:effectLst/>
                <a:latin typeface="+mn-lt"/>
                <a:ea typeface="+mn-ea"/>
                <a:cs typeface="+mn-cs"/>
              </a:rPr>
              <a:t>: Agricultura de </a:t>
            </a:r>
            <a:r>
              <a:rPr lang="en-US" sz="1200" b="0" kern="1200" dirty="0" err="1">
                <a:solidFill>
                  <a:schemeClr val="tx1"/>
                </a:solidFill>
                <a:effectLst/>
                <a:latin typeface="+mn-lt"/>
                <a:ea typeface="+mn-ea"/>
                <a:cs typeface="+mn-cs"/>
              </a:rPr>
              <a:t>subsistencia</a:t>
            </a:r>
            <a:r>
              <a:rPr lang="en-US" sz="1200" b="0" kern="1200" dirty="0">
                <a:solidFill>
                  <a:schemeClr val="tx1"/>
                </a:solidFill>
                <a:effectLst/>
                <a:latin typeface="+mn-lt"/>
                <a:ea typeface="+mn-ea"/>
                <a:cs typeface="+mn-cs"/>
              </a:rPr>
              <a:t>, café, textiles de bajo valor</a:t>
            </a: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4. </a:t>
            </a:r>
            <a:r>
              <a:rPr lang="en-US" sz="1200" b="1" kern="1200" dirty="0" err="1">
                <a:solidFill>
                  <a:schemeClr val="tx1"/>
                </a:solidFill>
                <a:effectLst/>
                <a:latin typeface="+mn-lt"/>
                <a:ea typeface="+mn-ea"/>
                <a:cs typeface="+mn-cs"/>
              </a:rPr>
              <a:t>Demografía</a:t>
            </a:r>
            <a:r>
              <a:rPr lang="en-US" sz="1200" b="1" kern="1200" dirty="0">
                <a:solidFill>
                  <a:schemeClr val="tx1"/>
                </a:solidFill>
                <a:effectLst/>
                <a:latin typeface="+mn-lt"/>
                <a:ea typeface="+mn-ea"/>
                <a:cs typeface="+mn-cs"/>
              </a:rPr>
              <a:t> y </a:t>
            </a:r>
            <a:r>
              <a:rPr lang="en-US" sz="1200" b="1" kern="1200" dirty="0" err="1">
                <a:solidFill>
                  <a:schemeClr val="tx1"/>
                </a:solidFill>
                <a:effectLst/>
                <a:latin typeface="+mn-lt"/>
                <a:ea typeface="+mn-ea"/>
                <a:cs typeface="+mn-cs"/>
              </a:rPr>
              <a:t>Urbanización</a:t>
            </a:r>
            <a:r>
              <a:rPr lang="en-US" sz="1200" b="1" kern="1200" dirty="0">
                <a:solidFill>
                  <a:schemeClr val="tx1"/>
                </a:solidFill>
                <a:effectLst/>
                <a:latin typeface="+mn-lt"/>
                <a:ea typeface="+mn-ea"/>
                <a:cs typeface="+mn-cs"/>
              </a:rPr>
              <a:t>:</a:t>
            </a:r>
            <a:endParaRPr lang="en-US" sz="1200" b="0" kern="1200" dirty="0">
              <a:solidFill>
                <a:schemeClr val="tx1"/>
              </a:solidFill>
              <a:effectLst/>
              <a:latin typeface="+mn-lt"/>
              <a:ea typeface="+mn-ea"/>
              <a:cs typeface="+mn-cs"/>
            </a:endParaRPr>
          </a:p>
          <a:p>
            <a:r>
              <a:rPr lang="en-US" sz="1200" b="1" kern="1200" dirty="0" err="1">
                <a:solidFill>
                  <a:schemeClr val="tx1"/>
                </a:solidFill>
                <a:effectLst/>
                <a:latin typeface="+mn-lt"/>
                <a:ea typeface="+mn-ea"/>
                <a:cs typeface="+mn-cs"/>
              </a:rPr>
              <a:t>Japón</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Envejecimiento</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poblacional</a:t>
            </a:r>
            <a:r>
              <a:rPr lang="en-US" sz="1200" b="0" kern="1200" dirty="0">
                <a:solidFill>
                  <a:schemeClr val="tx1"/>
                </a:solidFill>
                <a:effectLst/>
                <a:latin typeface="+mn-lt"/>
                <a:ea typeface="+mn-ea"/>
                <a:cs typeface="+mn-cs"/>
              </a:rPr>
              <a:t>, &gt;90% </a:t>
            </a:r>
            <a:r>
              <a:rPr lang="en-US" sz="1200" b="0" kern="1200" dirty="0" err="1">
                <a:solidFill>
                  <a:schemeClr val="tx1"/>
                </a:solidFill>
                <a:effectLst/>
                <a:latin typeface="+mn-lt"/>
                <a:ea typeface="+mn-ea"/>
                <a:cs typeface="+mn-cs"/>
              </a:rPr>
              <a:t>urbano</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decrecimiento</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demográfico</a:t>
            </a:r>
            <a:endParaRPr lang="en-US" sz="1200" b="0" kern="1200" dirty="0">
              <a:solidFill>
                <a:schemeClr val="tx1"/>
              </a:solidFill>
              <a:effectLst/>
              <a:latin typeface="+mn-lt"/>
              <a:ea typeface="+mn-ea"/>
              <a:cs typeface="+mn-cs"/>
            </a:endParaRPr>
          </a:p>
          <a:p>
            <a:r>
              <a:rPr lang="en-US" sz="1200" b="1" kern="1200" dirty="0" err="1">
                <a:solidFill>
                  <a:schemeClr val="tx1"/>
                </a:solidFill>
                <a:effectLst/>
                <a:latin typeface="+mn-lt"/>
                <a:ea typeface="+mn-ea"/>
                <a:cs typeface="+mn-cs"/>
              </a:rPr>
              <a:t>Etiopía</a:t>
            </a:r>
            <a:r>
              <a:rPr lang="en-US" sz="1200" b="0" kern="1200" dirty="0">
                <a:solidFill>
                  <a:schemeClr val="tx1"/>
                </a:solidFill>
                <a:effectLst/>
                <a:latin typeface="+mn-lt"/>
                <a:ea typeface="+mn-ea"/>
                <a:cs typeface="+mn-cs"/>
              </a:rPr>
              <a:t>: Población </a:t>
            </a:r>
            <a:r>
              <a:rPr lang="en-US" sz="1200" b="0" kern="1200" dirty="0" err="1">
                <a:solidFill>
                  <a:schemeClr val="tx1"/>
                </a:solidFill>
                <a:effectLst/>
                <a:latin typeface="+mn-lt"/>
                <a:ea typeface="+mn-ea"/>
                <a:cs typeface="+mn-cs"/>
              </a:rPr>
              <a:t>joven</a:t>
            </a:r>
            <a:r>
              <a:rPr lang="en-US" sz="1200" b="0" kern="1200" dirty="0">
                <a:solidFill>
                  <a:schemeClr val="tx1"/>
                </a:solidFill>
                <a:effectLst/>
                <a:latin typeface="+mn-lt"/>
                <a:ea typeface="+mn-ea"/>
                <a:cs typeface="+mn-cs"/>
              </a:rPr>
              <a:t>, ~20% </a:t>
            </a:r>
            <a:r>
              <a:rPr lang="en-US" sz="1200" b="0" kern="1200" dirty="0" err="1">
                <a:solidFill>
                  <a:schemeClr val="tx1"/>
                </a:solidFill>
                <a:effectLst/>
                <a:latin typeface="+mn-lt"/>
                <a:ea typeface="+mn-ea"/>
                <a:cs typeface="+mn-cs"/>
              </a:rPr>
              <a:t>urbano</a:t>
            </a:r>
            <a:r>
              <a:rPr lang="en-US" sz="1200" b="0" kern="1200" dirty="0">
                <a:solidFill>
                  <a:schemeClr val="tx1"/>
                </a:solidFill>
                <a:effectLst/>
                <a:latin typeface="+mn-lt"/>
                <a:ea typeface="+mn-ea"/>
                <a:cs typeface="+mn-cs"/>
              </a:rPr>
              <a:t>, alto </a:t>
            </a:r>
            <a:r>
              <a:rPr lang="en-US" sz="1200" b="0" kern="1200" dirty="0" err="1">
                <a:solidFill>
                  <a:schemeClr val="tx1"/>
                </a:solidFill>
                <a:effectLst/>
                <a:latin typeface="+mn-lt"/>
                <a:ea typeface="+mn-ea"/>
                <a:cs typeface="+mn-cs"/>
              </a:rPr>
              <a:t>crecimiento</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demográfico</a:t>
            </a:r>
            <a:endParaRPr lang="en-US" sz="1200" b="0" kern="1200" dirty="0">
              <a:solidFill>
                <a:schemeClr val="tx1"/>
              </a:solidFill>
              <a:effectLst/>
              <a:latin typeface="+mn-lt"/>
              <a:ea typeface="+mn-ea"/>
              <a:cs typeface="+mn-cs"/>
            </a:endParaRP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Validación</a:t>
            </a:r>
            <a:r>
              <a:rPr lang="en-US" sz="1200" b="1" kern="1200" dirty="0">
                <a:solidFill>
                  <a:schemeClr val="tx1"/>
                </a:solidFill>
                <a:effectLst/>
                <a:latin typeface="+mn-lt"/>
                <a:ea typeface="+mn-ea"/>
                <a:cs typeface="+mn-cs"/>
              </a:rPr>
              <a:t> del Método DTW</a:t>
            </a:r>
            <a:endParaRPr lang="en-US" sz="1200" b="0" kern="1200" dirty="0">
              <a:solidFill>
                <a:schemeClr val="tx1"/>
              </a:solidFill>
              <a:effectLst/>
              <a:latin typeface="+mn-lt"/>
              <a:ea typeface="+mn-ea"/>
              <a:cs typeface="+mn-cs"/>
            </a:endParaRP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Este </a:t>
            </a:r>
            <a:r>
              <a:rPr lang="en-US" sz="1200" b="0" kern="1200" dirty="0" err="1">
                <a:solidFill>
                  <a:schemeClr val="tx1"/>
                </a:solidFill>
                <a:effectLst/>
                <a:latin typeface="+mn-lt"/>
                <a:ea typeface="+mn-ea"/>
                <a:cs typeface="+mn-cs"/>
              </a:rPr>
              <a:t>caso</a:t>
            </a:r>
            <a:r>
              <a:rPr lang="en-US" sz="1200" b="0" kern="1200" dirty="0">
                <a:solidFill>
                  <a:schemeClr val="tx1"/>
                </a:solidFill>
                <a:effectLst/>
                <a:latin typeface="+mn-lt"/>
                <a:ea typeface="+mn-ea"/>
                <a:cs typeface="+mn-cs"/>
              </a:rPr>
              <a:t> extremo </a:t>
            </a:r>
            <a:r>
              <a:rPr lang="en-US" sz="1200" b="0" kern="1200" dirty="0" err="1">
                <a:solidFill>
                  <a:schemeClr val="tx1"/>
                </a:solidFill>
                <a:effectLst/>
                <a:latin typeface="+mn-lt"/>
                <a:ea typeface="+mn-ea"/>
                <a:cs typeface="+mn-cs"/>
              </a:rPr>
              <a:t>demuestra</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que</a:t>
            </a:r>
            <a:r>
              <a:rPr lang="en-US" sz="1200" b="0" kern="1200" dirty="0">
                <a:solidFill>
                  <a:schemeClr val="tx1"/>
                </a:solidFill>
                <a:effectLst/>
                <a:latin typeface="+mn-lt"/>
                <a:ea typeface="+mn-ea"/>
                <a:cs typeface="+mn-cs"/>
              </a:rPr>
              <a:t> DTW </a:t>
            </a:r>
            <a:r>
              <a:rPr lang="en-US" sz="1200" b="1" kern="1200" dirty="0" err="1">
                <a:solidFill>
                  <a:schemeClr val="tx1"/>
                </a:solidFill>
                <a:effectLst/>
                <a:latin typeface="+mn-lt"/>
                <a:ea typeface="+mn-ea"/>
                <a:cs typeface="+mn-cs"/>
              </a:rPr>
              <a:t>discrimina</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correctamente</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porque</a:t>
            </a:r>
            <a:r>
              <a:rPr lang="en-US" sz="1200" b="0" kern="1200" dirty="0">
                <a:solidFill>
                  <a:schemeClr val="tx1"/>
                </a:solidFill>
                <a:effectLst/>
                <a:latin typeface="+mn-lt"/>
                <a:ea typeface="+mn-ea"/>
                <a:cs typeface="+mn-cs"/>
              </a:rPr>
              <a:t>:</a:t>
            </a: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1. </a:t>
            </a:r>
            <a:r>
              <a:rPr lang="en-US" sz="1200" b="1" kern="1200" dirty="0" err="1">
                <a:solidFill>
                  <a:schemeClr val="tx1"/>
                </a:solidFill>
                <a:effectLst/>
                <a:latin typeface="+mn-lt"/>
                <a:ea typeface="+mn-ea"/>
                <a:cs typeface="+mn-cs"/>
              </a:rPr>
              <a:t>Captura</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diferencia</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esperada</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Países</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en</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etapas</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radicalmente</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distintas</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tienen</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alta</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distancia</a:t>
            </a:r>
            <a:r>
              <a:rPr lang="en-US" sz="1200" b="0" kern="1200" dirty="0">
                <a:solidFill>
                  <a:schemeClr val="tx1"/>
                </a:solidFill>
                <a:effectLst/>
                <a:latin typeface="+mn-lt"/>
                <a:ea typeface="+mn-ea"/>
                <a:cs typeface="+mn-cs"/>
              </a:rPr>
              <a:t> DTW</a:t>
            </a:r>
          </a:p>
          <a:p>
            <a:r>
              <a:rPr lang="en-US" sz="1200" b="0" kern="1200" dirty="0">
                <a:solidFill>
                  <a:schemeClr val="tx1"/>
                </a:solidFill>
                <a:effectLst/>
                <a:latin typeface="+mn-lt"/>
                <a:ea typeface="+mn-ea"/>
                <a:cs typeface="+mn-cs"/>
              </a:rPr>
              <a:t>2. </a:t>
            </a:r>
            <a:r>
              <a:rPr lang="en-US" sz="1200" b="1" kern="1200" dirty="0">
                <a:solidFill>
                  <a:schemeClr val="tx1"/>
                </a:solidFill>
                <a:effectLst/>
                <a:latin typeface="+mn-lt"/>
                <a:ea typeface="+mn-ea"/>
                <a:cs typeface="+mn-cs"/>
              </a:rPr>
              <a:t>No solo </a:t>
            </a:r>
            <a:r>
              <a:rPr lang="en-US" sz="1200" b="1" kern="1200" dirty="0" err="1">
                <a:solidFill>
                  <a:schemeClr val="tx1"/>
                </a:solidFill>
                <a:effectLst/>
                <a:latin typeface="+mn-lt"/>
                <a:ea typeface="+mn-ea"/>
                <a:cs typeface="+mn-cs"/>
              </a:rPr>
              <a:t>magnitud</a:t>
            </a:r>
            <a:r>
              <a:rPr lang="en-US" sz="1200" b="0" kern="1200" dirty="0">
                <a:solidFill>
                  <a:schemeClr val="tx1"/>
                </a:solidFill>
                <a:effectLst/>
                <a:latin typeface="+mn-lt"/>
                <a:ea typeface="+mn-ea"/>
                <a:cs typeface="+mn-cs"/>
              </a:rPr>
              <a:t>: No es solo </a:t>
            </a:r>
            <a:r>
              <a:rPr lang="en-US" sz="1200" b="0" kern="1200" dirty="0" err="1">
                <a:solidFill>
                  <a:schemeClr val="tx1"/>
                </a:solidFill>
                <a:effectLst/>
                <a:latin typeface="+mn-lt"/>
                <a:ea typeface="+mn-ea"/>
                <a:cs typeface="+mn-cs"/>
              </a:rPr>
              <a:t>que</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Japón</a:t>
            </a:r>
            <a:r>
              <a:rPr lang="en-US" sz="1200" b="0" kern="1200" dirty="0">
                <a:solidFill>
                  <a:schemeClr val="tx1"/>
                </a:solidFill>
                <a:effectLst/>
                <a:latin typeface="+mn-lt"/>
                <a:ea typeface="+mn-ea"/>
                <a:cs typeface="+mn-cs"/>
              </a:rPr>
              <a:t> sea </a:t>
            </a:r>
            <a:r>
              <a:rPr lang="en-US" sz="1200" b="0" kern="1200" dirty="0" err="1">
                <a:solidFill>
                  <a:schemeClr val="tx1"/>
                </a:solidFill>
                <a:effectLst/>
                <a:latin typeface="+mn-lt"/>
                <a:ea typeface="+mn-ea"/>
                <a:cs typeface="+mn-cs"/>
              </a:rPr>
              <a:t>más</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rico</a:t>
            </a:r>
            <a:r>
              <a:rPr lang="en-US" sz="1200" b="0" kern="1200" dirty="0">
                <a:solidFill>
                  <a:schemeClr val="tx1"/>
                </a:solidFill>
                <a:effectLst/>
                <a:latin typeface="+mn-lt"/>
                <a:ea typeface="+mn-ea"/>
                <a:cs typeface="+mn-cs"/>
              </a:rPr>
              <a:t>; las </a:t>
            </a:r>
            <a:r>
              <a:rPr lang="en-US" sz="1200" b="1" kern="1200" dirty="0" err="1">
                <a:solidFill>
                  <a:schemeClr val="tx1"/>
                </a:solidFill>
                <a:effectLst/>
                <a:latin typeface="+mn-lt"/>
                <a:ea typeface="+mn-ea"/>
                <a:cs typeface="+mn-cs"/>
              </a:rPr>
              <a:t>trayectorias</a:t>
            </a:r>
            <a:r>
              <a:rPr lang="en-US" sz="1200" b="0" kern="1200" dirty="0">
                <a:solidFill>
                  <a:schemeClr val="tx1"/>
                </a:solidFill>
                <a:effectLst/>
                <a:latin typeface="+mn-lt"/>
                <a:ea typeface="+mn-ea"/>
                <a:cs typeface="+mn-cs"/>
              </a:rPr>
              <a:t> son </a:t>
            </a:r>
            <a:r>
              <a:rPr lang="en-US" sz="1200" b="0" kern="1200" dirty="0" err="1">
                <a:solidFill>
                  <a:schemeClr val="tx1"/>
                </a:solidFill>
                <a:effectLst/>
                <a:latin typeface="+mn-lt"/>
                <a:ea typeface="+mn-ea"/>
                <a:cs typeface="+mn-cs"/>
              </a:rPr>
              <a:t>completamente</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diferentes</a:t>
            </a:r>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3. </a:t>
            </a:r>
            <a:r>
              <a:rPr lang="en-US" sz="1200" b="1" kern="1200" dirty="0">
                <a:solidFill>
                  <a:schemeClr val="tx1"/>
                </a:solidFill>
                <a:effectLst/>
                <a:latin typeface="+mn-lt"/>
                <a:ea typeface="+mn-ea"/>
                <a:cs typeface="+mn-cs"/>
              </a:rPr>
              <a:t>Clusters </a:t>
            </a:r>
            <a:r>
              <a:rPr lang="en-US" sz="1200" b="1" kern="1200" dirty="0" err="1">
                <a:solidFill>
                  <a:schemeClr val="tx1"/>
                </a:solidFill>
                <a:effectLst/>
                <a:latin typeface="+mn-lt"/>
                <a:ea typeface="+mn-ea"/>
                <a:cs typeface="+mn-cs"/>
              </a:rPr>
              <a:t>opuestos</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Clasificados</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en</a:t>
            </a:r>
            <a:r>
              <a:rPr lang="en-US" sz="1200" b="0" kern="1200" dirty="0">
                <a:solidFill>
                  <a:schemeClr val="tx1"/>
                </a:solidFill>
                <a:effectLst/>
                <a:latin typeface="+mn-lt"/>
                <a:ea typeface="+mn-ea"/>
                <a:cs typeface="+mn-cs"/>
              </a:rPr>
              <a:t> clusters </a:t>
            </a:r>
            <a:r>
              <a:rPr lang="en-US" sz="1200" b="0" kern="1200" dirty="0" err="1">
                <a:solidFill>
                  <a:schemeClr val="tx1"/>
                </a:solidFill>
                <a:effectLst/>
                <a:latin typeface="+mn-lt"/>
                <a:ea typeface="+mn-ea"/>
                <a:cs typeface="+mn-cs"/>
              </a:rPr>
              <a:t>extremos</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en</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todos</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los</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métodos</a:t>
            </a:r>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4. </a:t>
            </a:r>
            <a:r>
              <a:rPr lang="en-US" sz="1200" b="1" kern="1200" dirty="0">
                <a:solidFill>
                  <a:schemeClr val="tx1"/>
                </a:solidFill>
                <a:effectLst/>
                <a:latin typeface="+mn-lt"/>
                <a:ea typeface="+mn-ea"/>
                <a:cs typeface="+mn-cs"/>
              </a:rPr>
              <a:t>Baja/Nula </a:t>
            </a:r>
            <a:r>
              <a:rPr lang="en-US" sz="1200" b="1" kern="1200" dirty="0" err="1">
                <a:solidFill>
                  <a:schemeClr val="tx1"/>
                </a:solidFill>
                <a:effectLst/>
                <a:latin typeface="+mn-lt"/>
                <a:ea typeface="+mn-ea"/>
                <a:cs typeface="+mn-cs"/>
              </a:rPr>
              <a:t>correlación</a:t>
            </a:r>
            <a:r>
              <a:rPr lang="en-US" sz="1200" b="0" kern="1200" dirty="0">
                <a:solidFill>
                  <a:schemeClr val="tx1"/>
                </a:solidFill>
                <a:effectLst/>
                <a:latin typeface="+mn-lt"/>
                <a:ea typeface="+mn-ea"/>
                <a:cs typeface="+mn-cs"/>
              </a:rPr>
              <a:t>: Los </a:t>
            </a:r>
            <a:r>
              <a:rPr lang="en-US" sz="1200" b="0" kern="1200" dirty="0" err="1">
                <a:solidFill>
                  <a:schemeClr val="tx1"/>
                </a:solidFill>
                <a:effectLst/>
                <a:latin typeface="+mn-lt"/>
                <a:ea typeface="+mn-ea"/>
                <a:cs typeface="+mn-cs"/>
              </a:rPr>
              <a:t>movimientos</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año</a:t>
            </a:r>
            <a:r>
              <a:rPr lang="en-US" sz="1200" b="0" kern="1200" dirty="0">
                <a:solidFill>
                  <a:schemeClr val="tx1"/>
                </a:solidFill>
                <a:effectLst/>
                <a:latin typeface="+mn-lt"/>
                <a:ea typeface="+mn-ea"/>
                <a:cs typeface="+mn-cs"/>
              </a:rPr>
              <a:t> a </a:t>
            </a:r>
            <a:r>
              <a:rPr lang="en-US" sz="1200" b="0" kern="1200" dirty="0" err="1">
                <a:solidFill>
                  <a:schemeClr val="tx1"/>
                </a:solidFill>
                <a:effectLst/>
                <a:latin typeface="+mn-lt"/>
                <a:ea typeface="+mn-ea"/>
                <a:cs typeface="+mn-cs"/>
              </a:rPr>
              <a:t>año</a:t>
            </a:r>
            <a:r>
              <a:rPr lang="en-US" sz="1200" b="0" kern="1200" dirty="0">
                <a:solidFill>
                  <a:schemeClr val="tx1"/>
                </a:solidFill>
                <a:effectLst/>
                <a:latin typeface="+mn-lt"/>
                <a:ea typeface="+mn-ea"/>
                <a:cs typeface="+mn-cs"/>
              </a:rPr>
              <a:t> son </a:t>
            </a:r>
            <a:r>
              <a:rPr lang="en-US" sz="1200" b="0" kern="1200" dirty="0" err="1">
                <a:solidFill>
                  <a:schemeClr val="tx1"/>
                </a:solidFill>
                <a:effectLst/>
                <a:latin typeface="+mn-lt"/>
                <a:ea typeface="+mn-ea"/>
                <a:cs typeface="+mn-cs"/>
              </a:rPr>
              <a:t>independientes</a:t>
            </a:r>
            <a:r>
              <a:rPr lang="en-US" sz="1200" b="0" kern="1200" dirty="0">
                <a:solidFill>
                  <a:schemeClr val="tx1"/>
                </a:solidFill>
                <a:effectLst/>
                <a:latin typeface="+mn-lt"/>
                <a:ea typeface="+mn-ea"/>
                <a:cs typeface="+mn-cs"/>
              </a:rPr>
              <a:t> o </a:t>
            </a:r>
            <a:r>
              <a:rPr lang="en-US" sz="1200" b="0" kern="1200" dirty="0" err="1">
                <a:solidFill>
                  <a:schemeClr val="tx1"/>
                </a:solidFill>
                <a:effectLst/>
                <a:latin typeface="+mn-lt"/>
                <a:ea typeface="+mn-ea"/>
                <a:cs typeface="+mn-cs"/>
              </a:rPr>
              <a:t>inversos</a:t>
            </a:r>
            <a:endParaRPr lang="en-US" sz="1200" b="0" kern="1200" dirty="0">
              <a:solidFill>
                <a:schemeClr val="tx1"/>
              </a:solidFill>
              <a:effectLst/>
              <a:latin typeface="+mn-lt"/>
              <a:ea typeface="+mn-ea"/>
              <a:cs typeface="+mn-cs"/>
            </a:endParaRP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Patrones</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contrastantes</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capturados</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por</a:t>
            </a:r>
            <a:r>
              <a:rPr lang="en-US" sz="1200" b="1" kern="1200" dirty="0">
                <a:solidFill>
                  <a:schemeClr val="tx1"/>
                </a:solidFill>
                <a:effectLst/>
                <a:latin typeface="+mn-lt"/>
                <a:ea typeface="+mn-ea"/>
                <a:cs typeface="+mn-cs"/>
              </a:rPr>
              <a:t> DTW</a:t>
            </a:r>
            <a:endParaRPr lang="en-US" sz="1200" b="0" kern="1200" dirty="0">
              <a:solidFill>
                <a:schemeClr val="tx1"/>
              </a:solidFill>
              <a:effectLst/>
              <a:latin typeface="+mn-lt"/>
              <a:ea typeface="+mn-ea"/>
              <a:cs typeface="+mn-cs"/>
            </a:endParaRP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r>
              <a:rPr lang="en-US" sz="1200" b="1" kern="1200" dirty="0" err="1">
                <a:solidFill>
                  <a:schemeClr val="tx1"/>
                </a:solidFill>
                <a:effectLst/>
                <a:latin typeface="+mn-lt"/>
                <a:ea typeface="+mn-ea"/>
                <a:cs typeface="+mn-cs"/>
              </a:rPr>
              <a:t>Etiopía</a:t>
            </a:r>
            <a:r>
              <a:rPr lang="en-US" sz="1200" b="1" kern="1200" dirty="0">
                <a:solidFill>
                  <a:schemeClr val="tx1"/>
                </a:solidFill>
                <a:effectLst/>
                <a:latin typeface="+mn-lt"/>
                <a:ea typeface="+mn-ea"/>
                <a:cs typeface="+mn-cs"/>
              </a:rPr>
              <a:t>:</a:t>
            </a:r>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Alta </a:t>
            </a:r>
            <a:r>
              <a:rPr lang="en-US" sz="1200" b="0" kern="1200" dirty="0" err="1">
                <a:solidFill>
                  <a:schemeClr val="tx1"/>
                </a:solidFill>
                <a:effectLst/>
                <a:latin typeface="+mn-lt"/>
                <a:ea typeface="+mn-ea"/>
                <a:cs typeface="+mn-cs"/>
              </a:rPr>
              <a:t>volatilidad</a:t>
            </a:r>
            <a:r>
              <a:rPr lang="en-US" sz="1200" b="0" kern="1200" dirty="0">
                <a:solidFill>
                  <a:schemeClr val="tx1"/>
                </a:solidFill>
                <a:effectLst/>
                <a:latin typeface="+mn-lt"/>
                <a:ea typeface="+mn-ea"/>
                <a:cs typeface="+mn-cs"/>
              </a:rPr>
              <a:t> real (</a:t>
            </a:r>
            <a:r>
              <a:rPr lang="en-US" sz="1200" b="0" kern="1200" dirty="0" err="1">
                <a:solidFill>
                  <a:schemeClr val="tx1"/>
                </a:solidFill>
                <a:effectLst/>
                <a:latin typeface="+mn-lt"/>
                <a:ea typeface="+mn-ea"/>
                <a:cs typeface="+mn-cs"/>
              </a:rPr>
              <a:t>hambrunas</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conflictos</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reformas</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estructurales</a:t>
            </a:r>
            <a:r>
              <a:rPr lang="en-US" sz="1200" b="0" kern="1200" dirty="0">
                <a:solidFill>
                  <a:schemeClr val="tx1"/>
                </a:solidFill>
                <a:effectLst/>
                <a:latin typeface="+mn-lt"/>
                <a:ea typeface="+mn-ea"/>
                <a:cs typeface="+mn-cs"/>
              </a:rPr>
              <a:t>)</a:t>
            </a:r>
          </a:p>
          <a:p>
            <a:r>
              <a:rPr lang="en-US" sz="1200" b="0" kern="1200" dirty="0" err="1">
                <a:solidFill>
                  <a:schemeClr val="tx1"/>
                </a:solidFill>
                <a:effectLst/>
                <a:latin typeface="+mn-lt"/>
                <a:ea typeface="+mn-ea"/>
                <a:cs typeface="+mn-cs"/>
              </a:rPr>
              <a:t>Crecimiento</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explosivo</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reciente</a:t>
            </a:r>
            <a:r>
              <a:rPr lang="en-US" sz="1200" b="0" kern="1200" dirty="0">
                <a:solidFill>
                  <a:schemeClr val="tx1"/>
                </a:solidFill>
                <a:effectLst/>
                <a:latin typeface="+mn-lt"/>
                <a:ea typeface="+mn-ea"/>
                <a:cs typeface="+mn-cs"/>
              </a:rPr>
              <a:t> (&gt;10% </a:t>
            </a:r>
            <a:r>
              <a:rPr lang="en-US" sz="1200" b="0" kern="1200" dirty="0" err="1">
                <a:solidFill>
                  <a:schemeClr val="tx1"/>
                </a:solidFill>
                <a:effectLst/>
                <a:latin typeface="+mn-lt"/>
                <a:ea typeface="+mn-ea"/>
                <a:cs typeface="+mn-cs"/>
              </a:rPr>
              <a:t>anual</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en</a:t>
            </a:r>
            <a:r>
              <a:rPr lang="en-US" sz="1200" b="0" kern="1200" dirty="0">
                <a:solidFill>
                  <a:schemeClr val="tx1"/>
                </a:solidFill>
                <a:effectLst/>
                <a:latin typeface="+mn-lt"/>
                <a:ea typeface="+mn-ea"/>
                <a:cs typeface="+mn-cs"/>
              </a:rPr>
              <a:t> 2000s)</a:t>
            </a:r>
          </a:p>
          <a:p>
            <a:r>
              <a:rPr lang="en-US" sz="1200" b="0" kern="1200" dirty="0">
                <a:solidFill>
                  <a:schemeClr val="tx1"/>
                </a:solidFill>
                <a:effectLst/>
                <a:latin typeface="+mn-lt"/>
                <a:ea typeface="+mn-ea"/>
                <a:cs typeface="+mn-cs"/>
              </a:rPr>
              <a:t>Base </a:t>
            </a:r>
            <a:r>
              <a:rPr lang="en-US" sz="1200" b="0" kern="1200" dirty="0" err="1">
                <a:solidFill>
                  <a:schemeClr val="tx1"/>
                </a:solidFill>
                <a:effectLst/>
                <a:latin typeface="+mn-lt"/>
                <a:ea typeface="+mn-ea"/>
                <a:cs typeface="+mn-cs"/>
              </a:rPr>
              <a:t>muy</a:t>
            </a:r>
            <a:r>
              <a:rPr lang="en-US" sz="1200" b="0" kern="1200" dirty="0">
                <a:solidFill>
                  <a:schemeClr val="tx1"/>
                </a:solidFill>
                <a:effectLst/>
                <a:latin typeface="+mn-lt"/>
                <a:ea typeface="+mn-ea"/>
                <a:cs typeface="+mn-cs"/>
              </a:rPr>
              <a:t> baja, </a:t>
            </a:r>
            <a:r>
              <a:rPr lang="en-US" sz="1200" b="0" kern="1200" dirty="0" err="1">
                <a:solidFill>
                  <a:schemeClr val="tx1"/>
                </a:solidFill>
                <a:effectLst/>
                <a:latin typeface="+mn-lt"/>
                <a:ea typeface="+mn-ea"/>
                <a:cs typeface="+mn-cs"/>
              </a:rPr>
              <a:t>cambios</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porcentuales</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grandes</a:t>
            </a:r>
            <a:endParaRPr lang="en-US" sz="1200" b="0" kern="1200" dirty="0">
              <a:solidFill>
                <a:schemeClr val="tx1"/>
              </a:solidFill>
              <a:effectLst/>
              <a:latin typeface="+mn-lt"/>
              <a:ea typeface="+mn-ea"/>
              <a:cs typeface="+mn-cs"/>
            </a:endParaRP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r>
              <a:rPr lang="en-US" sz="1200" b="1" kern="1200" dirty="0" err="1">
                <a:solidFill>
                  <a:schemeClr val="tx1"/>
                </a:solidFill>
                <a:effectLst/>
                <a:latin typeface="+mn-lt"/>
                <a:ea typeface="+mn-ea"/>
                <a:cs typeface="+mn-cs"/>
              </a:rPr>
              <a:t>Japón</a:t>
            </a:r>
            <a:r>
              <a:rPr lang="en-US" sz="1200" b="1" kern="1200" dirty="0">
                <a:solidFill>
                  <a:schemeClr val="tx1"/>
                </a:solidFill>
                <a:effectLst/>
                <a:latin typeface="+mn-lt"/>
                <a:ea typeface="+mn-ea"/>
                <a:cs typeface="+mn-cs"/>
              </a:rPr>
              <a:t>:</a:t>
            </a:r>
            <a:endParaRPr lang="en-US" sz="1200" b="0" kern="1200" dirty="0">
              <a:solidFill>
                <a:schemeClr val="tx1"/>
              </a:solidFill>
              <a:effectLst/>
              <a:latin typeface="+mn-lt"/>
              <a:ea typeface="+mn-ea"/>
              <a:cs typeface="+mn-cs"/>
            </a:endParaRPr>
          </a:p>
          <a:p>
            <a:r>
              <a:rPr lang="en-US" sz="1200" b="1" kern="1200" dirty="0" err="1">
                <a:solidFill>
                  <a:schemeClr val="tx1"/>
                </a:solidFill>
                <a:effectLst/>
                <a:latin typeface="+mn-lt"/>
                <a:ea typeface="+mn-ea"/>
                <a:cs typeface="+mn-cs"/>
              </a:rPr>
              <a:t>Volatilidad</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en</a:t>
            </a:r>
            <a:r>
              <a:rPr lang="en-US" sz="1200" b="1" kern="1200" dirty="0">
                <a:solidFill>
                  <a:schemeClr val="tx1"/>
                </a:solidFill>
                <a:effectLst/>
                <a:latin typeface="+mn-lt"/>
                <a:ea typeface="+mn-ea"/>
                <a:cs typeface="+mn-cs"/>
              </a:rPr>
              <a:t> USD </a:t>
            </a:r>
            <a:r>
              <a:rPr lang="en-US" sz="1200" b="1" kern="1200" dirty="0" err="1">
                <a:solidFill>
                  <a:schemeClr val="tx1"/>
                </a:solidFill>
                <a:effectLst/>
                <a:latin typeface="+mn-lt"/>
                <a:ea typeface="+mn-ea"/>
                <a:cs typeface="+mn-cs"/>
              </a:rPr>
              <a:t>pero</a:t>
            </a:r>
            <a:r>
              <a:rPr lang="en-US" sz="1200" b="1" kern="1200" dirty="0">
                <a:solidFill>
                  <a:schemeClr val="tx1"/>
                </a:solidFill>
                <a:effectLst/>
                <a:latin typeface="+mn-lt"/>
                <a:ea typeface="+mn-ea"/>
                <a:cs typeface="+mn-cs"/>
              </a:rPr>
              <a:t> no </a:t>
            </a:r>
            <a:r>
              <a:rPr lang="en-US" sz="1200" b="1" kern="1200" dirty="0" err="1">
                <a:solidFill>
                  <a:schemeClr val="tx1"/>
                </a:solidFill>
                <a:effectLst/>
                <a:latin typeface="+mn-lt"/>
                <a:ea typeface="+mn-ea"/>
                <a:cs typeface="+mn-cs"/>
              </a:rPr>
              <a:t>en</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estructura</a:t>
            </a:r>
            <a:r>
              <a:rPr lang="en-US" sz="1200" b="0" kern="1200" dirty="0">
                <a:solidFill>
                  <a:schemeClr val="tx1"/>
                </a:solidFill>
                <a:effectLst/>
                <a:latin typeface="+mn-lt"/>
                <a:ea typeface="+mn-ea"/>
                <a:cs typeface="+mn-cs"/>
              </a:rPr>
              <a:t>: Las </a:t>
            </a:r>
            <a:r>
              <a:rPr lang="en-US" sz="1200" b="0" kern="1200" dirty="0" err="1">
                <a:solidFill>
                  <a:schemeClr val="tx1"/>
                </a:solidFill>
                <a:effectLst/>
                <a:latin typeface="+mn-lt"/>
                <a:ea typeface="+mn-ea"/>
                <a:cs typeface="+mn-cs"/>
              </a:rPr>
              <a:t>fluctuaciones</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visibles</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en</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el</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gráfico</a:t>
            </a:r>
            <a:r>
              <a:rPr lang="en-US" sz="1200" b="0" kern="1200" dirty="0">
                <a:solidFill>
                  <a:schemeClr val="tx1"/>
                </a:solidFill>
                <a:effectLst/>
                <a:latin typeface="+mn-lt"/>
                <a:ea typeface="+mn-ea"/>
                <a:cs typeface="+mn-cs"/>
              </a:rPr>
              <a:t> GNI (</a:t>
            </a:r>
            <a:r>
              <a:rPr lang="en-US" sz="1200" b="0" kern="1200" dirty="0" err="1">
                <a:solidFill>
                  <a:schemeClr val="tx1"/>
                </a:solidFill>
                <a:effectLst/>
                <a:latin typeface="+mn-lt"/>
                <a:ea typeface="+mn-ea"/>
                <a:cs typeface="+mn-cs"/>
              </a:rPr>
              <a:t>caídas</a:t>
            </a:r>
            <a:r>
              <a:rPr lang="en-US" sz="1200" b="0" kern="1200" dirty="0">
                <a:solidFill>
                  <a:schemeClr val="tx1"/>
                </a:solidFill>
                <a:effectLst/>
                <a:latin typeface="+mn-lt"/>
                <a:ea typeface="+mn-ea"/>
                <a:cs typeface="+mn-cs"/>
              </a:rPr>
              <a:t> 1995-1998, 2012-2015) </a:t>
            </a:r>
            <a:r>
              <a:rPr lang="en-US" sz="1200" b="0" kern="1200" dirty="0" err="1">
                <a:solidFill>
                  <a:schemeClr val="tx1"/>
                </a:solidFill>
                <a:effectLst/>
                <a:latin typeface="+mn-lt"/>
                <a:ea typeface="+mn-ea"/>
                <a:cs typeface="+mn-cs"/>
              </a:rPr>
              <a:t>reflejan</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principalmente</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tipo</a:t>
            </a:r>
            <a:r>
              <a:rPr lang="en-US" sz="1200" b="0" kern="1200" dirty="0">
                <a:solidFill>
                  <a:schemeClr val="tx1"/>
                </a:solidFill>
                <a:effectLst/>
                <a:latin typeface="+mn-lt"/>
                <a:ea typeface="+mn-ea"/>
                <a:cs typeface="+mn-cs"/>
              </a:rPr>
              <a:t> de </a:t>
            </a:r>
            <a:r>
              <a:rPr lang="en-US" sz="1200" b="0" kern="1200" dirty="0" err="1">
                <a:solidFill>
                  <a:schemeClr val="tx1"/>
                </a:solidFill>
                <a:effectLst/>
                <a:latin typeface="+mn-lt"/>
                <a:ea typeface="+mn-ea"/>
                <a:cs typeface="+mn-cs"/>
              </a:rPr>
              <a:t>cambio</a:t>
            </a:r>
            <a:r>
              <a:rPr lang="en-US" sz="1200" b="0" kern="1200" dirty="0">
                <a:solidFill>
                  <a:schemeClr val="tx1"/>
                </a:solidFill>
                <a:effectLst/>
                <a:latin typeface="+mn-lt"/>
                <a:ea typeface="+mn-ea"/>
                <a:cs typeface="+mn-cs"/>
              </a:rPr>
              <a:t> Yen/USD, no </a:t>
            </a:r>
            <a:r>
              <a:rPr lang="en-US" sz="1200" b="0" kern="1200" dirty="0" err="1">
                <a:solidFill>
                  <a:schemeClr val="tx1"/>
                </a:solidFill>
                <a:effectLst/>
                <a:latin typeface="+mn-lt"/>
                <a:ea typeface="+mn-ea"/>
                <a:cs typeface="+mn-cs"/>
              </a:rPr>
              <a:t>colapsos</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económicos</a:t>
            </a:r>
            <a:endParaRPr lang="en-US" sz="1200" b="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En series </a:t>
            </a:r>
            <a:r>
              <a:rPr lang="en-US" sz="1200" b="1" kern="1200" dirty="0" err="1">
                <a:solidFill>
                  <a:schemeClr val="tx1"/>
                </a:solidFill>
                <a:effectLst/>
                <a:latin typeface="+mn-lt"/>
                <a:ea typeface="+mn-ea"/>
                <a:cs typeface="+mn-cs"/>
              </a:rPr>
              <a:t>estandarizadas</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Muestra</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menor</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volatilidad</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relativa</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que</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Etiopía</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confirmando</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estabilidad</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estructural</a:t>
            </a:r>
            <a:endParaRPr lang="en-US" sz="1200" b="0" kern="1200" dirty="0">
              <a:solidFill>
                <a:schemeClr val="tx1"/>
              </a:solidFill>
              <a:effectLst/>
              <a:latin typeface="+mn-lt"/>
              <a:ea typeface="+mn-ea"/>
              <a:cs typeface="+mn-cs"/>
            </a:endParaRPr>
          </a:p>
          <a:p>
            <a:r>
              <a:rPr lang="en-US" sz="1200" b="0" kern="1200" dirty="0" err="1">
                <a:solidFill>
                  <a:schemeClr val="tx1"/>
                </a:solidFill>
                <a:effectLst/>
                <a:latin typeface="+mn-lt"/>
                <a:ea typeface="+mn-ea"/>
                <a:cs typeface="+mn-cs"/>
              </a:rPr>
              <a:t>Crecimiento</a:t>
            </a:r>
            <a:r>
              <a:rPr lang="en-US" sz="1200" b="0" kern="1200" dirty="0">
                <a:solidFill>
                  <a:schemeClr val="tx1"/>
                </a:solidFill>
                <a:effectLst/>
                <a:latin typeface="+mn-lt"/>
                <a:ea typeface="+mn-ea"/>
                <a:cs typeface="+mn-cs"/>
              </a:rPr>
              <a:t> real bajo post-</a:t>
            </a:r>
            <a:r>
              <a:rPr lang="en-US" sz="1200" b="0" kern="1200" dirty="0" err="1">
                <a:solidFill>
                  <a:schemeClr val="tx1"/>
                </a:solidFill>
                <a:effectLst/>
                <a:latin typeface="+mn-lt"/>
                <a:ea typeface="+mn-ea"/>
                <a:cs typeface="+mn-cs"/>
              </a:rPr>
              <a:t>burbuja</a:t>
            </a:r>
            <a:r>
              <a:rPr lang="en-US" sz="1200" b="0" kern="1200" dirty="0">
                <a:solidFill>
                  <a:schemeClr val="tx1"/>
                </a:solidFill>
                <a:effectLst/>
                <a:latin typeface="+mn-lt"/>
                <a:ea typeface="+mn-ea"/>
                <a:cs typeface="+mn-cs"/>
              </a:rPr>
              <a:t> (&lt;2% </a:t>
            </a:r>
            <a:r>
              <a:rPr lang="en-US" sz="1200" b="0" kern="1200" dirty="0" err="1">
                <a:solidFill>
                  <a:schemeClr val="tx1"/>
                </a:solidFill>
                <a:effectLst/>
                <a:latin typeface="+mn-lt"/>
                <a:ea typeface="+mn-ea"/>
                <a:cs typeface="+mn-cs"/>
              </a:rPr>
              <a:t>anual</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economía</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madura</a:t>
            </a:r>
            <a:endParaRPr lang="en-US" sz="1200" b="0" kern="1200" dirty="0">
              <a:solidFill>
                <a:schemeClr val="tx1"/>
              </a:solidFill>
              <a:effectLst/>
              <a:latin typeface="+mn-lt"/>
              <a:ea typeface="+mn-ea"/>
              <a:cs typeface="+mn-cs"/>
            </a:endParaRPr>
          </a:p>
          <a:p>
            <a:r>
              <a:rPr lang="en-US" sz="1200" b="0" kern="1200" dirty="0" err="1">
                <a:solidFill>
                  <a:schemeClr val="tx1"/>
                </a:solidFill>
                <a:effectLst/>
                <a:latin typeface="+mn-lt"/>
                <a:ea typeface="+mn-ea"/>
                <a:cs typeface="+mn-cs"/>
              </a:rPr>
              <a:t>Cambios</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porcentuales</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pequeños</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desde</a:t>
            </a:r>
            <a:r>
              <a:rPr lang="en-US" sz="1200" b="0" kern="1200" dirty="0">
                <a:solidFill>
                  <a:schemeClr val="tx1"/>
                </a:solidFill>
                <a:effectLst/>
                <a:latin typeface="+mn-lt"/>
                <a:ea typeface="+mn-ea"/>
                <a:cs typeface="+mn-cs"/>
              </a:rPr>
              <a:t> base </a:t>
            </a:r>
            <a:r>
              <a:rPr lang="en-US" sz="1200" b="0" kern="1200" dirty="0" err="1">
                <a:solidFill>
                  <a:schemeClr val="tx1"/>
                </a:solidFill>
                <a:effectLst/>
                <a:latin typeface="+mn-lt"/>
                <a:ea typeface="+mn-ea"/>
                <a:cs typeface="+mn-cs"/>
              </a:rPr>
              <a:t>muy</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alta</a:t>
            </a:r>
            <a:endParaRPr lang="en-US" sz="1200" b="0" kern="1200" dirty="0">
              <a:solidFill>
                <a:schemeClr val="tx1"/>
              </a:solidFill>
              <a:effectLst/>
              <a:latin typeface="+mn-lt"/>
              <a:ea typeface="+mn-ea"/>
              <a:cs typeface="+mn-cs"/>
            </a:endParaRP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DTW </a:t>
            </a:r>
            <a:r>
              <a:rPr lang="en-US" sz="1200" b="1" kern="1200" dirty="0" err="1">
                <a:solidFill>
                  <a:schemeClr val="tx1"/>
                </a:solidFill>
                <a:effectLst/>
                <a:latin typeface="+mn-lt"/>
                <a:ea typeface="+mn-ea"/>
                <a:cs typeface="+mn-cs"/>
              </a:rPr>
              <a:t>detecta</a:t>
            </a:r>
            <a:r>
              <a:rPr lang="en-US" sz="1200" b="0" kern="1200" dirty="0">
                <a:solidFill>
                  <a:schemeClr val="tx1"/>
                </a:solidFill>
                <a:effectLst/>
                <a:latin typeface="+mn-lt"/>
                <a:ea typeface="+mn-ea"/>
                <a:cs typeface="+mn-cs"/>
              </a:rPr>
              <a:t>: No solo </a:t>
            </a:r>
            <a:r>
              <a:rPr lang="en-US" sz="1200" b="0" kern="1200" dirty="0" err="1">
                <a:solidFill>
                  <a:schemeClr val="tx1"/>
                </a:solidFill>
                <a:effectLst/>
                <a:latin typeface="+mn-lt"/>
                <a:ea typeface="+mn-ea"/>
                <a:cs typeface="+mn-cs"/>
              </a:rPr>
              <a:t>que</a:t>
            </a:r>
            <a:r>
              <a:rPr lang="en-US" sz="1200" b="0" kern="1200" dirty="0">
                <a:solidFill>
                  <a:schemeClr val="tx1"/>
                </a:solidFill>
                <a:effectLst/>
                <a:latin typeface="+mn-lt"/>
                <a:ea typeface="+mn-ea"/>
                <a:cs typeface="+mn-cs"/>
              </a:rPr>
              <a:t> van a </a:t>
            </a:r>
            <a:r>
              <a:rPr lang="en-US" sz="1200" b="0" kern="1200" dirty="0" err="1">
                <a:solidFill>
                  <a:schemeClr val="tx1"/>
                </a:solidFill>
                <a:effectLst/>
                <a:latin typeface="+mn-lt"/>
                <a:ea typeface="+mn-ea"/>
                <a:cs typeface="+mn-cs"/>
              </a:rPr>
              <a:t>velocidades</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distintas</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sino</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que</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están</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en</a:t>
            </a:r>
            <a:r>
              <a:rPr lang="en-US" sz="1200" b="0"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fases</a:t>
            </a:r>
            <a:r>
              <a:rPr lang="en-US" sz="1200" b="1" kern="1200" dirty="0">
                <a:solidFill>
                  <a:schemeClr val="tx1"/>
                </a:solidFill>
                <a:effectLst/>
                <a:latin typeface="+mn-lt"/>
                <a:ea typeface="+mn-ea"/>
                <a:cs typeface="+mn-cs"/>
              </a:rPr>
              <a:t> del </a:t>
            </a:r>
            <a:r>
              <a:rPr lang="en-US" sz="1200" b="1" kern="1200" dirty="0" err="1">
                <a:solidFill>
                  <a:schemeClr val="tx1"/>
                </a:solidFill>
                <a:effectLst/>
                <a:latin typeface="+mn-lt"/>
                <a:ea typeface="+mn-ea"/>
                <a:cs typeface="+mn-cs"/>
              </a:rPr>
              <a:t>ciclo</a:t>
            </a:r>
            <a:r>
              <a:rPr lang="en-US" sz="1200" b="1" kern="1200" dirty="0">
                <a:solidFill>
                  <a:schemeClr val="tx1"/>
                </a:solidFill>
                <a:effectLst/>
                <a:latin typeface="+mn-lt"/>
                <a:ea typeface="+mn-ea"/>
                <a:cs typeface="+mn-cs"/>
              </a:rPr>
              <a:t> de </a:t>
            </a:r>
            <a:r>
              <a:rPr lang="en-US" sz="1200" b="1" kern="1200" dirty="0" err="1">
                <a:solidFill>
                  <a:schemeClr val="tx1"/>
                </a:solidFill>
                <a:effectLst/>
                <a:latin typeface="+mn-lt"/>
                <a:ea typeface="+mn-ea"/>
                <a:cs typeface="+mn-cs"/>
              </a:rPr>
              <a:t>desarrollo</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completamente</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diferentes</a:t>
            </a:r>
            <a:r>
              <a:rPr lang="en-US" sz="1200" b="0" kern="1200" dirty="0">
                <a:solidFill>
                  <a:schemeClr val="tx1"/>
                </a:solidFill>
                <a:effectLst/>
                <a:latin typeface="+mn-lt"/>
                <a:ea typeface="+mn-ea"/>
                <a:cs typeface="+mn-cs"/>
              </a:rPr>
              <a:t>. La </a:t>
            </a:r>
            <a:r>
              <a:rPr lang="en-US" sz="1200" b="0" kern="1200" dirty="0" err="1">
                <a:solidFill>
                  <a:schemeClr val="tx1"/>
                </a:solidFill>
                <a:effectLst/>
                <a:latin typeface="+mn-lt"/>
                <a:ea typeface="+mn-ea"/>
                <a:cs typeface="+mn-cs"/>
              </a:rPr>
              <a:t>alta</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distancia</a:t>
            </a:r>
            <a:r>
              <a:rPr lang="en-US" sz="1200" b="0" kern="1200" dirty="0">
                <a:solidFill>
                  <a:schemeClr val="tx1"/>
                </a:solidFill>
                <a:effectLst/>
                <a:latin typeface="+mn-lt"/>
                <a:ea typeface="+mn-ea"/>
                <a:cs typeface="+mn-cs"/>
              </a:rPr>
              <a:t> DTW </a:t>
            </a:r>
            <a:r>
              <a:rPr lang="en-US" sz="1200" b="0" kern="1200" dirty="0" err="1">
                <a:solidFill>
                  <a:schemeClr val="tx1"/>
                </a:solidFill>
                <a:effectLst/>
                <a:latin typeface="+mn-lt"/>
                <a:ea typeface="+mn-ea"/>
                <a:cs typeface="+mn-cs"/>
              </a:rPr>
              <a:t>captura</a:t>
            </a:r>
            <a:r>
              <a:rPr lang="en-US" sz="1200" b="0" kern="1200" dirty="0">
                <a:solidFill>
                  <a:schemeClr val="tx1"/>
                </a:solidFill>
                <a:effectLst/>
                <a:latin typeface="+mn-lt"/>
                <a:ea typeface="+mn-ea"/>
                <a:cs typeface="+mn-cs"/>
              </a:rPr>
              <a:t> tanto </a:t>
            </a:r>
            <a:r>
              <a:rPr lang="en-US" sz="1200" b="0" kern="1200" dirty="0" err="1">
                <a:solidFill>
                  <a:schemeClr val="tx1"/>
                </a:solidFill>
                <a:effectLst/>
                <a:latin typeface="+mn-lt"/>
                <a:ea typeface="+mn-ea"/>
                <a:cs typeface="+mn-cs"/>
              </a:rPr>
              <a:t>diferencias</a:t>
            </a:r>
            <a:r>
              <a:rPr lang="en-US" sz="1200" b="0" kern="1200" dirty="0">
                <a:solidFill>
                  <a:schemeClr val="tx1"/>
                </a:solidFill>
                <a:effectLst/>
                <a:latin typeface="+mn-lt"/>
                <a:ea typeface="+mn-ea"/>
                <a:cs typeface="+mn-cs"/>
              </a:rPr>
              <a:t> de </a:t>
            </a:r>
            <a:r>
              <a:rPr lang="en-US" sz="1200" b="0" kern="1200" dirty="0" err="1">
                <a:solidFill>
                  <a:schemeClr val="tx1"/>
                </a:solidFill>
                <a:effectLst/>
                <a:latin typeface="+mn-lt"/>
                <a:ea typeface="+mn-ea"/>
                <a:cs typeface="+mn-cs"/>
              </a:rPr>
              <a:t>nivel</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como</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diferencias</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en</a:t>
            </a:r>
            <a:r>
              <a:rPr lang="en-US" sz="1200" b="0" kern="1200" dirty="0">
                <a:solidFill>
                  <a:schemeClr val="tx1"/>
                </a:solidFill>
                <a:effectLst/>
                <a:latin typeface="+mn-lt"/>
                <a:ea typeface="+mn-ea"/>
                <a:cs typeface="+mn-cs"/>
              </a:rPr>
              <a:t> la </a:t>
            </a:r>
            <a:r>
              <a:rPr lang="en-US" sz="1200" b="0" kern="1200" dirty="0" err="1">
                <a:solidFill>
                  <a:schemeClr val="tx1"/>
                </a:solidFill>
                <a:effectLst/>
                <a:latin typeface="+mn-lt"/>
                <a:ea typeface="+mn-ea"/>
                <a:cs typeface="+mn-cs"/>
              </a:rPr>
              <a:t>naturaleza</a:t>
            </a:r>
            <a:r>
              <a:rPr lang="en-US" sz="1200" b="0" kern="1200" dirty="0">
                <a:solidFill>
                  <a:schemeClr val="tx1"/>
                </a:solidFill>
                <a:effectLst/>
                <a:latin typeface="+mn-lt"/>
                <a:ea typeface="+mn-ea"/>
                <a:cs typeface="+mn-cs"/>
              </a:rPr>
              <a:t> de las </a:t>
            </a:r>
            <a:r>
              <a:rPr lang="en-US" sz="1200" b="0" kern="1200" dirty="0" err="1">
                <a:solidFill>
                  <a:schemeClr val="tx1"/>
                </a:solidFill>
                <a:effectLst/>
                <a:latin typeface="+mn-lt"/>
                <a:ea typeface="+mn-ea"/>
                <a:cs typeface="+mn-cs"/>
              </a:rPr>
              <a:t>fluctuaciones</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estructurales</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en</a:t>
            </a:r>
            <a:r>
              <a:rPr lang="en-US" sz="1200" b="0" kern="1200" dirty="0">
                <a:solidFill>
                  <a:schemeClr val="tx1"/>
                </a:solidFill>
                <a:effectLst/>
                <a:latin typeface="+mn-lt"/>
                <a:ea typeface="+mn-ea"/>
                <a:cs typeface="+mn-cs"/>
              </a:rPr>
              <a:t> ETH vs </a:t>
            </a:r>
            <a:r>
              <a:rPr lang="en-US" sz="1200" b="0" kern="1200" dirty="0" err="1">
                <a:solidFill>
                  <a:schemeClr val="tx1"/>
                </a:solidFill>
                <a:effectLst/>
                <a:latin typeface="+mn-lt"/>
                <a:ea typeface="+mn-ea"/>
                <a:cs typeface="+mn-cs"/>
              </a:rPr>
              <a:t>cambiarias</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en</a:t>
            </a:r>
            <a:r>
              <a:rPr lang="en-US" sz="1200" b="0" kern="1200" dirty="0">
                <a:solidFill>
                  <a:schemeClr val="tx1"/>
                </a:solidFill>
                <a:effectLst/>
                <a:latin typeface="+mn-lt"/>
                <a:ea typeface="+mn-ea"/>
                <a:cs typeface="+mn-cs"/>
              </a:rPr>
              <a:t> JPN).</a:t>
            </a: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Contraste</a:t>
            </a:r>
            <a:r>
              <a:rPr lang="en-US" sz="1200" b="1" kern="1200" dirty="0">
                <a:solidFill>
                  <a:schemeClr val="tx1"/>
                </a:solidFill>
                <a:effectLst/>
                <a:latin typeface="+mn-lt"/>
                <a:ea typeface="+mn-ea"/>
                <a:cs typeface="+mn-cs"/>
              </a:rPr>
              <a:t> con </a:t>
            </a:r>
            <a:r>
              <a:rPr lang="en-US" sz="1200" b="1" kern="1200" dirty="0" err="1">
                <a:solidFill>
                  <a:schemeClr val="tx1"/>
                </a:solidFill>
                <a:effectLst/>
                <a:latin typeface="+mn-lt"/>
                <a:ea typeface="+mn-ea"/>
                <a:cs typeface="+mn-cs"/>
              </a:rPr>
              <a:t>casos</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similares</a:t>
            </a:r>
            <a:r>
              <a:rPr lang="en-US" sz="1200" b="1" kern="1200" dirty="0">
                <a:solidFill>
                  <a:schemeClr val="tx1"/>
                </a:solidFill>
                <a:effectLst/>
                <a:latin typeface="+mn-lt"/>
                <a:ea typeface="+mn-ea"/>
                <a:cs typeface="+mn-cs"/>
              </a:rPr>
              <a:t> (AUT-BEL)</a:t>
            </a:r>
            <a:endParaRPr lang="en-US" sz="1200" b="0" kern="1200" dirty="0">
              <a:solidFill>
                <a:schemeClr val="tx1"/>
              </a:solidFill>
              <a:effectLst/>
              <a:latin typeface="+mn-lt"/>
              <a:ea typeface="+mn-ea"/>
              <a:cs typeface="+mn-cs"/>
            </a:endParaRP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Dimensión</a:t>
            </a:r>
            <a:r>
              <a:rPr lang="en-US" sz="1200" b="0" kern="1200" dirty="0">
                <a:solidFill>
                  <a:schemeClr val="tx1"/>
                </a:solidFill>
                <a:effectLst/>
                <a:latin typeface="+mn-lt"/>
                <a:ea typeface="+mn-ea"/>
                <a:cs typeface="+mn-cs"/>
              </a:rPr>
              <a:t> | AUT-BEL (</a:t>
            </a:r>
            <a:r>
              <a:rPr lang="en-US" sz="1200" b="0" kern="1200" dirty="0" err="1">
                <a:solidFill>
                  <a:schemeClr val="tx1"/>
                </a:solidFill>
                <a:effectLst/>
                <a:latin typeface="+mn-lt"/>
                <a:ea typeface="+mn-ea"/>
                <a:cs typeface="+mn-cs"/>
              </a:rPr>
              <a:t>Similares</a:t>
            </a:r>
            <a:r>
              <a:rPr lang="en-US" sz="1200" b="0" kern="1200" dirty="0">
                <a:solidFill>
                  <a:schemeClr val="tx1"/>
                </a:solidFill>
                <a:effectLst/>
                <a:latin typeface="+mn-lt"/>
                <a:ea typeface="+mn-ea"/>
                <a:cs typeface="+mn-cs"/>
              </a:rPr>
              <a:t>) | ETH-JPN (</a:t>
            </a:r>
            <a:r>
              <a:rPr lang="en-US" sz="1200" b="0" kern="1200" dirty="0" err="1">
                <a:solidFill>
                  <a:schemeClr val="tx1"/>
                </a:solidFill>
                <a:effectLst/>
                <a:latin typeface="+mn-lt"/>
                <a:ea typeface="+mn-ea"/>
                <a:cs typeface="+mn-cs"/>
              </a:rPr>
              <a:t>Diferentes</a:t>
            </a:r>
            <a:r>
              <a:rPr lang="en-US" sz="1200" b="0" kern="1200" dirty="0">
                <a:solidFill>
                  <a:schemeClr val="tx1"/>
                </a:solidFill>
                <a:effectLst/>
                <a:latin typeface="+mn-lt"/>
                <a:ea typeface="+mn-ea"/>
                <a:cs typeface="+mn-cs"/>
              </a:rPr>
              <a:t>) |</a:t>
            </a:r>
          </a:p>
          <a:p>
            <a:r>
              <a:rPr lang="en-US" sz="1200" b="0" kern="1200" dirty="0">
                <a:solidFill>
                  <a:schemeClr val="tx1"/>
                </a:solidFill>
                <a:effectLst/>
                <a:latin typeface="+mn-lt"/>
                <a:ea typeface="+mn-ea"/>
                <a:cs typeface="+mn-cs"/>
              </a:rPr>
              <a:t>|-----------|---------------------|----------------------|</a:t>
            </a:r>
          </a:p>
          <a:p>
            <a:r>
              <a:rPr lang="en-US" sz="1200" b="0" kern="1200" dirty="0">
                <a:solidFill>
                  <a:schemeClr val="tx1"/>
                </a:solidFill>
                <a:effectLst/>
                <a:latin typeface="+mn-lt"/>
                <a:ea typeface="+mn-ea"/>
                <a:cs typeface="+mn-cs"/>
              </a:rPr>
              <a:t>| Distancia DTW | ~0.4-0.6 | ~3.5-4.5 |</a:t>
            </a:r>
          </a:p>
          <a:p>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Correlación</a:t>
            </a:r>
            <a:r>
              <a:rPr lang="en-US" sz="1200" b="0" kern="1200" dirty="0">
                <a:solidFill>
                  <a:schemeClr val="tx1"/>
                </a:solidFill>
                <a:effectLst/>
                <a:latin typeface="+mn-lt"/>
                <a:ea typeface="+mn-ea"/>
                <a:cs typeface="+mn-cs"/>
              </a:rPr>
              <a:t> | &gt;0.9 (</a:t>
            </a:r>
            <a:r>
              <a:rPr lang="en-US" sz="1200" b="0" kern="1200" dirty="0" err="1">
                <a:solidFill>
                  <a:schemeClr val="tx1"/>
                </a:solidFill>
                <a:effectLst/>
                <a:latin typeface="+mn-lt"/>
                <a:ea typeface="+mn-ea"/>
                <a:cs typeface="+mn-cs"/>
              </a:rPr>
              <a:t>muy</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alta</a:t>
            </a:r>
            <a:r>
              <a:rPr lang="en-US" sz="1200" b="0" kern="1200" dirty="0">
                <a:solidFill>
                  <a:schemeClr val="tx1"/>
                </a:solidFill>
                <a:effectLst/>
                <a:latin typeface="+mn-lt"/>
                <a:ea typeface="+mn-ea"/>
                <a:cs typeface="+mn-cs"/>
              </a:rPr>
              <a:t>) | &lt;0.3 (baja/</a:t>
            </a:r>
            <a:r>
              <a:rPr lang="en-US" sz="1200" b="0" kern="1200" dirty="0" err="1">
                <a:solidFill>
                  <a:schemeClr val="tx1"/>
                </a:solidFill>
                <a:effectLst/>
                <a:latin typeface="+mn-lt"/>
                <a:ea typeface="+mn-ea"/>
                <a:cs typeface="+mn-cs"/>
              </a:rPr>
              <a:t>nula</a:t>
            </a:r>
            <a:r>
              <a:rPr lang="en-US" sz="1200" b="0" kern="1200" dirty="0">
                <a:solidFill>
                  <a:schemeClr val="tx1"/>
                </a:solidFill>
                <a:effectLst/>
                <a:latin typeface="+mn-lt"/>
                <a:ea typeface="+mn-ea"/>
                <a:cs typeface="+mn-cs"/>
              </a:rPr>
              <a:t>) |</a:t>
            </a:r>
          </a:p>
          <a:p>
            <a:r>
              <a:rPr lang="en-US" sz="1200" b="0" kern="1200" dirty="0">
                <a:solidFill>
                  <a:schemeClr val="tx1"/>
                </a:solidFill>
                <a:effectLst/>
                <a:latin typeface="+mn-lt"/>
                <a:ea typeface="+mn-ea"/>
                <a:cs typeface="+mn-cs"/>
              </a:rPr>
              <a:t>| Nivel </a:t>
            </a:r>
            <a:r>
              <a:rPr lang="en-US" sz="1200" b="0" kern="1200" dirty="0" err="1">
                <a:solidFill>
                  <a:schemeClr val="tx1"/>
                </a:solidFill>
                <a:effectLst/>
                <a:latin typeface="+mn-lt"/>
                <a:ea typeface="+mn-ea"/>
                <a:cs typeface="+mn-cs"/>
              </a:rPr>
              <a:t>desarrollo</a:t>
            </a:r>
            <a:r>
              <a:rPr lang="en-US" sz="1200" b="0" kern="1200" dirty="0">
                <a:solidFill>
                  <a:schemeClr val="tx1"/>
                </a:solidFill>
                <a:effectLst/>
                <a:latin typeface="+mn-lt"/>
                <a:ea typeface="+mn-ea"/>
                <a:cs typeface="+mn-cs"/>
              </a:rPr>
              <a:t> | Ambos high income | Low income vs High income |</a:t>
            </a:r>
          </a:p>
          <a:p>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Trayectoria</a:t>
            </a:r>
            <a:r>
              <a:rPr lang="en-US" sz="1200" b="0" kern="1200" dirty="0">
                <a:solidFill>
                  <a:schemeClr val="tx1"/>
                </a:solidFill>
                <a:effectLst/>
                <a:latin typeface="+mn-lt"/>
                <a:ea typeface="+mn-ea"/>
                <a:cs typeface="+mn-cs"/>
              </a:rPr>
              <a:t> | </a:t>
            </a:r>
            <a:r>
              <a:rPr lang="en-US" sz="1200" b="0" kern="1200" dirty="0" err="1">
                <a:solidFill>
                  <a:schemeClr val="tx1"/>
                </a:solidFill>
                <a:effectLst/>
                <a:latin typeface="+mn-lt"/>
                <a:ea typeface="+mn-ea"/>
                <a:cs typeface="+mn-cs"/>
              </a:rPr>
              <a:t>Convergente</a:t>
            </a:r>
            <a:r>
              <a:rPr lang="en-US" sz="1200" b="0" kern="1200" dirty="0">
                <a:solidFill>
                  <a:schemeClr val="tx1"/>
                </a:solidFill>
                <a:effectLst/>
                <a:latin typeface="+mn-lt"/>
                <a:ea typeface="+mn-ea"/>
                <a:cs typeface="+mn-cs"/>
              </a:rPr>
              <a:t> | </a:t>
            </a:r>
            <a:r>
              <a:rPr lang="en-US" sz="1200" b="0" kern="1200" dirty="0" err="1">
                <a:solidFill>
                  <a:schemeClr val="tx1"/>
                </a:solidFill>
                <a:effectLst/>
                <a:latin typeface="+mn-lt"/>
                <a:ea typeface="+mn-ea"/>
                <a:cs typeface="+mn-cs"/>
              </a:rPr>
              <a:t>Divergente</a:t>
            </a:r>
            <a:r>
              <a:rPr lang="en-US" sz="1200" b="0" kern="1200" dirty="0">
                <a:solidFill>
                  <a:schemeClr val="tx1"/>
                </a:solidFill>
                <a:effectLst/>
                <a:latin typeface="+mn-lt"/>
                <a:ea typeface="+mn-ea"/>
                <a:cs typeface="+mn-cs"/>
              </a:rPr>
              <a:t> |</a:t>
            </a:r>
          </a:p>
          <a:p>
            <a:r>
              <a:rPr lang="en-US" sz="1200" b="0" kern="1200" dirty="0">
                <a:solidFill>
                  <a:schemeClr val="tx1"/>
                </a:solidFill>
                <a:effectLst/>
                <a:latin typeface="+mn-lt"/>
                <a:ea typeface="+mn-ea"/>
                <a:cs typeface="+mn-cs"/>
              </a:rPr>
              <a:t>| Shocks </a:t>
            </a:r>
            <a:r>
              <a:rPr lang="en-US" sz="1200" b="0" kern="1200" dirty="0" err="1">
                <a:solidFill>
                  <a:schemeClr val="tx1"/>
                </a:solidFill>
                <a:effectLst/>
                <a:latin typeface="+mn-lt"/>
                <a:ea typeface="+mn-ea"/>
                <a:cs typeface="+mn-cs"/>
              </a:rPr>
              <a:t>comunes</a:t>
            </a:r>
            <a:r>
              <a:rPr lang="en-US" sz="1200" b="0" kern="1200" dirty="0">
                <a:solidFill>
                  <a:schemeClr val="tx1"/>
                </a:solidFill>
                <a:effectLst/>
                <a:latin typeface="+mn-lt"/>
                <a:ea typeface="+mn-ea"/>
                <a:cs typeface="+mn-cs"/>
              </a:rPr>
              <a:t> | </a:t>
            </a:r>
            <a:r>
              <a:rPr lang="en-US" sz="1200" b="0" kern="1200" dirty="0" err="1">
                <a:solidFill>
                  <a:schemeClr val="tx1"/>
                </a:solidFill>
                <a:effectLst/>
                <a:latin typeface="+mn-lt"/>
                <a:ea typeface="+mn-ea"/>
                <a:cs typeface="+mn-cs"/>
              </a:rPr>
              <a:t>Sí</a:t>
            </a:r>
            <a:r>
              <a:rPr lang="en-US" sz="1200" b="0" kern="1200" dirty="0">
                <a:solidFill>
                  <a:schemeClr val="tx1"/>
                </a:solidFill>
                <a:effectLst/>
                <a:latin typeface="+mn-lt"/>
                <a:ea typeface="+mn-ea"/>
                <a:cs typeface="+mn-cs"/>
              </a:rPr>
              <a:t> (UE, global) | No (</a:t>
            </a:r>
            <a:r>
              <a:rPr lang="en-US" sz="1200" b="0" kern="1200" dirty="0" err="1">
                <a:solidFill>
                  <a:schemeClr val="tx1"/>
                </a:solidFill>
                <a:effectLst/>
                <a:latin typeface="+mn-lt"/>
                <a:ea typeface="+mn-ea"/>
                <a:cs typeface="+mn-cs"/>
              </a:rPr>
              <a:t>contextos</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distintos</a:t>
            </a:r>
            <a:r>
              <a:rPr lang="en-US" sz="1200" b="0" kern="1200" dirty="0">
                <a:solidFill>
                  <a:schemeClr val="tx1"/>
                </a:solidFill>
                <a:effectLst/>
                <a:latin typeface="+mn-lt"/>
                <a:ea typeface="+mn-ea"/>
                <a:cs typeface="+mn-cs"/>
              </a:rPr>
              <a:t>) |</a:t>
            </a:r>
          </a:p>
          <a:p>
            <a:r>
              <a:rPr lang="en-US" sz="1200" b="0" kern="1200" dirty="0">
                <a:solidFill>
                  <a:schemeClr val="tx1"/>
                </a:solidFill>
                <a:effectLst/>
                <a:latin typeface="+mn-lt"/>
                <a:ea typeface="+mn-ea"/>
                <a:cs typeface="+mn-cs"/>
              </a:rPr>
              <a:t>| Cluster match | </a:t>
            </a:r>
            <a:r>
              <a:rPr lang="en-US" sz="1200" b="0" kern="1200" dirty="0" err="1">
                <a:solidFill>
                  <a:schemeClr val="tx1"/>
                </a:solidFill>
                <a:effectLst/>
                <a:latin typeface="+mn-lt"/>
                <a:ea typeface="+mn-ea"/>
                <a:cs typeface="+mn-cs"/>
              </a:rPr>
              <a:t>Sí</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todos</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métodos</a:t>
            </a:r>
            <a:r>
              <a:rPr lang="en-US" sz="1200" b="0" kern="1200" dirty="0">
                <a:solidFill>
                  <a:schemeClr val="tx1"/>
                </a:solidFill>
                <a:effectLst/>
                <a:latin typeface="+mn-lt"/>
                <a:ea typeface="+mn-ea"/>
                <a:cs typeface="+mn-cs"/>
              </a:rPr>
              <a:t>) | No (</a:t>
            </a:r>
            <a:r>
              <a:rPr lang="en-US" sz="1200" b="0" kern="1200" dirty="0" err="1">
                <a:solidFill>
                  <a:schemeClr val="tx1"/>
                </a:solidFill>
                <a:effectLst/>
                <a:latin typeface="+mn-lt"/>
                <a:ea typeface="+mn-ea"/>
                <a:cs typeface="+mn-cs"/>
              </a:rPr>
              <a:t>ningún</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método</a:t>
            </a:r>
            <a:r>
              <a:rPr lang="en-US" sz="1200" b="0" kern="1200" dirty="0">
                <a:solidFill>
                  <a:schemeClr val="tx1"/>
                </a:solidFill>
                <a:effectLst/>
                <a:latin typeface="+mn-lt"/>
                <a:ea typeface="+mn-ea"/>
                <a:cs typeface="+mn-cs"/>
              </a:rPr>
              <a:t>) |</a:t>
            </a: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Implicaciones</a:t>
            </a:r>
            <a:r>
              <a:rPr lang="en-US" sz="1200" b="1" kern="1200" dirty="0">
                <a:solidFill>
                  <a:schemeClr val="tx1"/>
                </a:solidFill>
                <a:effectLst/>
                <a:latin typeface="+mn-lt"/>
                <a:ea typeface="+mn-ea"/>
                <a:cs typeface="+mn-cs"/>
              </a:rPr>
              <a:t> para Argentina</a:t>
            </a:r>
            <a:endParaRPr lang="en-US" sz="1200" b="0" kern="1200" dirty="0">
              <a:solidFill>
                <a:schemeClr val="tx1"/>
              </a:solidFill>
              <a:effectLst/>
              <a:latin typeface="+mn-lt"/>
              <a:ea typeface="+mn-ea"/>
              <a:cs typeface="+mn-cs"/>
            </a:endParaRP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r>
              <a:rPr lang="en-US" sz="1200" b="1" kern="1200" dirty="0" err="1">
                <a:solidFill>
                  <a:schemeClr val="tx1"/>
                </a:solidFill>
                <a:effectLst/>
                <a:latin typeface="+mn-lt"/>
                <a:ea typeface="+mn-ea"/>
                <a:cs typeface="+mn-cs"/>
              </a:rPr>
              <a:t>Pregunta</a:t>
            </a:r>
            <a:r>
              <a:rPr lang="en-US" sz="1200" b="0" kern="1200" dirty="0">
                <a:solidFill>
                  <a:schemeClr val="tx1"/>
                </a:solidFill>
                <a:effectLst/>
                <a:latin typeface="+mn-lt"/>
                <a:ea typeface="+mn-ea"/>
                <a:cs typeface="+mn-cs"/>
              </a:rPr>
              <a:t>: ¿A </a:t>
            </a:r>
            <a:r>
              <a:rPr lang="en-US" sz="1200" b="0" kern="1200" dirty="0" err="1">
                <a:solidFill>
                  <a:schemeClr val="tx1"/>
                </a:solidFill>
                <a:effectLst/>
                <a:latin typeface="+mn-lt"/>
                <a:ea typeface="+mn-ea"/>
                <a:cs typeface="+mn-cs"/>
              </a:rPr>
              <a:t>qué</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grupo</a:t>
            </a:r>
            <a:r>
              <a:rPr lang="en-US" sz="1200" b="0" kern="1200" dirty="0">
                <a:solidFill>
                  <a:schemeClr val="tx1"/>
                </a:solidFill>
                <a:effectLst/>
                <a:latin typeface="+mn-lt"/>
                <a:ea typeface="+mn-ea"/>
                <a:cs typeface="+mn-cs"/>
              </a:rPr>
              <a:t> se </a:t>
            </a:r>
            <a:r>
              <a:rPr lang="en-US" sz="1200" b="0" kern="1200" dirty="0" err="1">
                <a:solidFill>
                  <a:schemeClr val="tx1"/>
                </a:solidFill>
                <a:effectLst/>
                <a:latin typeface="+mn-lt"/>
                <a:ea typeface="+mn-ea"/>
                <a:cs typeface="+mn-cs"/>
              </a:rPr>
              <a:t>parece</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más</a:t>
            </a:r>
            <a:r>
              <a:rPr lang="en-US" sz="1200" b="0" kern="1200" dirty="0">
                <a:solidFill>
                  <a:schemeClr val="tx1"/>
                </a:solidFill>
                <a:effectLst/>
                <a:latin typeface="+mn-lt"/>
                <a:ea typeface="+mn-ea"/>
                <a:cs typeface="+mn-cs"/>
              </a:rPr>
              <a:t> Argentina?</a:t>
            </a: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Si ARG → ETH</a:t>
            </a:r>
            <a:r>
              <a:rPr lang="en-US" sz="1200" b="0" kern="1200" dirty="0">
                <a:solidFill>
                  <a:schemeClr val="tx1"/>
                </a:solidFill>
                <a:effectLst/>
                <a:latin typeface="+mn-lt"/>
                <a:ea typeface="+mn-ea"/>
                <a:cs typeface="+mn-cs"/>
              </a:rPr>
              <a:t>: Alta </a:t>
            </a:r>
            <a:r>
              <a:rPr lang="en-US" sz="1200" b="0" kern="1200" dirty="0" err="1">
                <a:solidFill>
                  <a:schemeClr val="tx1"/>
                </a:solidFill>
                <a:effectLst/>
                <a:latin typeface="+mn-lt"/>
                <a:ea typeface="+mn-ea"/>
                <a:cs typeface="+mn-cs"/>
              </a:rPr>
              <a:t>volatilidad</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desarrollo</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truncado</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ciclos</a:t>
            </a:r>
            <a:r>
              <a:rPr lang="en-US" sz="1200" b="0" kern="1200" dirty="0">
                <a:solidFill>
                  <a:schemeClr val="tx1"/>
                </a:solidFill>
                <a:effectLst/>
                <a:latin typeface="+mn-lt"/>
                <a:ea typeface="+mn-ea"/>
                <a:cs typeface="+mn-cs"/>
              </a:rPr>
              <a:t> boom-bust</a:t>
            </a:r>
          </a:p>
          <a:p>
            <a:r>
              <a:rPr lang="en-US" sz="1200" b="1" kern="1200" dirty="0">
                <a:solidFill>
                  <a:schemeClr val="tx1"/>
                </a:solidFill>
                <a:effectLst/>
                <a:latin typeface="+mn-lt"/>
                <a:ea typeface="+mn-ea"/>
                <a:cs typeface="+mn-cs"/>
              </a:rPr>
              <a:t>Si ARG → JPN</a:t>
            </a:r>
            <a:r>
              <a:rPr lang="en-US" sz="1200" b="0" kern="1200" dirty="0">
                <a:solidFill>
                  <a:schemeClr val="tx1"/>
                </a:solidFill>
                <a:effectLst/>
                <a:latin typeface="+mn-lt"/>
                <a:ea typeface="+mn-ea"/>
                <a:cs typeface="+mn-cs"/>
              </a:rPr>
              <a:t>: Economía </a:t>
            </a:r>
            <a:r>
              <a:rPr lang="en-US" sz="1200" b="0" kern="1200" dirty="0" err="1">
                <a:solidFill>
                  <a:schemeClr val="tx1"/>
                </a:solidFill>
                <a:effectLst/>
                <a:latin typeface="+mn-lt"/>
                <a:ea typeface="+mn-ea"/>
                <a:cs typeface="+mn-cs"/>
              </a:rPr>
              <a:t>madura</a:t>
            </a:r>
            <a:r>
              <a:rPr lang="en-US" sz="1200" b="0" kern="1200" dirty="0">
                <a:solidFill>
                  <a:schemeClr val="tx1"/>
                </a:solidFill>
                <a:effectLst/>
                <a:latin typeface="+mn-lt"/>
                <a:ea typeface="+mn-ea"/>
                <a:cs typeface="+mn-cs"/>
              </a:rPr>
              <a:t> con </a:t>
            </a:r>
            <a:r>
              <a:rPr lang="en-US" sz="1200" b="0" kern="1200" dirty="0" err="1">
                <a:solidFill>
                  <a:schemeClr val="tx1"/>
                </a:solidFill>
                <a:effectLst/>
                <a:latin typeface="+mn-lt"/>
                <a:ea typeface="+mn-ea"/>
                <a:cs typeface="+mn-cs"/>
              </a:rPr>
              <a:t>problemas</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estructurales</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menos</a:t>
            </a:r>
            <a:r>
              <a:rPr lang="en-US" sz="1200" b="0" kern="1200" dirty="0">
                <a:solidFill>
                  <a:schemeClr val="tx1"/>
                </a:solidFill>
                <a:effectLst/>
                <a:latin typeface="+mn-lt"/>
                <a:ea typeface="+mn-ea"/>
                <a:cs typeface="+mn-cs"/>
              </a:rPr>
              <a:t> plausible)</a:t>
            </a:r>
          </a:p>
          <a:p>
            <a:r>
              <a:rPr lang="en-US" sz="1200" b="1" kern="1200" dirty="0">
                <a:solidFill>
                  <a:schemeClr val="tx1"/>
                </a:solidFill>
                <a:effectLst/>
                <a:latin typeface="+mn-lt"/>
                <a:ea typeface="+mn-ea"/>
                <a:cs typeface="+mn-cs"/>
              </a:rPr>
              <a:t>Si ARG → AUT/BEL</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Estabilidad</a:t>
            </a:r>
            <a:r>
              <a:rPr lang="en-US" sz="1200" b="0" kern="1200" dirty="0">
                <a:solidFill>
                  <a:schemeClr val="tx1"/>
                </a:solidFill>
                <a:effectLst/>
                <a:latin typeface="+mn-lt"/>
                <a:ea typeface="+mn-ea"/>
                <a:cs typeface="+mn-cs"/>
              </a:rPr>
              <a:t> y </a:t>
            </a:r>
            <a:r>
              <a:rPr lang="en-US" sz="1200" b="0" kern="1200" dirty="0" err="1">
                <a:solidFill>
                  <a:schemeClr val="tx1"/>
                </a:solidFill>
                <a:effectLst/>
                <a:latin typeface="+mn-lt"/>
                <a:ea typeface="+mn-ea"/>
                <a:cs typeface="+mn-cs"/>
              </a:rPr>
              <a:t>convergencia</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objetivo</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deseado</a:t>
            </a:r>
            <a:r>
              <a:rPr lang="en-US" sz="1200" b="0" kern="1200" dirty="0">
                <a:solidFill>
                  <a:schemeClr val="tx1"/>
                </a:solidFill>
                <a:effectLst/>
                <a:latin typeface="+mn-lt"/>
                <a:ea typeface="+mn-ea"/>
                <a:cs typeface="+mn-cs"/>
              </a:rPr>
              <a:t>)</a:t>
            </a: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r>
              <a:rPr lang="en-US" sz="1200" b="1" kern="1200" dirty="0" err="1">
                <a:solidFill>
                  <a:schemeClr val="tx1"/>
                </a:solidFill>
                <a:effectLst/>
                <a:latin typeface="+mn-lt"/>
                <a:ea typeface="+mn-ea"/>
                <a:cs typeface="+mn-cs"/>
              </a:rPr>
              <a:t>Hipótesis</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sobre</a:t>
            </a:r>
            <a:r>
              <a:rPr lang="en-US" sz="1200" b="1" kern="1200" dirty="0">
                <a:solidFill>
                  <a:schemeClr val="tx1"/>
                </a:solidFill>
                <a:effectLst/>
                <a:latin typeface="+mn-lt"/>
                <a:ea typeface="+mn-ea"/>
                <a:cs typeface="+mn-cs"/>
              </a:rPr>
              <a:t> Argentina</a:t>
            </a:r>
            <a:r>
              <a:rPr lang="en-US" sz="1200" b="0" kern="1200" dirty="0">
                <a:solidFill>
                  <a:schemeClr val="tx1"/>
                </a:solidFill>
                <a:effectLst/>
                <a:latin typeface="+mn-lt"/>
                <a:ea typeface="+mn-ea"/>
                <a:cs typeface="+mn-cs"/>
              </a:rPr>
              <a:t>:</a:t>
            </a:r>
          </a:p>
          <a:p>
            <a:r>
              <a:rPr lang="en-US" sz="1200" b="0" kern="1200" dirty="0">
                <a:solidFill>
                  <a:schemeClr val="tx1"/>
                </a:solidFill>
                <a:effectLst/>
                <a:latin typeface="+mn-lt"/>
                <a:ea typeface="+mn-ea"/>
                <a:cs typeface="+mn-cs"/>
              </a:rPr>
              <a:t>Distancia a ETH: Media-</a:t>
            </a:r>
            <a:r>
              <a:rPr lang="en-US" sz="1200" b="0" kern="1200" dirty="0" err="1">
                <a:solidFill>
                  <a:schemeClr val="tx1"/>
                </a:solidFill>
                <a:effectLst/>
                <a:latin typeface="+mn-lt"/>
                <a:ea typeface="+mn-ea"/>
                <a:cs typeface="+mn-cs"/>
              </a:rPr>
              <a:t>alta</a:t>
            </a:r>
            <a:r>
              <a:rPr lang="en-US" sz="1200" b="0" kern="1200" dirty="0">
                <a:solidFill>
                  <a:schemeClr val="tx1"/>
                </a:solidFill>
                <a:effectLst/>
                <a:latin typeface="+mn-lt"/>
                <a:ea typeface="+mn-ea"/>
                <a:cs typeface="+mn-cs"/>
              </a:rPr>
              <a:t> (no tan extrema, Argentina </a:t>
            </a:r>
            <a:r>
              <a:rPr lang="en-US" sz="1200" b="0" kern="1200" dirty="0" err="1">
                <a:solidFill>
                  <a:schemeClr val="tx1"/>
                </a:solidFill>
                <a:effectLst/>
                <a:latin typeface="+mn-lt"/>
                <a:ea typeface="+mn-ea"/>
                <a:cs typeface="+mn-cs"/>
              </a:rPr>
              <a:t>tiene</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más</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industria</a:t>
            </a:r>
            <a:r>
              <a:rPr lang="en-US" sz="1200" b="0" kern="1200" dirty="0">
                <a:solidFill>
                  <a:schemeClr val="tx1"/>
                </a:solidFill>
                <a:effectLst/>
                <a:latin typeface="+mn-lt"/>
                <a:ea typeface="+mn-ea"/>
                <a:cs typeface="+mn-cs"/>
              </a:rPr>
              <a:t>)</a:t>
            </a:r>
          </a:p>
          <a:p>
            <a:r>
              <a:rPr lang="en-US" sz="1200" b="0" kern="1200" dirty="0">
                <a:solidFill>
                  <a:schemeClr val="tx1"/>
                </a:solidFill>
                <a:effectLst/>
                <a:latin typeface="+mn-lt"/>
                <a:ea typeface="+mn-ea"/>
                <a:cs typeface="+mn-cs"/>
              </a:rPr>
              <a:t>Distancia a JPN: Alta (</a:t>
            </a:r>
            <a:r>
              <a:rPr lang="en-US" sz="1200" b="0" kern="1200" dirty="0" err="1">
                <a:solidFill>
                  <a:schemeClr val="tx1"/>
                </a:solidFill>
                <a:effectLst/>
                <a:latin typeface="+mn-lt"/>
                <a:ea typeface="+mn-ea"/>
                <a:cs typeface="+mn-cs"/>
              </a:rPr>
              <a:t>economías</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en</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fases</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muy</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distintas</a:t>
            </a:r>
            <a:r>
              <a:rPr lang="en-US" sz="1200" b="0" kern="1200" dirty="0">
                <a:solidFill>
                  <a:schemeClr val="tx1"/>
                </a:solidFill>
                <a:effectLst/>
                <a:latin typeface="+mn-lt"/>
                <a:ea typeface="+mn-ea"/>
                <a:cs typeface="+mn-cs"/>
              </a:rPr>
              <a:t>)</a:t>
            </a:r>
          </a:p>
          <a:p>
            <a:r>
              <a:rPr lang="en-US" sz="1200" b="0" kern="1200" dirty="0">
                <a:solidFill>
                  <a:schemeClr val="tx1"/>
                </a:solidFill>
                <a:effectLst/>
                <a:latin typeface="+mn-lt"/>
                <a:ea typeface="+mn-ea"/>
                <a:cs typeface="+mn-cs"/>
              </a:rPr>
              <a:t>Distancia a AUT/BEL: Media (</a:t>
            </a:r>
            <a:r>
              <a:rPr lang="en-US" sz="1200" b="0" kern="1200" dirty="0" err="1">
                <a:solidFill>
                  <a:schemeClr val="tx1"/>
                </a:solidFill>
                <a:effectLst/>
                <a:latin typeface="+mn-lt"/>
                <a:ea typeface="+mn-ea"/>
                <a:cs typeface="+mn-cs"/>
              </a:rPr>
              <a:t>volatilidad</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impide</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convergencia</a:t>
            </a:r>
            <a:r>
              <a:rPr lang="en-US" sz="1200" b="0" kern="1200" dirty="0">
                <a:solidFill>
                  <a:schemeClr val="tx1"/>
                </a:solidFill>
                <a:effectLst/>
                <a:latin typeface="+mn-lt"/>
                <a:ea typeface="+mn-ea"/>
                <a:cs typeface="+mn-cs"/>
              </a:rPr>
              <a:t>)</a:t>
            </a: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Insight clave</a:t>
            </a:r>
            <a:r>
              <a:rPr lang="en-US" sz="1200" b="0" kern="1200" dirty="0">
                <a:solidFill>
                  <a:schemeClr val="tx1"/>
                </a:solidFill>
                <a:effectLst/>
                <a:latin typeface="+mn-lt"/>
                <a:ea typeface="+mn-ea"/>
                <a:cs typeface="+mn-cs"/>
              </a:rPr>
              <a:t>: DTW </a:t>
            </a:r>
            <a:r>
              <a:rPr lang="en-US" sz="1200" b="0" kern="1200" dirty="0" err="1">
                <a:solidFill>
                  <a:schemeClr val="tx1"/>
                </a:solidFill>
                <a:effectLst/>
                <a:latin typeface="+mn-lt"/>
                <a:ea typeface="+mn-ea"/>
                <a:cs typeface="+mn-cs"/>
              </a:rPr>
              <a:t>sugiere</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que</a:t>
            </a:r>
            <a:r>
              <a:rPr lang="en-US" sz="1200" b="0" kern="1200" dirty="0">
                <a:solidFill>
                  <a:schemeClr val="tx1"/>
                </a:solidFill>
                <a:effectLst/>
                <a:latin typeface="+mn-lt"/>
                <a:ea typeface="+mn-ea"/>
                <a:cs typeface="+mn-cs"/>
              </a:rPr>
              <a:t> Argentina </a:t>
            </a:r>
            <a:r>
              <a:rPr lang="en-US" sz="1200" b="0" kern="1200" dirty="0" err="1">
                <a:solidFill>
                  <a:schemeClr val="tx1"/>
                </a:solidFill>
                <a:effectLst/>
                <a:latin typeface="+mn-lt"/>
                <a:ea typeface="+mn-ea"/>
                <a:cs typeface="+mn-cs"/>
              </a:rPr>
              <a:t>está</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en</a:t>
            </a:r>
            <a:r>
              <a:rPr lang="en-US" sz="1200" b="0" kern="1200" dirty="0">
                <a:solidFill>
                  <a:schemeClr val="tx1"/>
                </a:solidFill>
                <a:effectLst/>
                <a:latin typeface="+mn-lt"/>
                <a:ea typeface="+mn-ea"/>
                <a:cs typeface="+mn-cs"/>
              </a:rPr>
              <a:t> un </a:t>
            </a:r>
            <a:r>
              <a:rPr lang="en-US" sz="1200" b="1" kern="1200" dirty="0">
                <a:solidFill>
                  <a:schemeClr val="tx1"/>
                </a:solidFill>
                <a:effectLst/>
                <a:latin typeface="+mn-lt"/>
                <a:ea typeface="+mn-ea"/>
                <a:cs typeface="+mn-cs"/>
              </a:rPr>
              <a:t>limbo de </a:t>
            </a:r>
            <a:r>
              <a:rPr lang="en-US" sz="1200" b="1" kern="1200" dirty="0" err="1">
                <a:solidFill>
                  <a:schemeClr val="tx1"/>
                </a:solidFill>
                <a:effectLst/>
                <a:latin typeface="+mn-lt"/>
                <a:ea typeface="+mn-ea"/>
                <a:cs typeface="+mn-cs"/>
              </a:rPr>
              <a:t>desarrollo</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ni</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economía</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madura</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estable</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ni</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economía</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en</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despegue</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sostenido</a:t>
            </a:r>
            <a:r>
              <a:rPr lang="en-US" sz="1200" b="0" kern="1200" dirty="0">
                <a:solidFill>
                  <a:schemeClr val="tx1"/>
                </a:solidFill>
                <a:effectLst/>
                <a:latin typeface="+mn-lt"/>
                <a:ea typeface="+mn-ea"/>
                <a:cs typeface="+mn-cs"/>
              </a:rPr>
              <a:t>. La </a:t>
            </a:r>
            <a:r>
              <a:rPr lang="en-US" sz="1200" b="0" kern="1200" dirty="0" err="1">
                <a:solidFill>
                  <a:schemeClr val="tx1"/>
                </a:solidFill>
                <a:effectLst/>
                <a:latin typeface="+mn-lt"/>
                <a:ea typeface="+mn-ea"/>
                <a:cs typeface="+mn-cs"/>
              </a:rPr>
              <a:t>volatilidad</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macroeconómica</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impide</a:t>
            </a:r>
            <a:r>
              <a:rPr lang="en-US" sz="1200" b="0" kern="1200" dirty="0">
                <a:solidFill>
                  <a:schemeClr val="tx1"/>
                </a:solidFill>
                <a:effectLst/>
                <a:latin typeface="+mn-lt"/>
                <a:ea typeface="+mn-ea"/>
                <a:cs typeface="+mn-cs"/>
              </a:rPr>
              <a:t> tanto la </a:t>
            </a:r>
            <a:r>
              <a:rPr lang="en-US" sz="1200" b="0" kern="1200" dirty="0" err="1">
                <a:solidFill>
                  <a:schemeClr val="tx1"/>
                </a:solidFill>
                <a:effectLst/>
                <a:latin typeface="+mn-lt"/>
                <a:ea typeface="+mn-ea"/>
                <a:cs typeface="+mn-cs"/>
              </a:rPr>
              <a:t>convergencia</a:t>
            </a:r>
            <a:r>
              <a:rPr lang="en-US" sz="1200" b="0" kern="1200" dirty="0">
                <a:solidFill>
                  <a:schemeClr val="tx1"/>
                </a:solidFill>
                <a:effectLst/>
                <a:latin typeface="+mn-lt"/>
                <a:ea typeface="+mn-ea"/>
                <a:cs typeface="+mn-cs"/>
              </a:rPr>
              <a:t> (path AUT/BEL) </a:t>
            </a:r>
            <a:r>
              <a:rPr lang="en-US" sz="1200" b="0" kern="1200" dirty="0" err="1">
                <a:solidFill>
                  <a:schemeClr val="tx1"/>
                </a:solidFill>
                <a:effectLst/>
                <a:latin typeface="+mn-lt"/>
                <a:ea typeface="+mn-ea"/>
                <a:cs typeface="+mn-cs"/>
              </a:rPr>
              <a:t>como</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el</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crecimiento</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acelerado</a:t>
            </a:r>
            <a:r>
              <a:rPr lang="en-US" sz="1200" b="0" kern="1200" dirty="0">
                <a:solidFill>
                  <a:schemeClr val="tx1"/>
                </a:solidFill>
                <a:effectLst/>
                <a:latin typeface="+mn-lt"/>
                <a:ea typeface="+mn-ea"/>
                <a:cs typeface="+mn-cs"/>
              </a:rPr>
              <a:t> (path </a:t>
            </a:r>
            <a:r>
              <a:rPr lang="en-US" sz="1200" b="0" kern="1200" dirty="0" err="1">
                <a:solidFill>
                  <a:schemeClr val="tx1"/>
                </a:solidFill>
                <a:effectLst/>
                <a:latin typeface="+mn-lt"/>
                <a:ea typeface="+mn-ea"/>
                <a:cs typeface="+mn-cs"/>
              </a:rPr>
              <a:t>asiático</a:t>
            </a:r>
            <a:r>
              <a:rPr lang="en-US" sz="1200" b="0" kern="1200" dirty="0">
                <a:solidFill>
                  <a:schemeClr val="tx1"/>
                </a:solidFill>
                <a:effectLst/>
                <a:latin typeface="+mn-lt"/>
                <a:ea typeface="+mn-ea"/>
                <a:cs typeface="+mn-cs"/>
              </a:rPr>
              <a:t>).</a:t>
            </a: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Lección</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metodológica</a:t>
            </a:r>
            <a:endParaRPr lang="en-US" sz="1200" b="0" kern="1200" dirty="0">
              <a:solidFill>
                <a:schemeClr val="tx1"/>
              </a:solidFill>
              <a:effectLst/>
              <a:latin typeface="+mn-lt"/>
              <a:ea typeface="+mn-ea"/>
              <a:cs typeface="+mn-cs"/>
            </a:endParaRP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Este </a:t>
            </a:r>
            <a:r>
              <a:rPr lang="en-US" sz="1200" b="0" kern="1200" dirty="0" err="1">
                <a:solidFill>
                  <a:schemeClr val="tx1"/>
                </a:solidFill>
                <a:effectLst/>
                <a:latin typeface="+mn-lt"/>
                <a:ea typeface="+mn-ea"/>
                <a:cs typeface="+mn-cs"/>
              </a:rPr>
              <a:t>caso</a:t>
            </a:r>
            <a:r>
              <a:rPr lang="en-US" sz="1200" b="0" kern="1200" dirty="0">
                <a:solidFill>
                  <a:schemeClr val="tx1"/>
                </a:solidFill>
                <a:effectLst/>
                <a:latin typeface="+mn-lt"/>
                <a:ea typeface="+mn-ea"/>
                <a:cs typeface="+mn-cs"/>
              </a:rPr>
              <a:t> extremo </a:t>
            </a:r>
            <a:r>
              <a:rPr lang="en-US" sz="1200" b="0" kern="1200" dirty="0" err="1">
                <a:solidFill>
                  <a:schemeClr val="tx1"/>
                </a:solidFill>
                <a:effectLst/>
                <a:latin typeface="+mn-lt"/>
                <a:ea typeface="+mn-ea"/>
                <a:cs typeface="+mn-cs"/>
              </a:rPr>
              <a:t>valida</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que</a:t>
            </a:r>
            <a:r>
              <a:rPr lang="en-US" sz="1200" b="0" kern="1200" dirty="0">
                <a:solidFill>
                  <a:schemeClr val="tx1"/>
                </a:solidFill>
                <a:effectLst/>
                <a:latin typeface="+mn-lt"/>
                <a:ea typeface="+mn-ea"/>
                <a:cs typeface="+mn-cs"/>
              </a:rPr>
              <a:t> DTW:</a:t>
            </a:r>
          </a:p>
          <a:p>
            <a:r>
              <a:rPr lang="en-US" sz="1200" b="1" kern="1200" dirty="0">
                <a:solidFill>
                  <a:schemeClr val="tx1"/>
                </a:solidFill>
                <a:effectLst/>
                <a:latin typeface="+mn-lt"/>
                <a:ea typeface="+mn-ea"/>
                <a:cs typeface="+mn-cs"/>
              </a:rPr>
              <a:t>No es lineal</a:t>
            </a:r>
            <a:r>
              <a:rPr lang="en-US" sz="1200" b="0" kern="1200" dirty="0">
                <a:solidFill>
                  <a:schemeClr val="tx1"/>
                </a:solidFill>
                <a:effectLst/>
                <a:latin typeface="+mn-lt"/>
                <a:ea typeface="+mn-ea"/>
                <a:cs typeface="+mn-cs"/>
              </a:rPr>
              <a:t>: No </a:t>
            </a:r>
            <a:r>
              <a:rPr lang="en-US" sz="1200" b="0" kern="1200" dirty="0" err="1">
                <a:solidFill>
                  <a:schemeClr val="tx1"/>
                </a:solidFill>
                <a:effectLst/>
                <a:latin typeface="+mn-lt"/>
                <a:ea typeface="+mn-ea"/>
                <a:cs typeface="+mn-cs"/>
              </a:rPr>
              <a:t>ordena</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países</a:t>
            </a:r>
            <a:r>
              <a:rPr lang="en-US" sz="1200" b="0" kern="1200" dirty="0">
                <a:solidFill>
                  <a:schemeClr val="tx1"/>
                </a:solidFill>
                <a:effectLst/>
                <a:latin typeface="+mn-lt"/>
                <a:ea typeface="+mn-ea"/>
                <a:cs typeface="+mn-cs"/>
              </a:rPr>
              <a:t> solo </a:t>
            </a:r>
            <a:r>
              <a:rPr lang="en-US" sz="1200" b="0" kern="1200" dirty="0" err="1">
                <a:solidFill>
                  <a:schemeClr val="tx1"/>
                </a:solidFill>
                <a:effectLst/>
                <a:latin typeface="+mn-lt"/>
                <a:ea typeface="+mn-ea"/>
                <a:cs typeface="+mn-cs"/>
              </a:rPr>
              <a:t>por</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riqueza</a:t>
            </a:r>
            <a:endParaRPr lang="en-US" sz="1200" b="0" kern="1200" dirty="0">
              <a:solidFill>
                <a:schemeClr val="tx1"/>
              </a:solidFill>
              <a:effectLst/>
              <a:latin typeface="+mn-lt"/>
              <a:ea typeface="+mn-ea"/>
              <a:cs typeface="+mn-cs"/>
            </a:endParaRPr>
          </a:p>
          <a:p>
            <a:r>
              <a:rPr lang="en-US" sz="1200" b="1" kern="1200" dirty="0" err="1">
                <a:solidFill>
                  <a:schemeClr val="tx1"/>
                </a:solidFill>
                <a:effectLst/>
                <a:latin typeface="+mn-lt"/>
                <a:ea typeface="+mn-ea"/>
                <a:cs typeface="+mn-cs"/>
              </a:rPr>
              <a:t>Captura</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dinámica</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Japón</a:t>
            </a:r>
            <a:r>
              <a:rPr lang="en-US" sz="1200" b="0" kern="1200" dirty="0">
                <a:solidFill>
                  <a:schemeClr val="tx1"/>
                </a:solidFill>
                <a:effectLst/>
                <a:latin typeface="+mn-lt"/>
                <a:ea typeface="+mn-ea"/>
                <a:cs typeface="+mn-cs"/>
              </a:rPr>
              <a:t> con </a:t>
            </a:r>
            <a:r>
              <a:rPr lang="en-US" sz="1200" b="0" kern="1200" dirty="0" err="1">
                <a:solidFill>
                  <a:schemeClr val="tx1"/>
                </a:solidFill>
                <a:effectLst/>
                <a:latin typeface="+mn-lt"/>
                <a:ea typeface="+mn-ea"/>
                <a:cs typeface="+mn-cs"/>
              </a:rPr>
              <a:t>volatilidad</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cambiaria</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puede</a:t>
            </a:r>
            <a:r>
              <a:rPr lang="en-US" sz="1200" b="0" kern="1200" dirty="0">
                <a:solidFill>
                  <a:schemeClr val="tx1"/>
                </a:solidFill>
                <a:effectLst/>
                <a:latin typeface="+mn-lt"/>
                <a:ea typeface="+mn-ea"/>
                <a:cs typeface="+mn-cs"/>
              </a:rPr>
              <a:t> ser </a:t>
            </a:r>
            <a:r>
              <a:rPr lang="en-US" sz="1200" b="0" kern="1200" dirty="0" err="1">
                <a:solidFill>
                  <a:schemeClr val="tx1"/>
                </a:solidFill>
                <a:effectLst/>
                <a:latin typeface="+mn-lt"/>
                <a:ea typeface="+mn-ea"/>
                <a:cs typeface="+mn-cs"/>
              </a:rPr>
              <a:t>más</a:t>
            </a:r>
            <a:r>
              <a:rPr lang="en-US" sz="1200" b="0" kern="1200" dirty="0">
                <a:solidFill>
                  <a:schemeClr val="tx1"/>
                </a:solidFill>
                <a:effectLst/>
                <a:latin typeface="+mn-lt"/>
                <a:ea typeface="+mn-ea"/>
                <a:cs typeface="+mn-cs"/>
              </a:rPr>
              <a:t> "similar" a Europa </a:t>
            </a:r>
            <a:r>
              <a:rPr lang="en-US" sz="1200" b="0" kern="1200" dirty="0" err="1">
                <a:solidFill>
                  <a:schemeClr val="tx1"/>
                </a:solidFill>
                <a:effectLst/>
                <a:latin typeface="+mn-lt"/>
                <a:ea typeface="+mn-ea"/>
                <a:cs typeface="+mn-cs"/>
              </a:rPr>
              <a:t>estable</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en</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términos</a:t>
            </a:r>
            <a:r>
              <a:rPr lang="en-US" sz="1200" b="0" kern="1200" dirty="0">
                <a:solidFill>
                  <a:schemeClr val="tx1"/>
                </a:solidFill>
                <a:effectLst/>
                <a:latin typeface="+mn-lt"/>
                <a:ea typeface="+mn-ea"/>
                <a:cs typeface="+mn-cs"/>
              </a:rPr>
              <a:t> de </a:t>
            </a:r>
            <a:r>
              <a:rPr lang="en-US" sz="1200" b="0" kern="1200" dirty="0" err="1">
                <a:solidFill>
                  <a:schemeClr val="tx1"/>
                </a:solidFill>
                <a:effectLst/>
                <a:latin typeface="+mn-lt"/>
                <a:ea typeface="+mn-ea"/>
                <a:cs typeface="+mn-cs"/>
              </a:rPr>
              <a:t>estructura</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que</a:t>
            </a:r>
            <a:r>
              <a:rPr lang="en-US" sz="1200" b="0" kern="1200" dirty="0">
                <a:solidFill>
                  <a:schemeClr val="tx1"/>
                </a:solidFill>
                <a:effectLst/>
                <a:latin typeface="+mn-lt"/>
                <a:ea typeface="+mn-ea"/>
                <a:cs typeface="+mn-cs"/>
              </a:rPr>
              <a:t> a Asia </a:t>
            </a:r>
            <a:r>
              <a:rPr lang="en-US" sz="1200" b="0" kern="1200" dirty="0" err="1">
                <a:solidFill>
                  <a:schemeClr val="tx1"/>
                </a:solidFill>
                <a:effectLst/>
                <a:latin typeface="+mn-lt"/>
                <a:ea typeface="+mn-ea"/>
                <a:cs typeface="+mn-cs"/>
              </a:rPr>
              <a:t>emergente</a:t>
            </a:r>
            <a:endParaRPr lang="en-US" sz="1200" b="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Sensible a la </a:t>
            </a:r>
            <a:r>
              <a:rPr lang="en-US" sz="1200" b="1" kern="1200" dirty="0" err="1">
                <a:solidFill>
                  <a:schemeClr val="tx1"/>
                </a:solidFill>
                <a:effectLst/>
                <a:latin typeface="+mn-lt"/>
                <a:ea typeface="+mn-ea"/>
                <a:cs typeface="+mn-cs"/>
              </a:rPr>
              <a:t>métrica</a:t>
            </a:r>
            <a:r>
              <a:rPr lang="en-US" sz="1200" b="0" kern="1200" dirty="0">
                <a:solidFill>
                  <a:schemeClr val="tx1"/>
                </a:solidFill>
                <a:effectLst/>
                <a:latin typeface="+mn-lt"/>
                <a:ea typeface="+mn-ea"/>
                <a:cs typeface="+mn-cs"/>
              </a:rPr>
              <a:t>: GNI </a:t>
            </a:r>
            <a:r>
              <a:rPr lang="en-US" sz="1200" b="0" kern="1200" dirty="0" err="1">
                <a:solidFill>
                  <a:schemeClr val="tx1"/>
                </a:solidFill>
                <a:effectLst/>
                <a:latin typeface="+mn-lt"/>
                <a:ea typeface="+mn-ea"/>
                <a:cs typeface="+mn-cs"/>
              </a:rPr>
              <a:t>en</a:t>
            </a:r>
            <a:r>
              <a:rPr lang="en-US" sz="1200" b="0" kern="1200" dirty="0">
                <a:solidFill>
                  <a:schemeClr val="tx1"/>
                </a:solidFill>
                <a:effectLst/>
                <a:latin typeface="+mn-lt"/>
                <a:ea typeface="+mn-ea"/>
                <a:cs typeface="+mn-cs"/>
              </a:rPr>
              <a:t> USD </a:t>
            </a:r>
            <a:r>
              <a:rPr lang="en-US" sz="1200" b="0" kern="1200" dirty="0" err="1">
                <a:solidFill>
                  <a:schemeClr val="tx1"/>
                </a:solidFill>
                <a:effectLst/>
                <a:latin typeface="+mn-lt"/>
                <a:ea typeface="+mn-ea"/>
                <a:cs typeface="+mn-cs"/>
              </a:rPr>
              <a:t>captura</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efectos</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cambiarios</a:t>
            </a:r>
            <a:r>
              <a:rPr lang="en-US" sz="1200" b="0" kern="1200" dirty="0">
                <a:solidFill>
                  <a:schemeClr val="tx1"/>
                </a:solidFill>
                <a:effectLst/>
                <a:latin typeface="+mn-lt"/>
                <a:ea typeface="+mn-ea"/>
                <a:cs typeface="+mn-cs"/>
              </a:rPr>
              <a:t>; series </a:t>
            </a:r>
            <a:r>
              <a:rPr lang="en-US" sz="1200" b="0" kern="1200" dirty="0" err="1">
                <a:solidFill>
                  <a:schemeClr val="tx1"/>
                </a:solidFill>
                <a:effectLst/>
                <a:latin typeface="+mn-lt"/>
                <a:ea typeface="+mn-ea"/>
                <a:cs typeface="+mn-cs"/>
              </a:rPr>
              <a:t>estandarizadas</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revelan</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patrones</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estructurales</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subyacentes</a:t>
            </a:r>
            <a:endParaRPr lang="en-US" sz="1200" b="0" kern="1200" dirty="0">
              <a:solidFill>
                <a:schemeClr val="tx1"/>
              </a:solidFill>
              <a:effectLst/>
              <a:latin typeface="+mn-lt"/>
              <a:ea typeface="+mn-ea"/>
              <a:cs typeface="+mn-cs"/>
            </a:endParaRPr>
          </a:p>
          <a:p>
            <a:r>
              <a:rPr lang="en-US" sz="1200" b="1" kern="1200" dirty="0" err="1">
                <a:solidFill>
                  <a:schemeClr val="tx1"/>
                </a:solidFill>
                <a:effectLst/>
                <a:latin typeface="+mn-lt"/>
                <a:ea typeface="+mn-ea"/>
                <a:cs typeface="+mn-cs"/>
              </a:rPr>
              <a:t>Complementa</a:t>
            </a:r>
            <a:r>
              <a:rPr lang="en-US" sz="1200" b="1" kern="1200" dirty="0">
                <a:solidFill>
                  <a:schemeClr val="tx1"/>
                </a:solidFill>
                <a:effectLst/>
                <a:latin typeface="+mn-lt"/>
                <a:ea typeface="+mn-ea"/>
                <a:cs typeface="+mn-cs"/>
              </a:rPr>
              <a:t> clusters </a:t>
            </a:r>
            <a:r>
              <a:rPr lang="en-US" sz="1200" b="1" kern="1200" dirty="0" err="1">
                <a:solidFill>
                  <a:schemeClr val="tx1"/>
                </a:solidFill>
                <a:effectLst/>
                <a:latin typeface="+mn-lt"/>
                <a:ea typeface="+mn-ea"/>
                <a:cs typeface="+mn-cs"/>
              </a:rPr>
              <a:t>estáticos</a:t>
            </a:r>
            <a:r>
              <a:rPr lang="en-US" sz="1200" b="0" kern="1200" dirty="0">
                <a:solidFill>
                  <a:schemeClr val="tx1"/>
                </a:solidFill>
                <a:effectLst/>
                <a:latin typeface="+mn-lt"/>
                <a:ea typeface="+mn-ea"/>
                <a:cs typeface="+mn-cs"/>
              </a:rPr>
              <a:t>: Banco Mundial </a:t>
            </a:r>
            <a:r>
              <a:rPr lang="en-US" sz="1200" b="0" kern="1200" dirty="0" err="1">
                <a:solidFill>
                  <a:schemeClr val="tx1"/>
                </a:solidFill>
                <a:effectLst/>
                <a:latin typeface="+mn-lt"/>
                <a:ea typeface="+mn-ea"/>
                <a:cs typeface="+mn-cs"/>
              </a:rPr>
              <a:t>diría</a:t>
            </a:r>
            <a:r>
              <a:rPr lang="en-US" sz="1200" b="0" kern="1200" dirty="0">
                <a:solidFill>
                  <a:schemeClr val="tx1"/>
                </a:solidFill>
                <a:effectLst/>
                <a:latin typeface="+mn-lt"/>
                <a:ea typeface="+mn-ea"/>
                <a:cs typeface="+mn-cs"/>
              </a:rPr>
              <a:t> "high income" vs "low income" y fin. DTW dice "</a:t>
            </a:r>
            <a:r>
              <a:rPr lang="en-US" sz="1200" b="0" kern="1200" dirty="0" err="1">
                <a:solidFill>
                  <a:schemeClr val="tx1"/>
                </a:solidFill>
                <a:effectLst/>
                <a:latin typeface="+mn-lt"/>
                <a:ea typeface="+mn-ea"/>
                <a:cs typeface="+mn-cs"/>
              </a:rPr>
              <a:t>trayectorias</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incomparables</a:t>
            </a:r>
            <a:r>
              <a:rPr lang="en-US" sz="1200" b="0" kern="1200" dirty="0">
                <a:solidFill>
                  <a:schemeClr val="tx1"/>
                </a:solidFill>
                <a:effectLst/>
                <a:latin typeface="+mn-lt"/>
                <a:ea typeface="+mn-ea"/>
                <a:cs typeface="+mn-cs"/>
              </a:rPr>
              <a:t>"</a:t>
            </a: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r>
              <a:rPr lang="en-US" sz="1200" b="1" kern="1200" dirty="0" err="1">
                <a:solidFill>
                  <a:schemeClr val="tx1"/>
                </a:solidFill>
                <a:effectLst/>
                <a:latin typeface="+mn-lt"/>
                <a:ea typeface="+mn-ea"/>
                <a:cs typeface="+mn-cs"/>
              </a:rPr>
              <a:t>Importante</a:t>
            </a:r>
            <a:r>
              <a:rPr lang="en-US" sz="1200" b="0" kern="1200" dirty="0">
                <a:solidFill>
                  <a:schemeClr val="tx1"/>
                </a:solidFill>
                <a:effectLst/>
                <a:latin typeface="+mn-lt"/>
                <a:ea typeface="+mn-ea"/>
                <a:cs typeface="+mn-cs"/>
              </a:rPr>
              <a:t>: La </a:t>
            </a:r>
            <a:r>
              <a:rPr lang="en-US" sz="1200" b="0" kern="1200" dirty="0" err="1">
                <a:solidFill>
                  <a:schemeClr val="tx1"/>
                </a:solidFill>
                <a:effectLst/>
                <a:latin typeface="+mn-lt"/>
                <a:ea typeface="+mn-ea"/>
                <a:cs typeface="+mn-cs"/>
              </a:rPr>
              <a:t>volatilidad</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observada</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en</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el</a:t>
            </a:r>
            <a:r>
              <a:rPr lang="en-US" sz="1200" b="0" kern="1200" dirty="0">
                <a:solidFill>
                  <a:schemeClr val="tx1"/>
                </a:solidFill>
                <a:effectLst/>
                <a:latin typeface="+mn-lt"/>
                <a:ea typeface="+mn-ea"/>
                <a:cs typeface="+mn-cs"/>
              </a:rPr>
              <a:t> GNI de </a:t>
            </a:r>
            <a:r>
              <a:rPr lang="en-US" sz="1200" b="0" kern="1200" dirty="0" err="1">
                <a:solidFill>
                  <a:schemeClr val="tx1"/>
                </a:solidFill>
                <a:effectLst/>
                <a:latin typeface="+mn-lt"/>
                <a:ea typeface="+mn-ea"/>
                <a:cs typeface="+mn-cs"/>
              </a:rPr>
              <a:t>Japón</a:t>
            </a:r>
            <a:r>
              <a:rPr lang="en-US" sz="1200" b="0" kern="1200" dirty="0">
                <a:solidFill>
                  <a:schemeClr val="tx1"/>
                </a:solidFill>
                <a:effectLst/>
                <a:latin typeface="+mn-lt"/>
                <a:ea typeface="+mn-ea"/>
                <a:cs typeface="+mn-cs"/>
              </a:rPr>
              <a:t> (USD) no </a:t>
            </a:r>
            <a:r>
              <a:rPr lang="en-US" sz="1200" b="0" kern="1200" dirty="0" err="1">
                <a:solidFill>
                  <a:schemeClr val="tx1"/>
                </a:solidFill>
                <a:effectLst/>
                <a:latin typeface="+mn-lt"/>
                <a:ea typeface="+mn-ea"/>
                <a:cs typeface="+mn-cs"/>
              </a:rPr>
              <a:t>invalida</a:t>
            </a:r>
            <a:r>
              <a:rPr lang="en-US" sz="1200" b="0" kern="1200" dirty="0">
                <a:solidFill>
                  <a:schemeClr val="tx1"/>
                </a:solidFill>
                <a:effectLst/>
                <a:latin typeface="+mn-lt"/>
                <a:ea typeface="+mn-ea"/>
                <a:cs typeface="+mn-cs"/>
              </a:rPr>
              <a:t> la </a:t>
            </a:r>
            <a:r>
              <a:rPr lang="en-US" sz="1200" b="0" kern="1200" dirty="0" err="1">
                <a:solidFill>
                  <a:schemeClr val="tx1"/>
                </a:solidFill>
                <a:effectLst/>
                <a:latin typeface="+mn-lt"/>
                <a:ea typeface="+mn-ea"/>
                <a:cs typeface="+mn-cs"/>
              </a:rPr>
              <a:t>clasificación</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como</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economía</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madura</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refleja</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fluctuaciones</a:t>
            </a:r>
            <a:r>
              <a:rPr lang="en-US" sz="1200" b="0" kern="1200" dirty="0">
                <a:solidFill>
                  <a:schemeClr val="tx1"/>
                </a:solidFill>
                <a:effectLst/>
                <a:latin typeface="+mn-lt"/>
                <a:ea typeface="+mn-ea"/>
                <a:cs typeface="+mn-cs"/>
              </a:rPr>
              <a:t> del </a:t>
            </a:r>
            <a:r>
              <a:rPr lang="en-US" sz="1200" b="0" kern="1200" dirty="0" err="1">
                <a:solidFill>
                  <a:schemeClr val="tx1"/>
                </a:solidFill>
                <a:effectLst/>
                <a:latin typeface="+mn-lt"/>
                <a:ea typeface="+mn-ea"/>
                <a:cs typeface="+mn-cs"/>
              </a:rPr>
              <a:t>tipo</a:t>
            </a:r>
            <a:r>
              <a:rPr lang="en-US" sz="1200" b="0" kern="1200" dirty="0">
                <a:solidFill>
                  <a:schemeClr val="tx1"/>
                </a:solidFill>
                <a:effectLst/>
                <a:latin typeface="+mn-lt"/>
                <a:ea typeface="+mn-ea"/>
                <a:cs typeface="+mn-cs"/>
              </a:rPr>
              <a:t> de </a:t>
            </a:r>
            <a:r>
              <a:rPr lang="en-US" sz="1200" b="0" kern="1200" dirty="0" err="1">
                <a:solidFill>
                  <a:schemeClr val="tx1"/>
                </a:solidFill>
                <a:effectLst/>
                <a:latin typeface="+mn-lt"/>
                <a:ea typeface="+mn-ea"/>
                <a:cs typeface="+mn-cs"/>
              </a:rPr>
              <a:t>cambio</a:t>
            </a:r>
            <a:r>
              <a:rPr lang="en-US" sz="1200" b="0" kern="1200" dirty="0">
                <a:solidFill>
                  <a:schemeClr val="tx1"/>
                </a:solidFill>
                <a:effectLst/>
                <a:latin typeface="+mn-lt"/>
                <a:ea typeface="+mn-ea"/>
                <a:cs typeface="+mn-cs"/>
              </a:rPr>
              <a:t>, no </a:t>
            </a:r>
            <a:r>
              <a:rPr lang="en-US" sz="1200" b="0" kern="1200" dirty="0" err="1">
                <a:solidFill>
                  <a:schemeClr val="tx1"/>
                </a:solidFill>
                <a:effectLst/>
                <a:latin typeface="+mn-lt"/>
                <a:ea typeface="+mn-ea"/>
                <a:cs typeface="+mn-cs"/>
              </a:rPr>
              <a:t>inestabilidad</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económica</a:t>
            </a:r>
            <a:r>
              <a:rPr lang="en-US" sz="1200" b="0" kern="1200" dirty="0">
                <a:solidFill>
                  <a:schemeClr val="tx1"/>
                </a:solidFill>
                <a:effectLst/>
                <a:latin typeface="+mn-lt"/>
                <a:ea typeface="+mn-ea"/>
                <a:cs typeface="+mn-cs"/>
              </a:rPr>
              <a:t> fundamental. Las series </a:t>
            </a:r>
            <a:r>
              <a:rPr lang="en-US" sz="1200" b="0" kern="1200" dirty="0" err="1">
                <a:solidFill>
                  <a:schemeClr val="tx1"/>
                </a:solidFill>
                <a:effectLst/>
                <a:latin typeface="+mn-lt"/>
                <a:ea typeface="+mn-ea"/>
                <a:cs typeface="+mn-cs"/>
              </a:rPr>
              <a:t>estandarizadas</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confirman</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menor</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variabilidad</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estructural</a:t>
            </a:r>
            <a:r>
              <a:rPr lang="en-US" sz="1200" b="0" kern="1200" dirty="0">
                <a:solidFill>
                  <a:schemeClr val="tx1"/>
                </a:solidFill>
                <a:effectLst/>
                <a:latin typeface="+mn-lt"/>
                <a:ea typeface="+mn-ea"/>
                <a:cs typeface="+mn-cs"/>
              </a:rPr>
              <a:t> vs </a:t>
            </a:r>
            <a:r>
              <a:rPr lang="en-US" sz="1200" b="0" kern="1200" dirty="0" err="1">
                <a:solidFill>
                  <a:schemeClr val="tx1"/>
                </a:solidFill>
                <a:effectLst/>
                <a:latin typeface="+mn-lt"/>
                <a:ea typeface="+mn-ea"/>
                <a:cs typeface="+mn-cs"/>
              </a:rPr>
              <a:t>Etiopía</a:t>
            </a:r>
            <a:r>
              <a:rPr lang="en-US" sz="1200" b="0" kern="1200" dirty="0">
                <a:solidFill>
                  <a:schemeClr val="tx1"/>
                </a:solidFill>
                <a:effectLst/>
                <a:latin typeface="+mn-lt"/>
                <a:ea typeface="+mn-ea"/>
                <a:cs typeface="+mn-cs"/>
              </a:rPr>
              <a:t>.</a:t>
            </a: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r>
              <a:rPr lang="en-US" sz="1200" b="1" kern="1200" dirty="0" err="1">
                <a:solidFill>
                  <a:schemeClr val="tx1"/>
                </a:solidFill>
                <a:effectLst/>
                <a:latin typeface="+mn-lt"/>
                <a:ea typeface="+mn-ea"/>
                <a:cs typeface="+mn-cs"/>
              </a:rPr>
              <a:t>Conclusión</a:t>
            </a:r>
            <a:r>
              <a:rPr lang="en-US" sz="1200" b="0" kern="1200" dirty="0">
                <a:solidFill>
                  <a:schemeClr val="tx1"/>
                </a:solidFill>
                <a:effectLst/>
                <a:latin typeface="+mn-lt"/>
                <a:ea typeface="+mn-ea"/>
                <a:cs typeface="+mn-cs"/>
              </a:rPr>
              <a:t>: La </a:t>
            </a:r>
            <a:r>
              <a:rPr lang="en-US" sz="1200" b="0" kern="1200" dirty="0" err="1">
                <a:solidFill>
                  <a:schemeClr val="tx1"/>
                </a:solidFill>
                <a:effectLst/>
                <a:latin typeface="+mn-lt"/>
                <a:ea typeface="+mn-ea"/>
                <a:cs typeface="+mn-cs"/>
              </a:rPr>
              <a:t>alta</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distancia</a:t>
            </a:r>
            <a:r>
              <a:rPr lang="en-US" sz="1200" b="0" kern="1200" dirty="0">
                <a:solidFill>
                  <a:schemeClr val="tx1"/>
                </a:solidFill>
                <a:effectLst/>
                <a:latin typeface="+mn-lt"/>
                <a:ea typeface="+mn-ea"/>
                <a:cs typeface="+mn-cs"/>
              </a:rPr>
              <a:t> ETH-JPN </a:t>
            </a:r>
            <a:r>
              <a:rPr lang="en-US" sz="1200" b="0" kern="1200" dirty="0" err="1">
                <a:solidFill>
                  <a:schemeClr val="tx1"/>
                </a:solidFill>
                <a:effectLst/>
                <a:latin typeface="+mn-lt"/>
                <a:ea typeface="+mn-ea"/>
                <a:cs typeface="+mn-cs"/>
              </a:rPr>
              <a:t>confirma</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que</a:t>
            </a:r>
            <a:r>
              <a:rPr lang="en-US" sz="1200" b="0" kern="1200" dirty="0">
                <a:solidFill>
                  <a:schemeClr val="tx1"/>
                </a:solidFill>
                <a:effectLst/>
                <a:latin typeface="+mn-lt"/>
                <a:ea typeface="+mn-ea"/>
                <a:cs typeface="+mn-cs"/>
              </a:rPr>
              <a:t> DTW </a:t>
            </a:r>
            <a:r>
              <a:rPr lang="en-US" sz="1200" b="0" kern="1200" dirty="0" err="1">
                <a:solidFill>
                  <a:schemeClr val="tx1"/>
                </a:solidFill>
                <a:effectLst/>
                <a:latin typeface="+mn-lt"/>
                <a:ea typeface="+mn-ea"/>
                <a:cs typeface="+mn-cs"/>
              </a:rPr>
              <a:t>mide</a:t>
            </a:r>
            <a:r>
              <a:rPr lang="en-US" sz="1200" b="0" kern="1200" dirty="0">
                <a:solidFill>
                  <a:schemeClr val="tx1"/>
                </a:solidFill>
                <a:effectLst/>
                <a:latin typeface="+mn-lt"/>
                <a:ea typeface="+mn-ea"/>
                <a:cs typeface="+mn-cs"/>
              </a:rPr>
              <a:t> algo </a:t>
            </a:r>
            <a:r>
              <a:rPr lang="en-US" sz="1200" b="0" kern="1200" dirty="0" err="1">
                <a:solidFill>
                  <a:schemeClr val="tx1"/>
                </a:solidFill>
                <a:effectLst/>
                <a:latin typeface="+mn-lt"/>
                <a:ea typeface="+mn-ea"/>
                <a:cs typeface="+mn-cs"/>
              </a:rPr>
              <a:t>más</a:t>
            </a:r>
            <a:r>
              <a:rPr lang="en-US" sz="1200" b="0" kern="1200" dirty="0">
                <a:solidFill>
                  <a:schemeClr val="tx1"/>
                </a:solidFill>
                <a:effectLst/>
                <a:latin typeface="+mn-lt"/>
                <a:ea typeface="+mn-ea"/>
                <a:cs typeface="+mn-cs"/>
              </a:rPr>
              <a:t> profundo </a:t>
            </a:r>
            <a:r>
              <a:rPr lang="en-US" sz="1200" b="0" kern="1200" dirty="0" err="1">
                <a:solidFill>
                  <a:schemeClr val="tx1"/>
                </a:solidFill>
                <a:effectLst/>
                <a:latin typeface="+mn-lt"/>
                <a:ea typeface="+mn-ea"/>
                <a:cs typeface="+mn-cs"/>
              </a:rPr>
              <a:t>que</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riqueza</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promedio</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mide</a:t>
            </a:r>
            <a:r>
              <a:rPr lang="en-US" sz="1200" b="0"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patrones</a:t>
            </a:r>
            <a:r>
              <a:rPr lang="en-US" sz="1200" b="1" kern="1200" dirty="0">
                <a:solidFill>
                  <a:schemeClr val="tx1"/>
                </a:solidFill>
                <a:effectLst/>
                <a:latin typeface="+mn-lt"/>
                <a:ea typeface="+mn-ea"/>
                <a:cs typeface="+mn-cs"/>
              </a:rPr>
              <a:t> de </a:t>
            </a:r>
            <a:r>
              <a:rPr lang="en-US" sz="1200" b="1" kern="1200" dirty="0" err="1">
                <a:solidFill>
                  <a:schemeClr val="tx1"/>
                </a:solidFill>
                <a:effectLst/>
                <a:latin typeface="+mn-lt"/>
                <a:ea typeface="+mn-ea"/>
                <a:cs typeface="+mn-cs"/>
              </a:rPr>
              <a:t>transformación</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estructural</a:t>
            </a:r>
            <a:r>
              <a:rPr lang="en-US" sz="1200" b="1" kern="1200" dirty="0">
                <a:solidFill>
                  <a:schemeClr val="tx1"/>
                </a:solidFill>
                <a:effectLst/>
                <a:latin typeface="+mn-lt"/>
                <a:ea typeface="+mn-ea"/>
                <a:cs typeface="+mn-cs"/>
              </a:rPr>
              <a:t> y </a:t>
            </a:r>
            <a:r>
              <a:rPr lang="en-US" sz="1200" b="1" kern="1200" dirty="0" err="1">
                <a:solidFill>
                  <a:schemeClr val="tx1"/>
                </a:solidFill>
                <a:effectLst/>
                <a:latin typeface="+mn-lt"/>
                <a:ea typeface="+mn-ea"/>
                <a:cs typeface="+mn-cs"/>
              </a:rPr>
              <a:t>naturaleza</a:t>
            </a:r>
            <a:r>
              <a:rPr lang="en-US" sz="1200" b="1" kern="1200" dirty="0">
                <a:solidFill>
                  <a:schemeClr val="tx1"/>
                </a:solidFill>
                <a:effectLst/>
                <a:latin typeface="+mn-lt"/>
                <a:ea typeface="+mn-ea"/>
                <a:cs typeface="+mn-cs"/>
              </a:rPr>
              <a:t> de las </a:t>
            </a:r>
            <a:r>
              <a:rPr lang="en-US" sz="1200" b="1" kern="1200" dirty="0" err="1">
                <a:solidFill>
                  <a:schemeClr val="tx1"/>
                </a:solidFill>
                <a:effectLst/>
                <a:latin typeface="+mn-lt"/>
                <a:ea typeface="+mn-ea"/>
                <a:cs typeface="+mn-cs"/>
              </a:rPr>
              <a:t>fluctuaciones</a:t>
            </a:r>
            <a:r>
              <a:rPr lang="en-US" sz="1200" b="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p:txBody>
      </p:sp>
      <p:sp>
        <p:nvSpPr>
          <p:cNvPr id="4" name="Slide Number Placeholder 3">
            <a:extLst>
              <a:ext uri="{FF2B5EF4-FFF2-40B4-BE49-F238E27FC236}">
                <a16:creationId xmlns:a16="http://schemas.microsoft.com/office/drawing/2014/main" id="{D7EE985D-81B7-9C6E-D336-042BCD3F7F33}"/>
              </a:ext>
            </a:extLst>
          </p:cNvPr>
          <p:cNvSpPr>
            <a:spLocks noGrp="1"/>
          </p:cNvSpPr>
          <p:nvPr>
            <p:ph type="sldNum" sz="quarter" idx="5"/>
          </p:nvPr>
        </p:nvSpPr>
        <p:spPr/>
        <p:txBody>
          <a:bodyPr/>
          <a:lstStyle/>
          <a:p>
            <a:fld id="{BD9C3A12-1E0F-412B-B376-8089A55D946C}" type="slidenum">
              <a:rPr lang="uk-UA" smtClean="0"/>
              <a:t>23</a:t>
            </a:fld>
            <a:endParaRPr lang="uk-UA"/>
          </a:p>
        </p:txBody>
      </p:sp>
    </p:spTree>
    <p:extLst>
      <p:ext uri="{BB962C8B-B14F-4D97-AF65-F5344CB8AC3E}">
        <p14:creationId xmlns:p14="http://schemas.microsoft.com/office/powerpoint/2010/main" val="12293388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E04F85-AF1A-4825-BB6B-D8DEA2E18DA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4B891CC-DEB4-7303-59EA-42F6F48742D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600CD08-6A0B-356E-FB5C-A893B65E856C}"/>
              </a:ext>
            </a:extLst>
          </p:cNvPr>
          <p:cNvSpPr>
            <a:spLocks noGrp="1"/>
          </p:cNvSpPr>
          <p:nvPr>
            <p:ph type="body" idx="1"/>
          </p:nvPr>
        </p:nvSpPr>
        <p:spPr/>
        <p:txBody>
          <a:bodyPr/>
          <a:lstStyle/>
          <a:p>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Posicionamiento</a:t>
            </a:r>
            <a:r>
              <a:rPr lang="en-US" sz="1200" b="1" kern="1200" dirty="0">
                <a:solidFill>
                  <a:schemeClr val="tx1"/>
                </a:solidFill>
                <a:effectLst/>
                <a:latin typeface="+mn-lt"/>
                <a:ea typeface="+mn-ea"/>
                <a:cs typeface="+mn-cs"/>
              </a:rPr>
              <a:t> Regional: ¿Outlier o </a:t>
            </a:r>
            <a:r>
              <a:rPr lang="en-US" sz="1200" b="1" kern="1200" dirty="0" err="1">
                <a:solidFill>
                  <a:schemeClr val="tx1"/>
                </a:solidFill>
                <a:effectLst/>
                <a:latin typeface="+mn-lt"/>
                <a:ea typeface="+mn-ea"/>
                <a:cs typeface="+mn-cs"/>
              </a:rPr>
              <a:t>representante</a:t>
            </a:r>
            <a:r>
              <a:rPr lang="en-US" sz="1200" b="1" kern="1200" dirty="0">
                <a:solidFill>
                  <a:schemeClr val="tx1"/>
                </a:solidFill>
                <a:effectLst/>
                <a:latin typeface="+mn-lt"/>
                <a:ea typeface="+mn-ea"/>
                <a:cs typeface="+mn-cs"/>
              </a:rPr>
              <a:t>?</a:t>
            </a:r>
            <a:endParaRPr lang="en-US" sz="1200" b="0" kern="1200" dirty="0">
              <a:solidFill>
                <a:schemeClr val="tx1"/>
              </a:solidFill>
              <a:effectLst/>
              <a:latin typeface="+mn-lt"/>
              <a:ea typeface="+mn-ea"/>
              <a:cs typeface="+mn-cs"/>
            </a:endParaRP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r>
              <a:rPr lang="en-US" sz="1200" b="1" kern="1200" dirty="0" err="1">
                <a:solidFill>
                  <a:schemeClr val="tx1"/>
                </a:solidFill>
                <a:effectLst/>
                <a:latin typeface="+mn-lt"/>
                <a:ea typeface="+mn-ea"/>
                <a:cs typeface="+mn-cs"/>
              </a:rPr>
              <a:t>Pregunta</a:t>
            </a:r>
            <a:r>
              <a:rPr lang="en-US" sz="1200" b="1" kern="1200" dirty="0">
                <a:solidFill>
                  <a:schemeClr val="tx1"/>
                </a:solidFill>
                <a:effectLst/>
                <a:latin typeface="+mn-lt"/>
                <a:ea typeface="+mn-ea"/>
                <a:cs typeface="+mn-cs"/>
              </a:rPr>
              <a:t> central</a:t>
            </a:r>
            <a:r>
              <a:rPr lang="en-US" sz="1200" b="0" kern="1200" dirty="0">
                <a:solidFill>
                  <a:schemeClr val="tx1"/>
                </a:solidFill>
                <a:effectLst/>
                <a:latin typeface="+mn-lt"/>
                <a:ea typeface="+mn-ea"/>
                <a:cs typeface="+mn-cs"/>
              </a:rPr>
              <a:t>: ¿Es Argentina un </a:t>
            </a:r>
            <a:r>
              <a:rPr lang="en-US" sz="1200" b="0" kern="1200" dirty="0" err="1">
                <a:solidFill>
                  <a:schemeClr val="tx1"/>
                </a:solidFill>
                <a:effectLst/>
                <a:latin typeface="+mn-lt"/>
                <a:ea typeface="+mn-ea"/>
                <a:cs typeface="+mn-cs"/>
              </a:rPr>
              <a:t>país</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típico</a:t>
            </a:r>
            <a:r>
              <a:rPr lang="en-US" sz="1200" b="0" kern="1200" dirty="0">
                <a:solidFill>
                  <a:schemeClr val="tx1"/>
                </a:solidFill>
                <a:effectLst/>
                <a:latin typeface="+mn-lt"/>
                <a:ea typeface="+mn-ea"/>
                <a:cs typeface="+mn-cs"/>
              </a:rPr>
              <a:t>" de </a:t>
            </a:r>
            <a:r>
              <a:rPr lang="en-US" sz="1200" b="0" kern="1200" dirty="0" err="1">
                <a:solidFill>
                  <a:schemeClr val="tx1"/>
                </a:solidFill>
                <a:effectLst/>
                <a:latin typeface="+mn-lt"/>
                <a:ea typeface="+mn-ea"/>
                <a:cs typeface="+mn-cs"/>
              </a:rPr>
              <a:t>Latinoamérica</a:t>
            </a:r>
            <a:r>
              <a:rPr lang="en-US" sz="1200" b="0" kern="1200" dirty="0">
                <a:solidFill>
                  <a:schemeClr val="tx1"/>
                </a:solidFill>
                <a:effectLst/>
                <a:latin typeface="+mn-lt"/>
                <a:ea typeface="+mn-ea"/>
                <a:cs typeface="+mn-cs"/>
              </a:rPr>
              <a:t>, o un </a:t>
            </a:r>
            <a:r>
              <a:rPr lang="en-US" sz="1200" b="0" kern="1200" dirty="0" err="1">
                <a:solidFill>
                  <a:schemeClr val="tx1"/>
                </a:solidFill>
                <a:effectLst/>
                <a:latin typeface="+mn-lt"/>
                <a:ea typeface="+mn-ea"/>
                <a:cs typeface="+mn-cs"/>
              </a:rPr>
              <a:t>caso</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atípico</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dentro</a:t>
            </a:r>
            <a:r>
              <a:rPr lang="en-US" sz="1200" b="0" kern="1200" dirty="0">
                <a:solidFill>
                  <a:schemeClr val="tx1"/>
                </a:solidFill>
                <a:effectLst/>
                <a:latin typeface="+mn-lt"/>
                <a:ea typeface="+mn-ea"/>
                <a:cs typeface="+mn-cs"/>
              </a:rPr>
              <a:t> de </a:t>
            </a:r>
            <a:r>
              <a:rPr lang="en-US" sz="1200" b="0" kern="1200" dirty="0" err="1">
                <a:solidFill>
                  <a:schemeClr val="tx1"/>
                </a:solidFill>
                <a:effectLst/>
                <a:latin typeface="+mn-lt"/>
                <a:ea typeface="+mn-ea"/>
                <a:cs typeface="+mn-cs"/>
              </a:rPr>
              <a:t>su</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región</a:t>
            </a:r>
            <a:r>
              <a:rPr lang="en-US" sz="1200" b="0" kern="1200" dirty="0">
                <a:solidFill>
                  <a:schemeClr val="tx1"/>
                </a:solidFill>
                <a:effectLst/>
                <a:latin typeface="+mn-lt"/>
                <a:ea typeface="+mn-ea"/>
                <a:cs typeface="+mn-cs"/>
              </a:rPr>
              <a:t>?</a:t>
            </a: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Hallazgos</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principales</a:t>
            </a:r>
            <a:endParaRPr lang="en-US" sz="1200" b="0" kern="1200" dirty="0">
              <a:solidFill>
                <a:schemeClr val="tx1"/>
              </a:solidFill>
              <a:effectLst/>
              <a:latin typeface="+mn-lt"/>
              <a:ea typeface="+mn-ea"/>
              <a:cs typeface="+mn-cs"/>
            </a:endParaRP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1. </a:t>
            </a:r>
            <a:r>
              <a:rPr lang="en-US" sz="1200" b="1" kern="1200" dirty="0" err="1">
                <a:solidFill>
                  <a:schemeClr val="tx1"/>
                </a:solidFill>
                <a:effectLst/>
                <a:latin typeface="+mn-lt"/>
                <a:ea typeface="+mn-ea"/>
                <a:cs typeface="+mn-cs"/>
              </a:rPr>
              <a:t>Similitud</a:t>
            </a:r>
            <a:r>
              <a:rPr lang="en-US" sz="1200" b="1" kern="1200" dirty="0">
                <a:solidFill>
                  <a:schemeClr val="tx1"/>
                </a:solidFill>
                <a:effectLst/>
                <a:latin typeface="+mn-lt"/>
                <a:ea typeface="+mn-ea"/>
                <a:cs typeface="+mn-cs"/>
              </a:rPr>
              <a:t> regional </a:t>
            </a:r>
            <a:r>
              <a:rPr lang="en-US" sz="1200" b="1" kern="1200" dirty="0" err="1">
                <a:solidFill>
                  <a:schemeClr val="tx1"/>
                </a:solidFill>
                <a:effectLst/>
                <a:latin typeface="+mn-lt"/>
                <a:ea typeface="+mn-ea"/>
                <a:cs typeface="+mn-cs"/>
              </a:rPr>
              <a:t>moderada</a:t>
            </a:r>
            <a:r>
              <a:rPr lang="en-US" sz="1200" b="1" kern="1200" dirty="0">
                <a:solidFill>
                  <a:schemeClr val="tx1"/>
                </a:solidFill>
                <a:effectLst/>
                <a:latin typeface="+mn-lt"/>
                <a:ea typeface="+mn-ea"/>
                <a:cs typeface="+mn-cs"/>
              </a:rPr>
              <a:t>:</a:t>
            </a:r>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Argentina </a:t>
            </a:r>
            <a:r>
              <a:rPr lang="en-US" sz="1200" b="0" kern="1200" dirty="0" err="1">
                <a:solidFill>
                  <a:schemeClr val="tx1"/>
                </a:solidFill>
                <a:effectLst/>
                <a:latin typeface="+mn-lt"/>
                <a:ea typeface="+mn-ea"/>
                <a:cs typeface="+mn-cs"/>
              </a:rPr>
              <a:t>muestra</a:t>
            </a:r>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mayor </a:t>
            </a:r>
            <a:r>
              <a:rPr lang="en-US" sz="1200" b="1" kern="1200" dirty="0" err="1">
                <a:solidFill>
                  <a:schemeClr val="tx1"/>
                </a:solidFill>
                <a:effectLst/>
                <a:latin typeface="+mn-lt"/>
                <a:ea typeface="+mn-ea"/>
                <a:cs typeface="+mn-cs"/>
              </a:rPr>
              <a:t>similitud</a:t>
            </a:r>
            <a:r>
              <a:rPr lang="en-US" sz="1200" b="1" kern="1200" dirty="0">
                <a:solidFill>
                  <a:schemeClr val="tx1"/>
                </a:solidFill>
                <a:effectLst/>
                <a:latin typeface="+mn-lt"/>
                <a:ea typeface="+mn-ea"/>
                <a:cs typeface="+mn-cs"/>
              </a:rPr>
              <a:t> con </a:t>
            </a:r>
            <a:r>
              <a:rPr lang="en-US" sz="1200" b="1" kern="1200" dirty="0" err="1">
                <a:solidFill>
                  <a:schemeClr val="tx1"/>
                </a:solidFill>
                <a:effectLst/>
                <a:latin typeface="+mn-lt"/>
                <a:ea typeface="+mn-ea"/>
                <a:cs typeface="+mn-cs"/>
              </a:rPr>
              <a:t>países</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latinoamericanos</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que</a:t>
            </a:r>
            <a:r>
              <a:rPr lang="en-US" sz="1200" b="0" kern="1200" dirty="0">
                <a:solidFill>
                  <a:schemeClr val="tx1"/>
                </a:solidFill>
                <a:effectLst/>
                <a:latin typeface="+mn-lt"/>
                <a:ea typeface="+mn-ea"/>
                <a:cs typeface="+mn-cs"/>
              </a:rPr>
              <a:t> con </a:t>
            </a:r>
            <a:r>
              <a:rPr lang="en-US" sz="1200" b="0" kern="1200" dirty="0" err="1">
                <a:solidFill>
                  <a:schemeClr val="tx1"/>
                </a:solidFill>
                <a:effectLst/>
                <a:latin typeface="+mn-lt"/>
                <a:ea typeface="+mn-ea"/>
                <a:cs typeface="+mn-cs"/>
              </a:rPr>
              <a:t>otras</a:t>
            </a:r>
            <a:r>
              <a:rPr lang="en-US" sz="1200" b="0" kern="1200" dirty="0">
                <a:solidFill>
                  <a:schemeClr val="tx1"/>
                </a:solidFill>
                <a:effectLst/>
                <a:latin typeface="+mn-lt"/>
                <a:ea typeface="+mn-ea"/>
                <a:cs typeface="+mn-cs"/>
              </a:rPr>
              <a:t> regiones del </a:t>
            </a:r>
            <a:r>
              <a:rPr lang="en-US" sz="1200" b="0" kern="1200" dirty="0" err="1">
                <a:solidFill>
                  <a:schemeClr val="tx1"/>
                </a:solidFill>
                <a:effectLst/>
                <a:latin typeface="+mn-lt"/>
                <a:ea typeface="+mn-ea"/>
                <a:cs typeface="+mn-cs"/>
              </a:rPr>
              <a:t>mundo</a:t>
            </a:r>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Sin embargo, la </a:t>
            </a:r>
            <a:r>
              <a:rPr lang="en-US" sz="1200" b="1" kern="1200" dirty="0" err="1">
                <a:solidFill>
                  <a:schemeClr val="tx1"/>
                </a:solidFill>
                <a:effectLst/>
                <a:latin typeface="+mn-lt"/>
                <a:ea typeface="+mn-ea"/>
                <a:cs typeface="+mn-cs"/>
              </a:rPr>
              <a:t>varianza</a:t>
            </a:r>
            <a:r>
              <a:rPr lang="en-US" sz="1200" b="1" kern="1200" dirty="0">
                <a:solidFill>
                  <a:schemeClr val="tx1"/>
                </a:solidFill>
                <a:effectLst/>
                <a:latin typeface="+mn-lt"/>
                <a:ea typeface="+mn-ea"/>
                <a:cs typeface="+mn-cs"/>
              </a:rPr>
              <a:t> intra-regional es </a:t>
            </a:r>
            <a:r>
              <a:rPr lang="en-US" sz="1200" b="1" kern="1200" dirty="0" err="1">
                <a:solidFill>
                  <a:schemeClr val="tx1"/>
                </a:solidFill>
                <a:effectLst/>
                <a:latin typeface="+mn-lt"/>
                <a:ea typeface="+mn-ea"/>
                <a:cs typeface="+mn-cs"/>
              </a:rPr>
              <a:t>alta</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algunos</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países</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latam</a:t>
            </a:r>
            <a:r>
              <a:rPr lang="en-US" sz="1200" b="0" kern="1200" dirty="0">
                <a:solidFill>
                  <a:schemeClr val="tx1"/>
                </a:solidFill>
                <a:effectLst/>
                <a:latin typeface="+mn-lt"/>
                <a:ea typeface="+mn-ea"/>
                <a:cs typeface="+mn-cs"/>
              </a:rPr>
              <a:t> son </a:t>
            </a:r>
            <a:r>
              <a:rPr lang="en-US" sz="1200" b="0" kern="1200" dirty="0" err="1">
                <a:solidFill>
                  <a:schemeClr val="tx1"/>
                </a:solidFill>
                <a:effectLst/>
                <a:latin typeface="+mn-lt"/>
                <a:ea typeface="+mn-ea"/>
                <a:cs typeface="+mn-cs"/>
              </a:rPr>
              <a:t>muy</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similares</a:t>
            </a:r>
            <a:r>
              <a:rPr lang="en-US" sz="1200" b="0" kern="1200" dirty="0">
                <a:solidFill>
                  <a:schemeClr val="tx1"/>
                </a:solidFill>
                <a:effectLst/>
                <a:latin typeface="+mn-lt"/>
                <a:ea typeface="+mn-ea"/>
                <a:cs typeface="+mn-cs"/>
              </a:rPr>
              <a:t> (Uruguay, </a:t>
            </a:r>
            <a:r>
              <a:rPr lang="en-US" sz="1200" b="0" kern="1200" dirty="0" err="1">
                <a:solidFill>
                  <a:schemeClr val="tx1"/>
                </a:solidFill>
                <a:effectLst/>
                <a:latin typeface="+mn-lt"/>
                <a:ea typeface="+mn-ea"/>
                <a:cs typeface="+mn-cs"/>
              </a:rPr>
              <a:t>Brasil</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otros</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muy</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diferentes</a:t>
            </a:r>
            <a:r>
              <a:rPr lang="en-US" sz="1200" b="0" kern="1200" dirty="0">
                <a:solidFill>
                  <a:schemeClr val="tx1"/>
                </a:solidFill>
                <a:effectLst/>
                <a:latin typeface="+mn-lt"/>
                <a:ea typeface="+mn-ea"/>
                <a:cs typeface="+mn-cs"/>
              </a:rPr>
              <a:t> (Venezuela, Guatemala)</a:t>
            </a:r>
          </a:p>
          <a:p>
            <a:r>
              <a:rPr lang="en-US" sz="1200" b="1" kern="1200" dirty="0">
                <a:solidFill>
                  <a:schemeClr val="tx1"/>
                </a:solidFill>
                <a:effectLst/>
                <a:latin typeface="+mn-lt"/>
                <a:ea typeface="+mn-ea"/>
                <a:cs typeface="+mn-cs"/>
              </a:rPr>
              <a:t>No </a:t>
            </a:r>
            <a:r>
              <a:rPr lang="en-US" sz="1200" b="1" kern="1200" dirty="0" err="1">
                <a:solidFill>
                  <a:schemeClr val="tx1"/>
                </a:solidFill>
                <a:effectLst/>
                <a:latin typeface="+mn-lt"/>
                <a:ea typeface="+mn-ea"/>
                <a:cs typeface="+mn-cs"/>
              </a:rPr>
              <a:t>existe</a:t>
            </a:r>
            <a:r>
              <a:rPr lang="en-US" sz="1200" b="1" kern="1200" dirty="0">
                <a:solidFill>
                  <a:schemeClr val="tx1"/>
                </a:solidFill>
                <a:effectLst/>
                <a:latin typeface="+mn-lt"/>
                <a:ea typeface="+mn-ea"/>
                <a:cs typeface="+mn-cs"/>
              </a:rPr>
              <a:t> un "</a:t>
            </a:r>
            <a:r>
              <a:rPr lang="en-US" sz="1200" b="1" kern="1200" dirty="0" err="1">
                <a:solidFill>
                  <a:schemeClr val="tx1"/>
                </a:solidFill>
                <a:effectLst/>
                <a:latin typeface="+mn-lt"/>
                <a:ea typeface="+mn-ea"/>
                <a:cs typeface="+mn-cs"/>
              </a:rPr>
              <a:t>patrón</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latinoamericano</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único</a:t>
            </a:r>
            <a:r>
              <a:rPr lang="en-US" sz="1200" b="1" kern="1200" dirty="0">
                <a:solidFill>
                  <a:schemeClr val="tx1"/>
                </a:solidFill>
                <a:effectLst/>
                <a:latin typeface="+mn-lt"/>
                <a:ea typeface="+mn-ea"/>
                <a:cs typeface="+mn-cs"/>
              </a:rPr>
              <a:t>"</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que</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todos</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compartan</a:t>
            </a:r>
            <a:endParaRPr lang="en-US" sz="1200" b="0" kern="1200" dirty="0">
              <a:solidFill>
                <a:schemeClr val="tx1"/>
              </a:solidFill>
              <a:effectLst/>
              <a:latin typeface="+mn-lt"/>
              <a:ea typeface="+mn-ea"/>
              <a:cs typeface="+mn-cs"/>
            </a:endParaRP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2. </a:t>
            </a:r>
            <a:r>
              <a:rPr lang="en-US" sz="1200" b="1" kern="1200" dirty="0" err="1">
                <a:solidFill>
                  <a:schemeClr val="tx1"/>
                </a:solidFill>
                <a:effectLst/>
                <a:latin typeface="+mn-lt"/>
                <a:ea typeface="+mn-ea"/>
                <a:cs typeface="+mn-cs"/>
              </a:rPr>
              <a:t>Jerarquía</a:t>
            </a:r>
            <a:r>
              <a:rPr lang="en-US" sz="1200" b="1" kern="1200" dirty="0">
                <a:solidFill>
                  <a:schemeClr val="tx1"/>
                </a:solidFill>
                <a:effectLst/>
                <a:latin typeface="+mn-lt"/>
                <a:ea typeface="+mn-ea"/>
                <a:cs typeface="+mn-cs"/>
              </a:rPr>
              <a:t> de </a:t>
            </a:r>
            <a:r>
              <a:rPr lang="en-US" sz="1200" b="1" kern="1200" dirty="0" err="1">
                <a:solidFill>
                  <a:schemeClr val="tx1"/>
                </a:solidFill>
                <a:effectLst/>
                <a:latin typeface="+mn-lt"/>
                <a:ea typeface="+mn-ea"/>
                <a:cs typeface="+mn-cs"/>
              </a:rPr>
              <a:t>similitud</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por</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subregión</a:t>
            </a:r>
            <a:r>
              <a:rPr lang="en-US" sz="1200" b="1" kern="1200" dirty="0">
                <a:solidFill>
                  <a:schemeClr val="tx1"/>
                </a:solidFill>
                <a:effectLst/>
                <a:latin typeface="+mn-lt"/>
                <a:ea typeface="+mn-ea"/>
                <a:cs typeface="+mn-cs"/>
              </a:rPr>
              <a:t>:</a:t>
            </a:r>
            <a:endParaRPr lang="en-US" sz="1200" b="0" kern="1200" dirty="0">
              <a:solidFill>
                <a:schemeClr val="tx1"/>
              </a:solidFill>
              <a:effectLst/>
              <a:latin typeface="+mn-lt"/>
              <a:ea typeface="+mn-ea"/>
              <a:cs typeface="+mn-cs"/>
            </a:endParaRP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Cono Sur (</a:t>
            </a:r>
            <a:r>
              <a:rPr lang="en-US" sz="1200" b="1" kern="1200" dirty="0" err="1">
                <a:solidFill>
                  <a:schemeClr val="tx1"/>
                </a:solidFill>
                <a:effectLst/>
                <a:latin typeface="+mn-lt"/>
                <a:ea typeface="+mn-ea"/>
                <a:cs typeface="+mn-cs"/>
              </a:rPr>
              <a:t>más</a:t>
            </a:r>
            <a:r>
              <a:rPr lang="en-US" sz="1200" b="1" kern="1200" dirty="0">
                <a:solidFill>
                  <a:schemeClr val="tx1"/>
                </a:solidFill>
                <a:effectLst/>
                <a:latin typeface="+mn-lt"/>
                <a:ea typeface="+mn-ea"/>
                <a:cs typeface="+mn-cs"/>
              </a:rPr>
              <a:t> similar):</a:t>
            </a:r>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Uruguay, </a:t>
            </a:r>
            <a:r>
              <a:rPr lang="en-US" sz="1200" b="0" kern="1200" dirty="0" err="1">
                <a:solidFill>
                  <a:schemeClr val="tx1"/>
                </a:solidFill>
                <a:effectLst/>
                <a:latin typeface="+mn-lt"/>
                <a:ea typeface="+mn-ea"/>
                <a:cs typeface="+mn-cs"/>
              </a:rPr>
              <a:t>Brasil</a:t>
            </a:r>
            <a:r>
              <a:rPr lang="en-US" sz="1200" b="0" kern="1200" dirty="0">
                <a:solidFill>
                  <a:schemeClr val="tx1"/>
                </a:solidFill>
                <a:effectLst/>
                <a:latin typeface="+mn-lt"/>
                <a:ea typeface="+mn-ea"/>
                <a:cs typeface="+mn-cs"/>
              </a:rPr>
              <a:t>, Chile: </a:t>
            </a:r>
            <a:r>
              <a:rPr lang="en-US" sz="1200" b="0" kern="1200" dirty="0" err="1">
                <a:solidFill>
                  <a:schemeClr val="tx1"/>
                </a:solidFill>
                <a:effectLst/>
                <a:latin typeface="+mn-lt"/>
                <a:ea typeface="+mn-ea"/>
                <a:cs typeface="+mn-cs"/>
              </a:rPr>
              <a:t>Proximidad</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geográfica</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dotaciones</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similares</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integración</a:t>
            </a:r>
            <a:r>
              <a:rPr lang="en-US" sz="1200" b="0" kern="1200" dirty="0">
                <a:solidFill>
                  <a:schemeClr val="tx1"/>
                </a:solidFill>
                <a:effectLst/>
                <a:latin typeface="+mn-lt"/>
                <a:ea typeface="+mn-ea"/>
                <a:cs typeface="+mn-cs"/>
              </a:rPr>
              <a:t> Mercosur</a:t>
            </a:r>
          </a:p>
          <a:p>
            <a:r>
              <a:rPr lang="en-US" sz="1200" b="0" kern="1200" dirty="0" err="1">
                <a:solidFill>
                  <a:schemeClr val="tx1"/>
                </a:solidFill>
                <a:effectLst/>
                <a:latin typeface="+mn-lt"/>
                <a:ea typeface="+mn-ea"/>
                <a:cs typeface="+mn-cs"/>
              </a:rPr>
              <a:t>Comparten</a:t>
            </a:r>
            <a:r>
              <a:rPr lang="en-US" sz="1200" b="0" kern="1200" dirty="0">
                <a:solidFill>
                  <a:schemeClr val="tx1"/>
                </a:solidFill>
                <a:effectLst/>
                <a:latin typeface="+mn-lt"/>
                <a:ea typeface="+mn-ea"/>
                <a:cs typeface="+mn-cs"/>
              </a:rPr>
              <a:t> shocks </a:t>
            </a:r>
            <a:r>
              <a:rPr lang="en-US" sz="1200" b="0" kern="1200" dirty="0" err="1">
                <a:solidFill>
                  <a:schemeClr val="tx1"/>
                </a:solidFill>
                <a:effectLst/>
                <a:latin typeface="+mn-lt"/>
                <a:ea typeface="+mn-ea"/>
                <a:cs typeface="+mn-cs"/>
              </a:rPr>
              <a:t>regionales</a:t>
            </a:r>
            <a:r>
              <a:rPr lang="en-US" sz="1200" b="0" kern="1200" dirty="0">
                <a:solidFill>
                  <a:schemeClr val="tx1"/>
                </a:solidFill>
                <a:effectLst/>
                <a:latin typeface="+mn-lt"/>
                <a:ea typeface="+mn-ea"/>
                <a:cs typeface="+mn-cs"/>
              </a:rPr>
              <a:t> (crisis </a:t>
            </a:r>
            <a:r>
              <a:rPr lang="en-US" sz="1200" b="0" kern="1200" dirty="0" err="1">
                <a:solidFill>
                  <a:schemeClr val="tx1"/>
                </a:solidFill>
                <a:effectLst/>
                <a:latin typeface="+mn-lt"/>
                <a:ea typeface="+mn-ea"/>
                <a:cs typeface="+mn-cs"/>
              </a:rPr>
              <a:t>Brasil</a:t>
            </a:r>
            <a:r>
              <a:rPr lang="en-US" sz="1200" b="0" kern="1200" dirty="0">
                <a:solidFill>
                  <a:schemeClr val="tx1"/>
                </a:solidFill>
                <a:effectLst/>
                <a:latin typeface="+mn-lt"/>
                <a:ea typeface="+mn-ea"/>
                <a:cs typeface="+mn-cs"/>
              </a:rPr>
              <a:t> 1999, 2015)</a:t>
            </a:r>
          </a:p>
          <a:p>
            <a:r>
              <a:rPr lang="en-US" sz="1200" b="0" kern="1200" dirty="0" err="1">
                <a:solidFill>
                  <a:schemeClr val="tx1"/>
                </a:solidFill>
                <a:effectLst/>
                <a:latin typeface="+mn-lt"/>
                <a:ea typeface="+mn-ea"/>
                <a:cs typeface="+mn-cs"/>
              </a:rPr>
              <a:t>Instituciones</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relativamente</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más</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estables</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que</a:t>
            </a:r>
            <a:r>
              <a:rPr lang="en-US" sz="1200" b="0" kern="1200" dirty="0">
                <a:solidFill>
                  <a:schemeClr val="tx1"/>
                </a:solidFill>
                <a:effectLst/>
                <a:latin typeface="+mn-lt"/>
                <a:ea typeface="+mn-ea"/>
                <a:cs typeface="+mn-cs"/>
              </a:rPr>
              <a:t> resto de Latam</a:t>
            </a: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Andinos (</a:t>
            </a:r>
            <a:r>
              <a:rPr lang="en-US" sz="1200" b="1" kern="1200" dirty="0" err="1">
                <a:solidFill>
                  <a:schemeClr val="tx1"/>
                </a:solidFill>
                <a:effectLst/>
                <a:latin typeface="+mn-lt"/>
                <a:ea typeface="+mn-ea"/>
                <a:cs typeface="+mn-cs"/>
              </a:rPr>
              <a:t>similitud</a:t>
            </a:r>
            <a:r>
              <a:rPr lang="en-US" sz="1200" b="1" kern="1200" dirty="0">
                <a:solidFill>
                  <a:schemeClr val="tx1"/>
                </a:solidFill>
                <a:effectLst/>
                <a:latin typeface="+mn-lt"/>
                <a:ea typeface="+mn-ea"/>
                <a:cs typeface="+mn-cs"/>
              </a:rPr>
              <a:t> media):</a:t>
            </a:r>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Colombia, Perú: </a:t>
            </a:r>
            <a:r>
              <a:rPr lang="en-US" sz="1200" b="0" kern="1200" dirty="0" err="1">
                <a:solidFill>
                  <a:schemeClr val="tx1"/>
                </a:solidFill>
                <a:effectLst/>
                <a:latin typeface="+mn-lt"/>
                <a:ea typeface="+mn-ea"/>
                <a:cs typeface="+mn-cs"/>
              </a:rPr>
              <a:t>Economías</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basadas</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en</a:t>
            </a:r>
            <a:r>
              <a:rPr lang="en-US" sz="1200" b="0" kern="1200" dirty="0">
                <a:solidFill>
                  <a:schemeClr val="tx1"/>
                </a:solidFill>
                <a:effectLst/>
                <a:latin typeface="+mn-lt"/>
                <a:ea typeface="+mn-ea"/>
                <a:cs typeface="+mn-cs"/>
              </a:rPr>
              <a:t> commodities </a:t>
            </a:r>
            <a:r>
              <a:rPr lang="en-US" sz="1200" b="0" kern="1200" dirty="0" err="1">
                <a:solidFill>
                  <a:schemeClr val="tx1"/>
                </a:solidFill>
                <a:effectLst/>
                <a:latin typeface="+mn-lt"/>
                <a:ea typeface="+mn-ea"/>
                <a:cs typeface="+mn-cs"/>
              </a:rPr>
              <a:t>pero</a:t>
            </a:r>
            <a:r>
              <a:rPr lang="en-US" sz="1200" b="0" kern="1200" dirty="0">
                <a:solidFill>
                  <a:schemeClr val="tx1"/>
                </a:solidFill>
                <a:effectLst/>
                <a:latin typeface="+mn-lt"/>
                <a:ea typeface="+mn-ea"/>
                <a:cs typeface="+mn-cs"/>
              </a:rPr>
              <a:t> con </a:t>
            </a:r>
            <a:r>
              <a:rPr lang="en-US" sz="1200" b="0" kern="1200" dirty="0" err="1">
                <a:solidFill>
                  <a:schemeClr val="tx1"/>
                </a:solidFill>
                <a:effectLst/>
                <a:latin typeface="+mn-lt"/>
                <a:ea typeface="+mn-ea"/>
                <a:cs typeface="+mn-cs"/>
              </a:rPr>
              <a:t>mejor</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gestión</a:t>
            </a:r>
            <a:r>
              <a:rPr lang="en-US" sz="1200" b="0" kern="1200" dirty="0">
                <a:solidFill>
                  <a:schemeClr val="tx1"/>
                </a:solidFill>
                <a:effectLst/>
                <a:latin typeface="+mn-lt"/>
                <a:ea typeface="+mn-ea"/>
                <a:cs typeface="+mn-cs"/>
              </a:rPr>
              <a:t> macro </a:t>
            </a:r>
            <a:r>
              <a:rPr lang="en-US" sz="1200" b="0" kern="1200" dirty="0" err="1">
                <a:solidFill>
                  <a:schemeClr val="tx1"/>
                </a:solidFill>
                <a:effectLst/>
                <a:latin typeface="+mn-lt"/>
                <a:ea typeface="+mn-ea"/>
                <a:cs typeface="+mn-cs"/>
              </a:rPr>
              <a:t>reciente</a:t>
            </a:r>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Ecuador: </a:t>
            </a:r>
            <a:r>
              <a:rPr lang="en-US" sz="1200" b="0" kern="1200" dirty="0" err="1">
                <a:solidFill>
                  <a:schemeClr val="tx1"/>
                </a:solidFill>
                <a:effectLst/>
                <a:latin typeface="+mn-lt"/>
                <a:ea typeface="+mn-ea"/>
                <a:cs typeface="+mn-cs"/>
              </a:rPr>
              <a:t>Similitud</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por</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volatilidad</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pero</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dolarización</a:t>
            </a:r>
            <a:r>
              <a:rPr lang="en-US" sz="1200" b="0" kern="1200" dirty="0">
                <a:solidFill>
                  <a:schemeClr val="tx1"/>
                </a:solidFill>
                <a:effectLst/>
                <a:latin typeface="+mn-lt"/>
                <a:ea typeface="+mn-ea"/>
                <a:cs typeface="+mn-cs"/>
              </a:rPr>
              <a:t> cambia </a:t>
            </a:r>
            <a:r>
              <a:rPr lang="en-US" sz="1200" b="0" kern="1200" dirty="0" err="1">
                <a:solidFill>
                  <a:schemeClr val="tx1"/>
                </a:solidFill>
                <a:effectLst/>
                <a:latin typeface="+mn-lt"/>
                <a:ea typeface="+mn-ea"/>
                <a:cs typeface="+mn-cs"/>
              </a:rPr>
              <a:t>dinámica</a:t>
            </a:r>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Bolivia: </a:t>
            </a:r>
            <a:r>
              <a:rPr lang="en-US" sz="1200" b="0" kern="1200" dirty="0" err="1">
                <a:solidFill>
                  <a:schemeClr val="tx1"/>
                </a:solidFill>
                <a:effectLst/>
                <a:latin typeface="+mn-lt"/>
                <a:ea typeface="+mn-ea"/>
                <a:cs typeface="+mn-cs"/>
              </a:rPr>
              <a:t>Políticas</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heterodoxas</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como</a:t>
            </a:r>
            <a:r>
              <a:rPr lang="en-US" sz="1200" b="0" kern="1200" dirty="0">
                <a:solidFill>
                  <a:schemeClr val="tx1"/>
                </a:solidFill>
                <a:effectLst/>
                <a:latin typeface="+mn-lt"/>
                <a:ea typeface="+mn-ea"/>
                <a:cs typeface="+mn-cs"/>
              </a:rPr>
              <a:t> Argentina, </a:t>
            </a:r>
            <a:r>
              <a:rPr lang="en-US" sz="1200" b="0" kern="1200" dirty="0" err="1">
                <a:solidFill>
                  <a:schemeClr val="tx1"/>
                </a:solidFill>
                <a:effectLst/>
                <a:latin typeface="+mn-lt"/>
                <a:ea typeface="+mn-ea"/>
                <a:cs typeface="+mn-cs"/>
              </a:rPr>
              <a:t>pero</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economía</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mucho</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menor</a:t>
            </a:r>
            <a:endParaRPr lang="en-US" sz="1200" b="0" kern="1200" dirty="0">
              <a:solidFill>
                <a:schemeClr val="tx1"/>
              </a:solidFill>
              <a:effectLst/>
              <a:latin typeface="+mn-lt"/>
              <a:ea typeface="+mn-ea"/>
              <a:cs typeface="+mn-cs"/>
            </a:endParaRP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r>
              <a:rPr lang="en-US" sz="1200" b="1" kern="1200" dirty="0" err="1">
                <a:solidFill>
                  <a:schemeClr val="tx1"/>
                </a:solidFill>
                <a:effectLst/>
                <a:latin typeface="+mn-lt"/>
                <a:ea typeface="+mn-ea"/>
                <a:cs typeface="+mn-cs"/>
              </a:rPr>
              <a:t>Centroamérica</a:t>
            </a:r>
            <a:r>
              <a:rPr lang="en-US" sz="1200" b="1" kern="1200" dirty="0">
                <a:solidFill>
                  <a:schemeClr val="tx1"/>
                </a:solidFill>
                <a:effectLst/>
                <a:latin typeface="+mn-lt"/>
                <a:ea typeface="+mn-ea"/>
                <a:cs typeface="+mn-cs"/>
              </a:rPr>
              <a:t> y Caribe (</a:t>
            </a:r>
            <a:r>
              <a:rPr lang="en-US" sz="1200" b="1" kern="1200" dirty="0" err="1">
                <a:solidFill>
                  <a:schemeClr val="tx1"/>
                </a:solidFill>
                <a:effectLst/>
                <a:latin typeface="+mn-lt"/>
                <a:ea typeface="+mn-ea"/>
                <a:cs typeface="+mn-cs"/>
              </a:rPr>
              <a:t>menos</a:t>
            </a:r>
            <a:r>
              <a:rPr lang="en-US" sz="1200" b="1" kern="1200" dirty="0">
                <a:solidFill>
                  <a:schemeClr val="tx1"/>
                </a:solidFill>
                <a:effectLst/>
                <a:latin typeface="+mn-lt"/>
                <a:ea typeface="+mn-ea"/>
                <a:cs typeface="+mn-cs"/>
              </a:rPr>
              <a:t> similar):</a:t>
            </a:r>
            <a:endParaRPr lang="en-US" sz="1200" b="0" kern="1200" dirty="0">
              <a:solidFill>
                <a:schemeClr val="tx1"/>
              </a:solidFill>
              <a:effectLst/>
              <a:latin typeface="+mn-lt"/>
              <a:ea typeface="+mn-ea"/>
              <a:cs typeface="+mn-cs"/>
            </a:endParaRPr>
          </a:p>
          <a:p>
            <a:r>
              <a:rPr lang="en-US" sz="1200" b="0" kern="1200" dirty="0" err="1">
                <a:solidFill>
                  <a:schemeClr val="tx1"/>
                </a:solidFill>
                <a:effectLst/>
                <a:latin typeface="+mn-lt"/>
                <a:ea typeface="+mn-ea"/>
                <a:cs typeface="+mn-cs"/>
              </a:rPr>
              <a:t>Economías</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pequeñas</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abiertas</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dependientes</a:t>
            </a:r>
            <a:r>
              <a:rPr lang="en-US" sz="1200" b="0" kern="1200" dirty="0">
                <a:solidFill>
                  <a:schemeClr val="tx1"/>
                </a:solidFill>
                <a:effectLst/>
                <a:latin typeface="+mn-lt"/>
                <a:ea typeface="+mn-ea"/>
                <a:cs typeface="+mn-cs"/>
              </a:rPr>
              <a:t> de </a:t>
            </a:r>
            <a:r>
              <a:rPr lang="en-US" sz="1200" b="0" kern="1200" dirty="0" err="1">
                <a:solidFill>
                  <a:schemeClr val="tx1"/>
                </a:solidFill>
                <a:effectLst/>
                <a:latin typeface="+mn-lt"/>
                <a:ea typeface="+mn-ea"/>
                <a:cs typeface="+mn-cs"/>
              </a:rPr>
              <a:t>remesas</a:t>
            </a:r>
            <a:r>
              <a:rPr lang="en-US" sz="1200" b="0" kern="1200" dirty="0">
                <a:solidFill>
                  <a:schemeClr val="tx1"/>
                </a:solidFill>
                <a:effectLst/>
                <a:latin typeface="+mn-lt"/>
                <a:ea typeface="+mn-ea"/>
                <a:cs typeface="+mn-cs"/>
              </a:rPr>
              <a:t> y USA</a:t>
            </a:r>
          </a:p>
          <a:p>
            <a:r>
              <a:rPr lang="en-US" sz="1200" b="0" kern="1200" dirty="0" err="1">
                <a:solidFill>
                  <a:schemeClr val="tx1"/>
                </a:solidFill>
                <a:effectLst/>
                <a:latin typeface="+mn-lt"/>
                <a:ea typeface="+mn-ea"/>
                <a:cs typeface="+mn-cs"/>
              </a:rPr>
              <a:t>Dinámica</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dominada</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por</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proximidad</a:t>
            </a:r>
            <a:r>
              <a:rPr lang="en-US" sz="1200" b="0" kern="1200" dirty="0">
                <a:solidFill>
                  <a:schemeClr val="tx1"/>
                </a:solidFill>
                <a:effectLst/>
                <a:latin typeface="+mn-lt"/>
                <a:ea typeface="+mn-ea"/>
                <a:cs typeface="+mn-cs"/>
              </a:rPr>
              <a:t> a </a:t>
            </a:r>
            <a:r>
              <a:rPr lang="en-US" sz="1200" b="0" kern="1200" dirty="0" err="1">
                <a:solidFill>
                  <a:schemeClr val="tx1"/>
                </a:solidFill>
                <a:effectLst/>
                <a:latin typeface="+mn-lt"/>
                <a:ea typeface="+mn-ea"/>
                <a:cs typeface="+mn-cs"/>
              </a:rPr>
              <a:t>Estados</a:t>
            </a:r>
            <a:r>
              <a:rPr lang="en-US" sz="1200" b="0" kern="1200" dirty="0">
                <a:solidFill>
                  <a:schemeClr val="tx1"/>
                </a:solidFill>
                <a:effectLst/>
                <a:latin typeface="+mn-lt"/>
                <a:ea typeface="+mn-ea"/>
                <a:cs typeface="+mn-cs"/>
              </a:rPr>
              <a:t> Unidos</a:t>
            </a:r>
          </a:p>
          <a:p>
            <a:r>
              <a:rPr lang="en-US" sz="1200" b="0" kern="1200" dirty="0">
                <a:solidFill>
                  <a:schemeClr val="tx1"/>
                </a:solidFill>
                <a:effectLst/>
                <a:latin typeface="+mn-lt"/>
                <a:ea typeface="+mn-ea"/>
                <a:cs typeface="+mn-cs"/>
              </a:rPr>
              <a:t>Shocks </a:t>
            </a:r>
            <a:r>
              <a:rPr lang="en-US" sz="1200" b="0" kern="1200" dirty="0" err="1">
                <a:solidFill>
                  <a:schemeClr val="tx1"/>
                </a:solidFill>
                <a:effectLst/>
                <a:latin typeface="+mn-lt"/>
                <a:ea typeface="+mn-ea"/>
                <a:cs typeface="+mn-cs"/>
              </a:rPr>
              <a:t>diferentes</a:t>
            </a:r>
            <a:r>
              <a:rPr lang="en-US" sz="1200" b="0" kern="1200" dirty="0">
                <a:solidFill>
                  <a:schemeClr val="tx1"/>
                </a:solidFill>
                <a:effectLst/>
                <a:latin typeface="+mn-lt"/>
                <a:ea typeface="+mn-ea"/>
                <a:cs typeface="+mn-cs"/>
              </a:rPr>
              <a:t> a </a:t>
            </a:r>
            <a:r>
              <a:rPr lang="en-US" sz="1200" b="0" kern="1200" dirty="0" err="1">
                <a:solidFill>
                  <a:schemeClr val="tx1"/>
                </a:solidFill>
                <a:effectLst/>
                <a:latin typeface="+mn-lt"/>
                <a:ea typeface="+mn-ea"/>
                <a:cs typeface="+mn-cs"/>
              </a:rPr>
              <a:t>los</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que</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afectan</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Sudamérica</a:t>
            </a:r>
            <a:endParaRPr lang="en-US" sz="1200" b="0" kern="1200" dirty="0">
              <a:solidFill>
                <a:schemeClr val="tx1"/>
              </a:solidFill>
              <a:effectLst/>
              <a:latin typeface="+mn-lt"/>
              <a:ea typeface="+mn-ea"/>
              <a:cs typeface="+mn-cs"/>
            </a:endParaRP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México (</a:t>
            </a:r>
            <a:r>
              <a:rPr lang="en-US" sz="1200" b="1" kern="1200" dirty="0" err="1">
                <a:solidFill>
                  <a:schemeClr val="tx1"/>
                </a:solidFill>
                <a:effectLst/>
                <a:latin typeface="+mn-lt"/>
                <a:ea typeface="+mn-ea"/>
                <a:cs typeface="+mn-cs"/>
              </a:rPr>
              <a:t>caso</a:t>
            </a:r>
            <a:r>
              <a:rPr lang="en-US" sz="1200" b="1" kern="1200" dirty="0">
                <a:solidFill>
                  <a:schemeClr val="tx1"/>
                </a:solidFill>
                <a:effectLst/>
                <a:latin typeface="+mn-lt"/>
                <a:ea typeface="+mn-ea"/>
                <a:cs typeface="+mn-cs"/>
              </a:rPr>
              <a:t> especial):</a:t>
            </a:r>
            <a:endParaRPr lang="en-US" sz="1200" b="0" kern="1200" dirty="0">
              <a:solidFill>
                <a:schemeClr val="tx1"/>
              </a:solidFill>
              <a:effectLst/>
              <a:latin typeface="+mn-lt"/>
              <a:ea typeface="+mn-ea"/>
              <a:cs typeface="+mn-cs"/>
            </a:endParaRPr>
          </a:p>
          <a:p>
            <a:r>
              <a:rPr lang="en-US" sz="1200" b="0" kern="1200" dirty="0" err="1">
                <a:solidFill>
                  <a:schemeClr val="tx1"/>
                </a:solidFill>
                <a:effectLst/>
                <a:latin typeface="+mn-lt"/>
                <a:ea typeface="+mn-ea"/>
                <a:cs typeface="+mn-cs"/>
              </a:rPr>
              <a:t>Integrado</a:t>
            </a:r>
            <a:r>
              <a:rPr lang="en-US" sz="1200" b="0" kern="1200" dirty="0">
                <a:solidFill>
                  <a:schemeClr val="tx1"/>
                </a:solidFill>
                <a:effectLst/>
                <a:latin typeface="+mn-lt"/>
                <a:ea typeface="+mn-ea"/>
                <a:cs typeface="+mn-cs"/>
              </a:rPr>
              <a:t> a </a:t>
            </a:r>
            <a:r>
              <a:rPr lang="en-US" sz="1200" b="0" kern="1200" dirty="0" err="1">
                <a:solidFill>
                  <a:schemeClr val="tx1"/>
                </a:solidFill>
                <a:effectLst/>
                <a:latin typeface="+mn-lt"/>
                <a:ea typeface="+mn-ea"/>
                <a:cs typeface="+mn-cs"/>
              </a:rPr>
              <a:t>Norteamérica</a:t>
            </a:r>
            <a:r>
              <a:rPr lang="en-US" sz="1200" b="0" kern="1200" dirty="0">
                <a:solidFill>
                  <a:schemeClr val="tx1"/>
                </a:solidFill>
                <a:effectLst/>
                <a:latin typeface="+mn-lt"/>
                <a:ea typeface="+mn-ea"/>
                <a:cs typeface="+mn-cs"/>
              </a:rPr>
              <a:t> (NAFTA/USMCA)</a:t>
            </a:r>
          </a:p>
          <a:p>
            <a:r>
              <a:rPr lang="en-US" sz="1200" b="0" kern="1200" dirty="0">
                <a:solidFill>
                  <a:schemeClr val="tx1"/>
                </a:solidFill>
                <a:effectLst/>
                <a:latin typeface="+mn-lt"/>
                <a:ea typeface="+mn-ea"/>
                <a:cs typeface="+mn-cs"/>
              </a:rPr>
              <a:t>Ciclo </a:t>
            </a:r>
            <a:r>
              <a:rPr lang="en-US" sz="1200" b="0" kern="1200" dirty="0" err="1">
                <a:solidFill>
                  <a:schemeClr val="tx1"/>
                </a:solidFill>
                <a:effectLst/>
                <a:latin typeface="+mn-lt"/>
                <a:ea typeface="+mn-ea"/>
                <a:cs typeface="+mn-cs"/>
              </a:rPr>
              <a:t>económico</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sincronizado</a:t>
            </a:r>
            <a:r>
              <a:rPr lang="en-US" sz="1200" b="0" kern="1200" dirty="0">
                <a:solidFill>
                  <a:schemeClr val="tx1"/>
                </a:solidFill>
                <a:effectLst/>
                <a:latin typeface="+mn-lt"/>
                <a:ea typeface="+mn-ea"/>
                <a:cs typeface="+mn-cs"/>
              </a:rPr>
              <a:t> con USA, no con </a:t>
            </a:r>
            <a:r>
              <a:rPr lang="en-US" sz="1200" b="0" kern="1200" dirty="0" err="1">
                <a:solidFill>
                  <a:schemeClr val="tx1"/>
                </a:solidFill>
                <a:effectLst/>
                <a:latin typeface="+mn-lt"/>
                <a:ea typeface="+mn-ea"/>
                <a:cs typeface="+mn-cs"/>
              </a:rPr>
              <a:t>Sudamérica</a:t>
            </a:r>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Distancia DTW media-</a:t>
            </a:r>
            <a:r>
              <a:rPr lang="en-US" sz="1200" b="0" kern="1200" dirty="0" err="1">
                <a:solidFill>
                  <a:schemeClr val="tx1"/>
                </a:solidFill>
                <a:effectLst/>
                <a:latin typeface="+mn-lt"/>
                <a:ea typeface="+mn-ea"/>
                <a:cs typeface="+mn-cs"/>
              </a:rPr>
              <a:t>alta</a:t>
            </a:r>
            <a:r>
              <a:rPr lang="en-US" sz="1200" b="0" kern="1200" dirty="0">
                <a:solidFill>
                  <a:schemeClr val="tx1"/>
                </a:solidFill>
                <a:effectLst/>
                <a:latin typeface="+mn-lt"/>
                <a:ea typeface="+mn-ea"/>
                <a:cs typeface="+mn-cs"/>
              </a:rPr>
              <a:t> con Argentina</a:t>
            </a: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3. Venezuela: El </a:t>
            </a:r>
            <a:r>
              <a:rPr lang="en-US" sz="1200" b="1" kern="1200" dirty="0" err="1">
                <a:solidFill>
                  <a:schemeClr val="tx1"/>
                </a:solidFill>
                <a:effectLst/>
                <a:latin typeface="+mn-lt"/>
                <a:ea typeface="+mn-ea"/>
                <a:cs typeface="+mn-cs"/>
              </a:rPr>
              <a:t>caso</a:t>
            </a:r>
            <a:r>
              <a:rPr lang="en-US" sz="1200" b="1" kern="1200" dirty="0">
                <a:solidFill>
                  <a:schemeClr val="tx1"/>
                </a:solidFill>
                <a:effectLst/>
                <a:latin typeface="+mn-lt"/>
                <a:ea typeface="+mn-ea"/>
                <a:cs typeface="+mn-cs"/>
              </a:rPr>
              <a:t> extremo</a:t>
            </a:r>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Si Venezuela </a:t>
            </a:r>
            <a:r>
              <a:rPr lang="en-US" sz="1200" b="0" kern="1200" dirty="0" err="1">
                <a:solidFill>
                  <a:schemeClr val="tx1"/>
                </a:solidFill>
                <a:effectLst/>
                <a:latin typeface="+mn-lt"/>
                <a:ea typeface="+mn-ea"/>
                <a:cs typeface="+mn-cs"/>
              </a:rPr>
              <a:t>aparece</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como</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muy</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diferente</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Colapso</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institucional</a:t>
            </a:r>
            <a:r>
              <a:rPr lang="en-US" sz="1200" b="0" kern="1200" dirty="0">
                <a:solidFill>
                  <a:schemeClr val="tx1"/>
                </a:solidFill>
                <a:effectLst/>
                <a:latin typeface="+mn-lt"/>
                <a:ea typeface="+mn-ea"/>
                <a:cs typeface="+mn-cs"/>
              </a:rPr>
              <a:t> post-Chávez (</a:t>
            </a:r>
            <a:r>
              <a:rPr lang="en-US" sz="1200" b="0" kern="1200" dirty="0" err="1">
                <a:solidFill>
                  <a:schemeClr val="tx1"/>
                </a:solidFill>
                <a:effectLst/>
                <a:latin typeface="+mn-lt"/>
                <a:ea typeface="+mn-ea"/>
                <a:cs typeface="+mn-cs"/>
              </a:rPr>
              <a:t>hiperinflación</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migración</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masiva</a:t>
            </a:r>
            <a:r>
              <a:rPr lang="en-US" sz="1200" b="0" kern="1200" dirty="0">
                <a:solidFill>
                  <a:schemeClr val="tx1"/>
                </a:solidFill>
                <a:effectLst/>
                <a:latin typeface="+mn-lt"/>
                <a:ea typeface="+mn-ea"/>
                <a:cs typeface="+mn-cs"/>
              </a:rPr>
              <a:t>)</a:t>
            </a:r>
          </a:p>
          <a:p>
            <a:r>
              <a:rPr lang="en-US" sz="1200" b="0" kern="1200" dirty="0">
                <a:solidFill>
                  <a:schemeClr val="tx1"/>
                </a:solidFill>
                <a:effectLst/>
                <a:latin typeface="+mn-lt"/>
                <a:ea typeface="+mn-ea"/>
                <a:cs typeface="+mn-cs"/>
              </a:rPr>
              <a:t>Si </a:t>
            </a:r>
            <a:r>
              <a:rPr lang="en-US" sz="1200" b="0" kern="1200" dirty="0" err="1">
                <a:solidFill>
                  <a:schemeClr val="tx1"/>
                </a:solidFill>
                <a:effectLst/>
                <a:latin typeface="+mn-lt"/>
                <a:ea typeface="+mn-ea"/>
                <a:cs typeface="+mn-cs"/>
              </a:rPr>
              <a:t>aparece</a:t>
            </a:r>
            <a:r>
              <a:rPr lang="en-US" sz="1200" b="0" kern="1200" dirty="0">
                <a:solidFill>
                  <a:schemeClr val="tx1"/>
                </a:solidFill>
                <a:effectLst/>
                <a:latin typeface="+mn-lt"/>
                <a:ea typeface="+mn-ea"/>
                <a:cs typeface="+mn-cs"/>
              </a:rPr>
              <a:t> similar: </a:t>
            </a:r>
            <a:r>
              <a:rPr lang="en-US" sz="1200" b="0" kern="1200" dirty="0" err="1">
                <a:solidFill>
                  <a:schemeClr val="tx1"/>
                </a:solidFill>
                <a:effectLst/>
                <a:latin typeface="+mn-lt"/>
                <a:ea typeface="+mn-ea"/>
                <a:cs typeface="+mn-cs"/>
              </a:rPr>
              <a:t>Comparte</a:t>
            </a:r>
            <a:r>
              <a:rPr lang="en-US" sz="1200" b="0" kern="1200" dirty="0">
                <a:solidFill>
                  <a:schemeClr val="tx1"/>
                </a:solidFill>
                <a:effectLst/>
                <a:latin typeface="+mn-lt"/>
                <a:ea typeface="+mn-ea"/>
                <a:cs typeface="+mn-cs"/>
              </a:rPr>
              <a:t> con Argentina </a:t>
            </a:r>
            <a:r>
              <a:rPr lang="en-US" sz="1200" b="0" kern="1200" dirty="0" err="1">
                <a:solidFill>
                  <a:schemeClr val="tx1"/>
                </a:solidFill>
                <a:effectLst/>
                <a:latin typeface="+mn-lt"/>
                <a:ea typeface="+mn-ea"/>
                <a:cs typeface="+mn-cs"/>
              </a:rPr>
              <a:t>políticas</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heterodoxas</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controles</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nacionalizaciones</a:t>
            </a:r>
            <a:endParaRPr lang="en-US" sz="1200" b="0" kern="1200" dirty="0">
              <a:solidFill>
                <a:schemeClr val="tx1"/>
              </a:solidFill>
              <a:effectLst/>
              <a:latin typeface="+mn-lt"/>
              <a:ea typeface="+mn-ea"/>
              <a:cs typeface="+mn-cs"/>
            </a:endParaRP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Qué</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nos</a:t>
            </a:r>
            <a:r>
              <a:rPr lang="en-US" sz="1200" b="1" kern="1200" dirty="0">
                <a:solidFill>
                  <a:schemeClr val="tx1"/>
                </a:solidFill>
                <a:effectLst/>
                <a:latin typeface="+mn-lt"/>
                <a:ea typeface="+mn-ea"/>
                <a:cs typeface="+mn-cs"/>
              </a:rPr>
              <a:t> dice </a:t>
            </a:r>
            <a:r>
              <a:rPr lang="en-US" sz="1200" b="1" kern="1200" dirty="0" err="1">
                <a:solidFill>
                  <a:schemeClr val="tx1"/>
                </a:solidFill>
                <a:effectLst/>
                <a:latin typeface="+mn-lt"/>
                <a:ea typeface="+mn-ea"/>
                <a:cs typeface="+mn-cs"/>
              </a:rPr>
              <a:t>esto</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sobre</a:t>
            </a:r>
            <a:r>
              <a:rPr lang="en-US" sz="1200" b="1" kern="1200" dirty="0">
                <a:solidFill>
                  <a:schemeClr val="tx1"/>
                </a:solidFill>
                <a:effectLst/>
                <a:latin typeface="+mn-lt"/>
                <a:ea typeface="+mn-ea"/>
                <a:cs typeface="+mn-cs"/>
              </a:rPr>
              <a:t> Argentina?</a:t>
            </a:r>
            <a:endParaRPr lang="en-US" sz="1200" b="0" kern="1200" dirty="0">
              <a:solidFill>
                <a:schemeClr val="tx1"/>
              </a:solidFill>
              <a:effectLst/>
              <a:latin typeface="+mn-lt"/>
              <a:ea typeface="+mn-ea"/>
              <a:cs typeface="+mn-cs"/>
            </a:endParaRP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Argentina NO es un "</a:t>
            </a:r>
            <a:r>
              <a:rPr lang="en-US" sz="1200" b="1" kern="1200" dirty="0" err="1">
                <a:solidFill>
                  <a:schemeClr val="tx1"/>
                </a:solidFill>
                <a:effectLst/>
                <a:latin typeface="+mn-lt"/>
                <a:ea typeface="+mn-ea"/>
                <a:cs typeface="+mn-cs"/>
              </a:rPr>
              <a:t>país</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promedio</a:t>
            </a:r>
            <a:r>
              <a:rPr lang="en-US" sz="1200" b="1" kern="1200" dirty="0">
                <a:solidFill>
                  <a:schemeClr val="tx1"/>
                </a:solidFill>
                <a:effectLst/>
                <a:latin typeface="+mn-lt"/>
                <a:ea typeface="+mn-ea"/>
                <a:cs typeface="+mn-cs"/>
              </a:rPr>
              <a:t>" de </a:t>
            </a:r>
            <a:r>
              <a:rPr lang="en-US" sz="1200" b="1" kern="1200" dirty="0" err="1">
                <a:solidFill>
                  <a:schemeClr val="tx1"/>
                </a:solidFill>
                <a:effectLst/>
                <a:latin typeface="+mn-lt"/>
                <a:ea typeface="+mn-ea"/>
                <a:cs typeface="+mn-cs"/>
              </a:rPr>
              <a:t>Latinoamérica</a:t>
            </a:r>
            <a:r>
              <a:rPr lang="en-US" sz="1200" b="1" kern="1200" dirty="0">
                <a:solidFill>
                  <a:schemeClr val="tx1"/>
                </a:solidFill>
                <a:effectLst/>
                <a:latin typeface="+mn-lt"/>
                <a:ea typeface="+mn-ea"/>
                <a:cs typeface="+mn-cs"/>
              </a:rPr>
              <a:t>:</a:t>
            </a:r>
            <a:endParaRPr lang="en-US" sz="1200" b="0" kern="1200" dirty="0">
              <a:solidFill>
                <a:schemeClr val="tx1"/>
              </a:solidFill>
              <a:effectLst/>
              <a:latin typeface="+mn-lt"/>
              <a:ea typeface="+mn-ea"/>
              <a:cs typeface="+mn-cs"/>
            </a:endParaRP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r>
              <a:rPr lang="en-US" sz="1200" b="1" kern="1200" dirty="0" err="1">
                <a:solidFill>
                  <a:schemeClr val="tx1"/>
                </a:solidFill>
                <a:effectLst/>
                <a:latin typeface="+mn-lt"/>
                <a:ea typeface="+mn-ea"/>
                <a:cs typeface="+mn-cs"/>
              </a:rPr>
              <a:t>Características</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que</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comparte</a:t>
            </a:r>
            <a:r>
              <a:rPr lang="en-US" sz="1200" b="1" kern="1200" dirty="0">
                <a:solidFill>
                  <a:schemeClr val="tx1"/>
                </a:solidFill>
                <a:effectLst/>
                <a:latin typeface="+mn-lt"/>
                <a:ea typeface="+mn-ea"/>
                <a:cs typeface="+mn-cs"/>
              </a:rPr>
              <a:t> con la </a:t>
            </a:r>
            <a:r>
              <a:rPr lang="en-US" sz="1200" b="1" kern="1200" dirty="0" err="1">
                <a:solidFill>
                  <a:schemeClr val="tx1"/>
                </a:solidFill>
                <a:effectLst/>
                <a:latin typeface="+mn-lt"/>
                <a:ea typeface="+mn-ea"/>
                <a:cs typeface="+mn-cs"/>
              </a:rPr>
              <a:t>región</a:t>
            </a:r>
            <a:r>
              <a:rPr lang="en-US" sz="1200" b="1" kern="1200" dirty="0">
                <a:solidFill>
                  <a:schemeClr val="tx1"/>
                </a:solidFill>
                <a:effectLst/>
                <a:latin typeface="+mn-lt"/>
                <a:ea typeface="+mn-ea"/>
                <a:cs typeface="+mn-cs"/>
              </a:rPr>
              <a:t>:</a:t>
            </a:r>
            <a:endParaRPr lang="en-US" sz="1200" b="0" kern="1200" dirty="0">
              <a:solidFill>
                <a:schemeClr val="tx1"/>
              </a:solidFill>
              <a:effectLst/>
              <a:latin typeface="+mn-lt"/>
              <a:ea typeface="+mn-ea"/>
              <a:cs typeface="+mn-cs"/>
            </a:endParaRPr>
          </a:p>
          <a:p>
            <a:r>
              <a:rPr lang="en-US" sz="1200" b="0" kern="1200" dirty="0" err="1">
                <a:solidFill>
                  <a:schemeClr val="tx1"/>
                </a:solidFill>
                <a:effectLst/>
                <a:latin typeface="+mn-lt"/>
                <a:ea typeface="+mn-ea"/>
                <a:cs typeface="+mn-cs"/>
              </a:rPr>
              <a:t>Dependencia</a:t>
            </a:r>
            <a:r>
              <a:rPr lang="en-US" sz="1200" b="0" kern="1200" dirty="0">
                <a:solidFill>
                  <a:schemeClr val="tx1"/>
                </a:solidFill>
                <a:effectLst/>
                <a:latin typeface="+mn-lt"/>
                <a:ea typeface="+mn-ea"/>
                <a:cs typeface="+mn-cs"/>
              </a:rPr>
              <a:t> de commodities (</a:t>
            </a:r>
            <a:r>
              <a:rPr lang="en-US" sz="1200" b="0" kern="1200" dirty="0" err="1">
                <a:solidFill>
                  <a:schemeClr val="tx1"/>
                </a:solidFill>
                <a:effectLst/>
                <a:latin typeface="+mn-lt"/>
                <a:ea typeface="+mn-ea"/>
                <a:cs typeface="+mn-cs"/>
              </a:rPr>
              <a:t>agro</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energía</a:t>
            </a:r>
            <a:r>
              <a:rPr lang="en-US" sz="1200" b="0" kern="1200" dirty="0">
                <a:solidFill>
                  <a:schemeClr val="tx1"/>
                </a:solidFill>
                <a:effectLst/>
                <a:latin typeface="+mn-lt"/>
                <a:ea typeface="+mn-ea"/>
                <a:cs typeface="+mn-cs"/>
              </a:rPr>
              <a:t>)</a:t>
            </a:r>
          </a:p>
          <a:p>
            <a:r>
              <a:rPr lang="en-US" sz="1200" b="0" kern="1200" dirty="0" err="1">
                <a:solidFill>
                  <a:schemeClr val="tx1"/>
                </a:solidFill>
                <a:effectLst/>
                <a:latin typeface="+mn-lt"/>
                <a:ea typeface="+mn-ea"/>
                <a:cs typeface="+mn-cs"/>
              </a:rPr>
              <a:t>Vulnerabilidad</a:t>
            </a:r>
            <a:r>
              <a:rPr lang="en-US" sz="1200" b="0" kern="1200" dirty="0">
                <a:solidFill>
                  <a:schemeClr val="tx1"/>
                </a:solidFill>
                <a:effectLst/>
                <a:latin typeface="+mn-lt"/>
                <a:ea typeface="+mn-ea"/>
                <a:cs typeface="+mn-cs"/>
              </a:rPr>
              <a:t> a </a:t>
            </a:r>
            <a:r>
              <a:rPr lang="en-US" sz="1200" b="0" kern="1200" dirty="0" err="1">
                <a:solidFill>
                  <a:schemeClr val="tx1"/>
                </a:solidFill>
                <a:effectLst/>
                <a:latin typeface="+mn-lt"/>
                <a:ea typeface="+mn-ea"/>
                <a:cs typeface="+mn-cs"/>
              </a:rPr>
              <a:t>términos</a:t>
            </a:r>
            <a:r>
              <a:rPr lang="en-US" sz="1200" b="0" kern="1200" dirty="0">
                <a:solidFill>
                  <a:schemeClr val="tx1"/>
                </a:solidFill>
                <a:effectLst/>
                <a:latin typeface="+mn-lt"/>
                <a:ea typeface="+mn-ea"/>
                <a:cs typeface="+mn-cs"/>
              </a:rPr>
              <a:t> de </a:t>
            </a:r>
            <a:r>
              <a:rPr lang="en-US" sz="1200" b="0" kern="1200" dirty="0" err="1">
                <a:solidFill>
                  <a:schemeClr val="tx1"/>
                </a:solidFill>
                <a:effectLst/>
                <a:latin typeface="+mn-lt"/>
                <a:ea typeface="+mn-ea"/>
                <a:cs typeface="+mn-cs"/>
              </a:rPr>
              <a:t>intercambio</a:t>
            </a:r>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Historia de </a:t>
            </a:r>
            <a:r>
              <a:rPr lang="en-US" sz="1200" b="0" kern="1200" dirty="0" err="1">
                <a:solidFill>
                  <a:schemeClr val="tx1"/>
                </a:solidFill>
                <a:effectLst/>
                <a:latin typeface="+mn-lt"/>
                <a:ea typeface="+mn-ea"/>
                <a:cs typeface="+mn-cs"/>
              </a:rPr>
              <a:t>inestabilidad</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política</a:t>
            </a:r>
            <a:r>
              <a:rPr lang="en-US" sz="1200" b="0" kern="1200" dirty="0">
                <a:solidFill>
                  <a:schemeClr val="tx1"/>
                </a:solidFill>
                <a:effectLst/>
                <a:latin typeface="+mn-lt"/>
                <a:ea typeface="+mn-ea"/>
                <a:cs typeface="+mn-cs"/>
              </a:rPr>
              <a:t> y </a:t>
            </a:r>
            <a:r>
              <a:rPr lang="en-US" sz="1200" b="0" kern="1200" dirty="0" err="1">
                <a:solidFill>
                  <a:schemeClr val="tx1"/>
                </a:solidFill>
                <a:effectLst/>
                <a:latin typeface="+mn-lt"/>
                <a:ea typeface="+mn-ea"/>
                <a:cs typeface="+mn-cs"/>
              </a:rPr>
              <a:t>macroeconómica</a:t>
            </a:r>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Trampa de </a:t>
            </a:r>
            <a:r>
              <a:rPr lang="en-US" sz="1200" b="0" kern="1200" dirty="0" err="1">
                <a:solidFill>
                  <a:schemeClr val="tx1"/>
                </a:solidFill>
                <a:effectLst/>
                <a:latin typeface="+mn-lt"/>
                <a:ea typeface="+mn-ea"/>
                <a:cs typeface="+mn-cs"/>
              </a:rPr>
              <a:t>ingreso</a:t>
            </a:r>
            <a:r>
              <a:rPr lang="en-US" sz="1200" b="0" kern="1200" dirty="0">
                <a:solidFill>
                  <a:schemeClr val="tx1"/>
                </a:solidFill>
                <a:effectLst/>
                <a:latin typeface="+mn-lt"/>
                <a:ea typeface="+mn-ea"/>
                <a:cs typeface="+mn-cs"/>
              </a:rPr>
              <a:t> medio (</a:t>
            </a:r>
            <a:r>
              <a:rPr lang="en-US" sz="1200" b="0" kern="1200" dirty="0" err="1">
                <a:solidFill>
                  <a:schemeClr val="tx1"/>
                </a:solidFill>
                <a:effectLst/>
                <a:latin typeface="+mn-lt"/>
                <a:ea typeface="+mn-ea"/>
                <a:cs typeface="+mn-cs"/>
              </a:rPr>
              <a:t>estancamiento</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en</a:t>
            </a:r>
            <a:r>
              <a:rPr lang="en-US" sz="1200" b="0" kern="1200" dirty="0">
                <a:solidFill>
                  <a:schemeClr val="tx1"/>
                </a:solidFill>
                <a:effectLst/>
                <a:latin typeface="+mn-lt"/>
                <a:ea typeface="+mn-ea"/>
                <a:cs typeface="+mn-cs"/>
              </a:rPr>
              <a:t> $8-12k per </a:t>
            </a:r>
            <a:r>
              <a:rPr lang="en-US" sz="1200" b="0" kern="1200" dirty="0" err="1">
                <a:solidFill>
                  <a:schemeClr val="tx1"/>
                </a:solidFill>
                <a:effectLst/>
                <a:latin typeface="+mn-lt"/>
                <a:ea typeface="+mn-ea"/>
                <a:cs typeface="+mn-cs"/>
              </a:rPr>
              <a:t>cápita</a:t>
            </a:r>
            <a:r>
              <a:rPr lang="en-US" sz="1200" b="0" kern="1200" dirty="0">
                <a:solidFill>
                  <a:schemeClr val="tx1"/>
                </a:solidFill>
                <a:effectLst/>
                <a:latin typeface="+mn-lt"/>
                <a:ea typeface="+mn-ea"/>
                <a:cs typeface="+mn-cs"/>
              </a:rPr>
              <a:t>)</a:t>
            </a:r>
          </a:p>
          <a:p>
            <a:r>
              <a:rPr lang="en-US" sz="1200" b="0" kern="1200" dirty="0" err="1">
                <a:solidFill>
                  <a:schemeClr val="tx1"/>
                </a:solidFill>
                <a:effectLst/>
                <a:latin typeface="+mn-lt"/>
                <a:ea typeface="+mn-ea"/>
                <a:cs typeface="+mn-cs"/>
              </a:rPr>
              <a:t>Desconfianza</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en</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instituciones</a:t>
            </a:r>
            <a:endParaRPr lang="en-US" sz="1200" b="0" kern="1200" dirty="0">
              <a:solidFill>
                <a:schemeClr val="tx1"/>
              </a:solidFill>
              <a:effectLst/>
              <a:latin typeface="+mn-lt"/>
              <a:ea typeface="+mn-ea"/>
              <a:cs typeface="+mn-cs"/>
            </a:endParaRP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r>
              <a:rPr lang="en-US" sz="1200" b="1" kern="1200" dirty="0" err="1">
                <a:solidFill>
                  <a:schemeClr val="tx1"/>
                </a:solidFill>
                <a:effectLst/>
                <a:latin typeface="+mn-lt"/>
                <a:ea typeface="+mn-ea"/>
                <a:cs typeface="+mn-cs"/>
              </a:rPr>
              <a:t>Características</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donde</a:t>
            </a:r>
            <a:r>
              <a:rPr lang="en-US" sz="1200" b="1" kern="1200" dirty="0">
                <a:solidFill>
                  <a:schemeClr val="tx1"/>
                </a:solidFill>
                <a:effectLst/>
                <a:latin typeface="+mn-lt"/>
                <a:ea typeface="+mn-ea"/>
                <a:cs typeface="+mn-cs"/>
              </a:rPr>
              <a:t> Argentina es outlier:</a:t>
            </a:r>
            <a:endParaRPr lang="en-US" sz="1200" b="0" kern="1200" dirty="0">
              <a:solidFill>
                <a:schemeClr val="tx1"/>
              </a:solidFill>
              <a:effectLst/>
              <a:latin typeface="+mn-lt"/>
              <a:ea typeface="+mn-ea"/>
              <a:cs typeface="+mn-cs"/>
            </a:endParaRP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1. Escala </a:t>
            </a:r>
            <a:r>
              <a:rPr lang="en-US" sz="1200" b="1" kern="1200" dirty="0" err="1">
                <a:solidFill>
                  <a:schemeClr val="tx1"/>
                </a:solidFill>
                <a:effectLst/>
                <a:latin typeface="+mn-lt"/>
                <a:ea typeface="+mn-ea"/>
                <a:cs typeface="+mn-cs"/>
              </a:rPr>
              <a:t>económica</a:t>
            </a:r>
            <a:r>
              <a:rPr lang="en-US" sz="1200" b="1" kern="1200" dirty="0">
                <a:solidFill>
                  <a:schemeClr val="tx1"/>
                </a:solidFill>
                <a:effectLst/>
                <a:latin typeface="+mn-lt"/>
                <a:ea typeface="+mn-ea"/>
                <a:cs typeface="+mn-cs"/>
              </a:rPr>
              <a:t>:</a:t>
            </a:r>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Solo </a:t>
            </a:r>
            <a:r>
              <a:rPr lang="en-US" sz="1200" b="0" kern="1200" dirty="0" err="1">
                <a:solidFill>
                  <a:schemeClr val="tx1"/>
                </a:solidFill>
                <a:effectLst/>
                <a:latin typeface="+mn-lt"/>
                <a:ea typeface="+mn-ea"/>
                <a:cs typeface="+mn-cs"/>
              </a:rPr>
              <a:t>Brasil</a:t>
            </a:r>
            <a:r>
              <a:rPr lang="en-US" sz="1200" b="0" kern="1200" dirty="0">
                <a:solidFill>
                  <a:schemeClr val="tx1"/>
                </a:solidFill>
                <a:effectLst/>
                <a:latin typeface="+mn-lt"/>
                <a:ea typeface="+mn-ea"/>
                <a:cs typeface="+mn-cs"/>
              </a:rPr>
              <a:t> y México son comparables </a:t>
            </a:r>
            <a:r>
              <a:rPr lang="en-US" sz="1200" b="0" kern="1200" dirty="0" err="1">
                <a:solidFill>
                  <a:schemeClr val="tx1"/>
                </a:solidFill>
                <a:effectLst/>
                <a:latin typeface="+mn-lt"/>
                <a:ea typeface="+mn-ea"/>
                <a:cs typeface="+mn-cs"/>
              </a:rPr>
              <a:t>en</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tamaño</a:t>
            </a:r>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Argentina </a:t>
            </a:r>
            <a:r>
              <a:rPr lang="en-US" sz="1200" b="0" kern="1200" dirty="0" err="1">
                <a:solidFill>
                  <a:schemeClr val="tx1"/>
                </a:solidFill>
                <a:effectLst/>
                <a:latin typeface="+mn-lt"/>
                <a:ea typeface="+mn-ea"/>
                <a:cs typeface="+mn-cs"/>
              </a:rPr>
              <a:t>debería</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tener</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más</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resiliencia</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por</a:t>
            </a:r>
            <a:r>
              <a:rPr lang="en-US" sz="1200" b="0" kern="1200" dirty="0">
                <a:solidFill>
                  <a:schemeClr val="tx1"/>
                </a:solidFill>
                <a:effectLst/>
                <a:latin typeface="+mn-lt"/>
                <a:ea typeface="+mn-ea"/>
                <a:cs typeface="+mn-cs"/>
              </a:rPr>
              <a:t> mercado </a:t>
            </a:r>
            <a:r>
              <a:rPr lang="en-US" sz="1200" b="0" kern="1200" dirty="0" err="1">
                <a:solidFill>
                  <a:schemeClr val="tx1"/>
                </a:solidFill>
                <a:effectLst/>
                <a:latin typeface="+mn-lt"/>
                <a:ea typeface="+mn-ea"/>
                <a:cs typeface="+mn-cs"/>
              </a:rPr>
              <a:t>interno</a:t>
            </a:r>
            <a:r>
              <a:rPr lang="en-US" sz="1200" b="0" kern="1200" dirty="0">
                <a:solidFill>
                  <a:schemeClr val="tx1"/>
                </a:solidFill>
                <a:effectLst/>
                <a:latin typeface="+mn-lt"/>
                <a:ea typeface="+mn-ea"/>
                <a:cs typeface="+mn-cs"/>
              </a:rPr>
              <a:t> grande</a:t>
            </a:r>
          </a:p>
          <a:p>
            <a:r>
              <a:rPr lang="en-US" sz="1200" b="0" kern="1200" dirty="0" err="1">
                <a:solidFill>
                  <a:schemeClr val="tx1"/>
                </a:solidFill>
                <a:effectLst/>
                <a:latin typeface="+mn-lt"/>
                <a:ea typeface="+mn-ea"/>
                <a:cs typeface="+mn-cs"/>
              </a:rPr>
              <a:t>Volatilidad</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argentina</a:t>
            </a:r>
            <a:r>
              <a:rPr lang="en-US" sz="1200" b="0" kern="1200" dirty="0">
                <a:solidFill>
                  <a:schemeClr val="tx1"/>
                </a:solidFill>
                <a:effectLst/>
                <a:latin typeface="+mn-lt"/>
                <a:ea typeface="+mn-ea"/>
                <a:cs typeface="+mn-cs"/>
              </a:rPr>
              <a:t> es </a:t>
            </a:r>
            <a:r>
              <a:rPr lang="en-US" sz="1200" b="1" kern="1200" dirty="0" err="1">
                <a:solidFill>
                  <a:schemeClr val="tx1"/>
                </a:solidFill>
                <a:effectLst/>
                <a:latin typeface="+mn-lt"/>
                <a:ea typeface="+mn-ea"/>
                <a:cs typeface="+mn-cs"/>
              </a:rPr>
              <a:t>excesiva</a:t>
            </a:r>
            <a:r>
              <a:rPr lang="en-US" sz="1200" b="0" kern="1200" dirty="0">
                <a:solidFill>
                  <a:schemeClr val="tx1"/>
                </a:solidFill>
                <a:effectLst/>
                <a:latin typeface="+mn-lt"/>
                <a:ea typeface="+mn-ea"/>
                <a:cs typeface="+mn-cs"/>
              </a:rPr>
              <a:t> para </a:t>
            </a:r>
            <a:r>
              <a:rPr lang="en-US" sz="1200" b="0" kern="1200" dirty="0" err="1">
                <a:solidFill>
                  <a:schemeClr val="tx1"/>
                </a:solidFill>
                <a:effectLst/>
                <a:latin typeface="+mn-lt"/>
                <a:ea typeface="+mn-ea"/>
                <a:cs typeface="+mn-cs"/>
              </a:rPr>
              <a:t>su</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escala</a:t>
            </a:r>
            <a:endParaRPr lang="en-US" sz="1200" b="0" kern="1200" dirty="0">
              <a:solidFill>
                <a:schemeClr val="tx1"/>
              </a:solidFill>
              <a:effectLst/>
              <a:latin typeface="+mn-lt"/>
              <a:ea typeface="+mn-ea"/>
              <a:cs typeface="+mn-cs"/>
            </a:endParaRP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2. </a:t>
            </a:r>
            <a:r>
              <a:rPr lang="en-US" sz="1200" b="1" kern="1200" dirty="0" err="1">
                <a:solidFill>
                  <a:schemeClr val="tx1"/>
                </a:solidFill>
                <a:effectLst/>
                <a:latin typeface="+mn-lt"/>
                <a:ea typeface="+mn-ea"/>
                <a:cs typeface="+mn-cs"/>
              </a:rPr>
              <a:t>Potencial</a:t>
            </a:r>
            <a:r>
              <a:rPr lang="en-US" sz="1200" b="1" kern="1200" dirty="0">
                <a:solidFill>
                  <a:schemeClr val="tx1"/>
                </a:solidFill>
                <a:effectLst/>
                <a:latin typeface="+mn-lt"/>
                <a:ea typeface="+mn-ea"/>
                <a:cs typeface="+mn-cs"/>
              </a:rPr>
              <a:t> no </a:t>
            </a:r>
            <a:r>
              <a:rPr lang="en-US" sz="1200" b="1" kern="1200" dirty="0" err="1">
                <a:solidFill>
                  <a:schemeClr val="tx1"/>
                </a:solidFill>
                <a:effectLst/>
                <a:latin typeface="+mn-lt"/>
                <a:ea typeface="+mn-ea"/>
                <a:cs typeface="+mn-cs"/>
              </a:rPr>
              <a:t>realizado</a:t>
            </a:r>
            <a:r>
              <a:rPr lang="en-US" sz="1200" b="1" kern="1200" dirty="0">
                <a:solidFill>
                  <a:schemeClr val="tx1"/>
                </a:solidFill>
                <a:effectLst/>
                <a:latin typeface="+mn-lt"/>
                <a:ea typeface="+mn-ea"/>
                <a:cs typeface="+mn-cs"/>
              </a:rPr>
              <a:t>:</a:t>
            </a:r>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Mejor </a:t>
            </a:r>
            <a:r>
              <a:rPr lang="en-US" sz="1200" b="0" kern="1200" dirty="0" err="1">
                <a:solidFill>
                  <a:schemeClr val="tx1"/>
                </a:solidFill>
                <a:effectLst/>
                <a:latin typeface="+mn-lt"/>
                <a:ea typeface="+mn-ea"/>
                <a:cs typeface="+mn-cs"/>
              </a:rPr>
              <a:t>dotación</a:t>
            </a:r>
            <a:r>
              <a:rPr lang="en-US" sz="1200" b="0" kern="1200" dirty="0">
                <a:solidFill>
                  <a:schemeClr val="tx1"/>
                </a:solidFill>
                <a:effectLst/>
                <a:latin typeface="+mn-lt"/>
                <a:ea typeface="+mn-ea"/>
                <a:cs typeface="+mn-cs"/>
              </a:rPr>
              <a:t> de capital </a:t>
            </a:r>
            <a:r>
              <a:rPr lang="en-US" sz="1200" b="0" kern="1200" dirty="0" err="1">
                <a:solidFill>
                  <a:schemeClr val="tx1"/>
                </a:solidFill>
                <a:effectLst/>
                <a:latin typeface="+mn-lt"/>
                <a:ea typeface="+mn-ea"/>
                <a:cs typeface="+mn-cs"/>
              </a:rPr>
              <a:t>humano</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que</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promedio</a:t>
            </a:r>
            <a:r>
              <a:rPr lang="en-US" sz="1200" b="0" kern="1200" dirty="0">
                <a:solidFill>
                  <a:schemeClr val="tx1"/>
                </a:solidFill>
                <a:effectLst/>
                <a:latin typeface="+mn-lt"/>
                <a:ea typeface="+mn-ea"/>
                <a:cs typeface="+mn-cs"/>
              </a:rPr>
              <a:t> regional</a:t>
            </a:r>
          </a:p>
          <a:p>
            <a:r>
              <a:rPr lang="en-US" sz="1200" b="0" kern="1200" dirty="0" err="1">
                <a:solidFill>
                  <a:schemeClr val="tx1"/>
                </a:solidFill>
                <a:effectLst/>
                <a:latin typeface="+mn-lt"/>
                <a:ea typeface="+mn-ea"/>
                <a:cs typeface="+mn-cs"/>
              </a:rPr>
              <a:t>Recursos</a:t>
            </a:r>
            <a:r>
              <a:rPr lang="en-US" sz="1200" b="0" kern="1200" dirty="0">
                <a:solidFill>
                  <a:schemeClr val="tx1"/>
                </a:solidFill>
                <a:effectLst/>
                <a:latin typeface="+mn-lt"/>
                <a:ea typeface="+mn-ea"/>
                <a:cs typeface="+mn-cs"/>
              </a:rPr>
              <a:t> naturales </a:t>
            </a:r>
            <a:r>
              <a:rPr lang="en-US" sz="1200" b="0" kern="1200" dirty="0" err="1">
                <a:solidFill>
                  <a:schemeClr val="tx1"/>
                </a:solidFill>
                <a:effectLst/>
                <a:latin typeface="+mn-lt"/>
                <a:ea typeface="+mn-ea"/>
                <a:cs typeface="+mn-cs"/>
              </a:rPr>
              <a:t>más</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diversos</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agro</a:t>
            </a:r>
            <a:r>
              <a:rPr lang="en-US" sz="1200" b="0" kern="1200" dirty="0">
                <a:solidFill>
                  <a:schemeClr val="tx1"/>
                </a:solidFill>
                <a:effectLst/>
                <a:latin typeface="+mn-lt"/>
                <a:ea typeface="+mn-ea"/>
                <a:cs typeface="+mn-cs"/>
              </a:rPr>
              <a:t> + </a:t>
            </a:r>
            <a:r>
              <a:rPr lang="en-US" sz="1200" b="0" kern="1200" dirty="0" err="1">
                <a:solidFill>
                  <a:schemeClr val="tx1"/>
                </a:solidFill>
                <a:effectLst/>
                <a:latin typeface="+mn-lt"/>
                <a:ea typeface="+mn-ea"/>
                <a:cs typeface="+mn-cs"/>
              </a:rPr>
              <a:t>energía</a:t>
            </a:r>
            <a:r>
              <a:rPr lang="en-US" sz="1200" b="0" kern="1200" dirty="0">
                <a:solidFill>
                  <a:schemeClr val="tx1"/>
                </a:solidFill>
                <a:effectLst/>
                <a:latin typeface="+mn-lt"/>
                <a:ea typeface="+mn-ea"/>
                <a:cs typeface="+mn-cs"/>
              </a:rPr>
              <a:t> + </a:t>
            </a:r>
            <a:r>
              <a:rPr lang="en-US" sz="1200" b="0" kern="1200" dirty="0" err="1">
                <a:solidFill>
                  <a:schemeClr val="tx1"/>
                </a:solidFill>
                <a:effectLst/>
                <a:latin typeface="+mn-lt"/>
                <a:ea typeface="+mn-ea"/>
                <a:cs typeface="+mn-cs"/>
              </a:rPr>
              <a:t>minería</a:t>
            </a:r>
            <a:r>
              <a:rPr lang="en-US" sz="1200" b="0" kern="1200" dirty="0">
                <a:solidFill>
                  <a:schemeClr val="tx1"/>
                </a:solidFill>
                <a:effectLst/>
                <a:latin typeface="+mn-lt"/>
                <a:ea typeface="+mn-ea"/>
                <a:cs typeface="+mn-cs"/>
              </a:rPr>
              <a:t>)</a:t>
            </a:r>
          </a:p>
          <a:p>
            <a:r>
              <a:rPr lang="en-US" sz="1200" b="0" kern="1200" dirty="0">
                <a:solidFill>
                  <a:schemeClr val="tx1"/>
                </a:solidFill>
                <a:effectLst/>
                <a:latin typeface="+mn-lt"/>
                <a:ea typeface="+mn-ea"/>
                <a:cs typeface="+mn-cs"/>
              </a:rPr>
              <a:t>Historia de </a:t>
            </a:r>
            <a:r>
              <a:rPr lang="en-US" sz="1200" b="0" kern="1200" dirty="0" err="1">
                <a:solidFill>
                  <a:schemeClr val="tx1"/>
                </a:solidFill>
                <a:effectLst/>
                <a:latin typeface="+mn-lt"/>
                <a:ea typeface="+mn-ea"/>
                <a:cs typeface="+mn-cs"/>
              </a:rPr>
              <a:t>desarrollo</a:t>
            </a:r>
            <a:r>
              <a:rPr lang="en-US" sz="1200" b="0" kern="1200" dirty="0">
                <a:solidFill>
                  <a:schemeClr val="tx1"/>
                </a:solidFill>
                <a:effectLst/>
                <a:latin typeface="+mn-lt"/>
                <a:ea typeface="+mn-ea"/>
                <a:cs typeface="+mn-cs"/>
              </a:rPr>
              <a:t> industrial (hoy </a:t>
            </a:r>
            <a:r>
              <a:rPr lang="en-US" sz="1200" b="0" kern="1200" dirty="0" err="1">
                <a:solidFill>
                  <a:schemeClr val="tx1"/>
                </a:solidFill>
                <a:effectLst/>
                <a:latin typeface="+mn-lt"/>
                <a:ea typeface="+mn-ea"/>
                <a:cs typeface="+mn-cs"/>
              </a:rPr>
              <a:t>en</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declive</a:t>
            </a:r>
            <a:r>
              <a:rPr lang="en-US" sz="1200" b="0" kern="1200" dirty="0">
                <a:solidFill>
                  <a:schemeClr val="tx1"/>
                </a:solidFill>
                <a:effectLst/>
                <a:latin typeface="+mn-lt"/>
                <a:ea typeface="+mn-ea"/>
                <a:cs typeface="+mn-cs"/>
              </a:rPr>
              <a:t>)</a:t>
            </a:r>
          </a:p>
          <a:p>
            <a:r>
              <a:rPr lang="en-US" sz="1200" b="1" kern="1200" dirty="0" err="1">
                <a:solidFill>
                  <a:schemeClr val="tx1"/>
                </a:solidFill>
                <a:effectLst/>
                <a:latin typeface="+mn-lt"/>
                <a:ea typeface="+mn-ea"/>
                <a:cs typeface="+mn-cs"/>
              </a:rPr>
              <a:t>Debería</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estar</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más</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cerca</a:t>
            </a:r>
            <a:r>
              <a:rPr lang="en-US" sz="1200" b="1" kern="1200" dirty="0">
                <a:solidFill>
                  <a:schemeClr val="tx1"/>
                </a:solidFill>
                <a:effectLst/>
                <a:latin typeface="+mn-lt"/>
                <a:ea typeface="+mn-ea"/>
                <a:cs typeface="+mn-cs"/>
              </a:rPr>
              <a:t> de Chile/Uruguay </a:t>
            </a:r>
            <a:r>
              <a:rPr lang="en-US" sz="1200" b="1" kern="1200" dirty="0" err="1">
                <a:solidFill>
                  <a:schemeClr val="tx1"/>
                </a:solidFill>
                <a:effectLst/>
                <a:latin typeface="+mn-lt"/>
                <a:ea typeface="+mn-ea"/>
                <a:cs typeface="+mn-cs"/>
              </a:rPr>
              <a:t>que</a:t>
            </a:r>
            <a:r>
              <a:rPr lang="en-US" sz="1200" b="1" kern="1200" dirty="0">
                <a:solidFill>
                  <a:schemeClr val="tx1"/>
                </a:solidFill>
                <a:effectLst/>
                <a:latin typeface="+mn-lt"/>
                <a:ea typeface="+mn-ea"/>
                <a:cs typeface="+mn-cs"/>
              </a:rPr>
              <a:t> de </a:t>
            </a:r>
            <a:r>
              <a:rPr lang="en-US" sz="1200" b="1" kern="1200" dirty="0" err="1">
                <a:solidFill>
                  <a:schemeClr val="tx1"/>
                </a:solidFill>
                <a:effectLst/>
                <a:latin typeface="+mn-lt"/>
                <a:ea typeface="+mn-ea"/>
                <a:cs typeface="+mn-cs"/>
              </a:rPr>
              <a:t>países</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andinos</a:t>
            </a:r>
            <a:endParaRPr lang="en-US" sz="1200" b="0" kern="1200" dirty="0">
              <a:solidFill>
                <a:schemeClr val="tx1"/>
              </a:solidFill>
              <a:effectLst/>
              <a:latin typeface="+mn-lt"/>
              <a:ea typeface="+mn-ea"/>
              <a:cs typeface="+mn-cs"/>
            </a:endParaRP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3. </a:t>
            </a:r>
            <a:r>
              <a:rPr lang="en-US" sz="1200" b="1" kern="1200" dirty="0" err="1">
                <a:solidFill>
                  <a:schemeClr val="tx1"/>
                </a:solidFill>
                <a:effectLst/>
                <a:latin typeface="+mn-lt"/>
                <a:ea typeface="+mn-ea"/>
                <a:cs typeface="+mn-cs"/>
              </a:rPr>
              <a:t>Polarización</a:t>
            </a:r>
            <a:r>
              <a:rPr lang="en-US" sz="1200" b="1" kern="1200" dirty="0">
                <a:solidFill>
                  <a:schemeClr val="tx1"/>
                </a:solidFill>
                <a:effectLst/>
                <a:latin typeface="+mn-lt"/>
                <a:ea typeface="+mn-ea"/>
                <a:cs typeface="+mn-cs"/>
              </a:rPr>
              <a:t> extrema:</a:t>
            </a:r>
            <a:endParaRPr lang="en-US" sz="1200" b="0" kern="1200" dirty="0">
              <a:solidFill>
                <a:schemeClr val="tx1"/>
              </a:solidFill>
              <a:effectLst/>
              <a:latin typeface="+mn-lt"/>
              <a:ea typeface="+mn-ea"/>
              <a:cs typeface="+mn-cs"/>
            </a:endParaRPr>
          </a:p>
          <a:p>
            <a:r>
              <a:rPr lang="en-US" sz="1200" b="0" kern="1200" dirty="0" err="1">
                <a:solidFill>
                  <a:schemeClr val="tx1"/>
                </a:solidFill>
                <a:effectLst/>
                <a:latin typeface="+mn-lt"/>
                <a:ea typeface="+mn-ea"/>
                <a:cs typeface="+mn-cs"/>
              </a:rPr>
              <a:t>Cambios</a:t>
            </a:r>
            <a:r>
              <a:rPr lang="en-US" sz="1200" b="0" kern="1200" dirty="0">
                <a:solidFill>
                  <a:schemeClr val="tx1"/>
                </a:solidFill>
                <a:effectLst/>
                <a:latin typeface="+mn-lt"/>
                <a:ea typeface="+mn-ea"/>
                <a:cs typeface="+mn-cs"/>
              </a:rPr>
              <a:t> de rumbo radical </a:t>
            </a:r>
            <a:r>
              <a:rPr lang="en-US" sz="1200" b="0" kern="1200" dirty="0" err="1">
                <a:solidFill>
                  <a:schemeClr val="tx1"/>
                </a:solidFill>
                <a:effectLst/>
                <a:latin typeface="+mn-lt"/>
                <a:ea typeface="+mn-ea"/>
                <a:cs typeface="+mn-cs"/>
              </a:rPr>
              <a:t>cada</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elección</a:t>
            </a:r>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Resto de Latam </a:t>
            </a:r>
            <a:r>
              <a:rPr lang="en-US" sz="1200" b="0" kern="1200" dirty="0" err="1">
                <a:solidFill>
                  <a:schemeClr val="tx1"/>
                </a:solidFill>
                <a:effectLst/>
                <a:latin typeface="+mn-lt"/>
                <a:ea typeface="+mn-ea"/>
                <a:cs typeface="+mn-cs"/>
              </a:rPr>
              <a:t>tiene</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alternancia</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pero</a:t>
            </a:r>
            <a:r>
              <a:rPr lang="en-US" sz="1200" b="0" kern="1200" dirty="0">
                <a:solidFill>
                  <a:schemeClr val="tx1"/>
                </a:solidFill>
                <a:effectLst/>
                <a:latin typeface="+mn-lt"/>
                <a:ea typeface="+mn-ea"/>
                <a:cs typeface="+mn-cs"/>
              </a:rPr>
              <a:t> con mayor </a:t>
            </a:r>
            <a:r>
              <a:rPr lang="en-US" sz="1200" b="0" kern="1200" dirty="0" err="1">
                <a:solidFill>
                  <a:schemeClr val="tx1"/>
                </a:solidFill>
                <a:effectLst/>
                <a:latin typeface="+mn-lt"/>
                <a:ea typeface="+mn-ea"/>
                <a:cs typeface="+mn-cs"/>
              </a:rPr>
              <a:t>continuidad</a:t>
            </a:r>
            <a:r>
              <a:rPr lang="en-US" sz="1200" b="0" kern="1200" dirty="0">
                <a:solidFill>
                  <a:schemeClr val="tx1"/>
                </a:solidFill>
                <a:effectLst/>
                <a:latin typeface="+mn-lt"/>
                <a:ea typeface="+mn-ea"/>
                <a:cs typeface="+mn-cs"/>
              </a:rPr>
              <a:t> macro</a:t>
            </a:r>
          </a:p>
          <a:p>
            <a:r>
              <a:rPr lang="en-US" sz="1200" b="0" kern="1200" dirty="0">
                <a:solidFill>
                  <a:schemeClr val="tx1"/>
                </a:solidFill>
                <a:effectLst/>
                <a:latin typeface="+mn-lt"/>
                <a:ea typeface="+mn-ea"/>
                <a:cs typeface="+mn-cs"/>
              </a:rPr>
              <a:t>Colombia, Chile, Perú: </a:t>
            </a:r>
            <a:r>
              <a:rPr lang="en-US" sz="1200" b="0" kern="1200" dirty="0" err="1">
                <a:solidFill>
                  <a:schemeClr val="tx1"/>
                </a:solidFill>
                <a:effectLst/>
                <a:latin typeface="+mn-lt"/>
                <a:ea typeface="+mn-ea"/>
                <a:cs typeface="+mn-cs"/>
              </a:rPr>
              <a:t>ortodoxia</a:t>
            </a:r>
            <a:r>
              <a:rPr lang="en-US" sz="1200" b="0" kern="1200" dirty="0">
                <a:solidFill>
                  <a:schemeClr val="tx1"/>
                </a:solidFill>
                <a:effectLst/>
                <a:latin typeface="+mn-lt"/>
                <a:ea typeface="+mn-ea"/>
                <a:cs typeface="+mn-cs"/>
              </a:rPr>
              <a:t> macro </a:t>
            </a:r>
            <a:r>
              <a:rPr lang="en-US" sz="1200" b="0" kern="1200" dirty="0" err="1">
                <a:solidFill>
                  <a:schemeClr val="tx1"/>
                </a:solidFill>
                <a:effectLst/>
                <a:latin typeface="+mn-lt"/>
                <a:ea typeface="+mn-ea"/>
                <a:cs typeface="+mn-cs"/>
              </a:rPr>
              <a:t>pese</a:t>
            </a:r>
            <a:r>
              <a:rPr lang="en-US" sz="1200" b="0" kern="1200" dirty="0">
                <a:solidFill>
                  <a:schemeClr val="tx1"/>
                </a:solidFill>
                <a:effectLst/>
                <a:latin typeface="+mn-lt"/>
                <a:ea typeface="+mn-ea"/>
                <a:cs typeface="+mn-cs"/>
              </a:rPr>
              <a:t> a </a:t>
            </a:r>
            <a:r>
              <a:rPr lang="en-US" sz="1200" b="0" kern="1200" dirty="0" err="1">
                <a:solidFill>
                  <a:schemeClr val="tx1"/>
                </a:solidFill>
                <a:effectLst/>
                <a:latin typeface="+mn-lt"/>
                <a:ea typeface="+mn-ea"/>
                <a:cs typeface="+mn-cs"/>
              </a:rPr>
              <a:t>cambios</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políticos</a:t>
            </a:r>
            <a:endParaRPr lang="en-US" sz="1200" b="0" kern="1200" dirty="0">
              <a:solidFill>
                <a:schemeClr val="tx1"/>
              </a:solidFill>
              <a:effectLst/>
              <a:latin typeface="+mn-lt"/>
              <a:ea typeface="+mn-ea"/>
              <a:cs typeface="+mn-cs"/>
            </a:endParaRP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4. </a:t>
            </a:r>
            <a:r>
              <a:rPr lang="en-US" sz="1200" b="1" kern="1200" dirty="0" err="1">
                <a:solidFill>
                  <a:schemeClr val="tx1"/>
                </a:solidFill>
                <a:effectLst/>
                <a:latin typeface="+mn-lt"/>
                <a:ea typeface="+mn-ea"/>
                <a:cs typeface="+mn-cs"/>
              </a:rPr>
              <a:t>Adicción</a:t>
            </a:r>
            <a:r>
              <a:rPr lang="en-US" sz="1200" b="1" kern="1200" dirty="0">
                <a:solidFill>
                  <a:schemeClr val="tx1"/>
                </a:solidFill>
                <a:effectLst/>
                <a:latin typeface="+mn-lt"/>
                <a:ea typeface="+mn-ea"/>
                <a:cs typeface="+mn-cs"/>
              </a:rPr>
              <a:t> al default:</a:t>
            </a:r>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9 defaults </a:t>
            </a:r>
            <a:r>
              <a:rPr lang="en-US" sz="1200" b="0" kern="1200" dirty="0" err="1">
                <a:solidFill>
                  <a:schemeClr val="tx1"/>
                </a:solidFill>
                <a:effectLst/>
                <a:latin typeface="+mn-lt"/>
                <a:ea typeface="+mn-ea"/>
                <a:cs typeface="+mn-cs"/>
              </a:rPr>
              <a:t>en</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historia</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récord</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mundial</a:t>
            </a:r>
            <a:r>
              <a:rPr lang="en-US" sz="1200" b="0" kern="1200" dirty="0">
                <a:solidFill>
                  <a:schemeClr val="tx1"/>
                </a:solidFill>
                <a:effectLst/>
                <a:latin typeface="+mn-lt"/>
                <a:ea typeface="+mn-ea"/>
                <a:cs typeface="+mn-cs"/>
              </a:rPr>
              <a:t>)</a:t>
            </a:r>
          </a:p>
          <a:p>
            <a:r>
              <a:rPr lang="en-US" sz="1200" b="0" kern="1200" dirty="0">
                <a:solidFill>
                  <a:schemeClr val="tx1"/>
                </a:solidFill>
                <a:effectLst/>
                <a:latin typeface="+mn-lt"/>
                <a:ea typeface="+mn-ea"/>
                <a:cs typeface="+mn-cs"/>
              </a:rPr>
              <a:t>Solo Venezuela comparable </a:t>
            </a:r>
            <a:r>
              <a:rPr lang="en-US" sz="1200" b="0" kern="1200" dirty="0" err="1">
                <a:solidFill>
                  <a:schemeClr val="tx1"/>
                </a:solidFill>
                <a:effectLst/>
                <a:latin typeface="+mn-lt"/>
                <a:ea typeface="+mn-ea"/>
                <a:cs typeface="+mn-cs"/>
              </a:rPr>
              <a:t>en</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desconfianza</a:t>
            </a:r>
            <a:r>
              <a:rPr lang="en-US" sz="1200" b="0" kern="1200" dirty="0">
                <a:solidFill>
                  <a:schemeClr val="tx1"/>
                </a:solidFill>
                <a:effectLst/>
                <a:latin typeface="+mn-lt"/>
                <a:ea typeface="+mn-ea"/>
                <a:cs typeface="+mn-cs"/>
              </a:rPr>
              <a:t> de mercados</a:t>
            </a:r>
          </a:p>
          <a:p>
            <a:r>
              <a:rPr lang="en-US" sz="1200" b="0" kern="1200" dirty="0" err="1">
                <a:solidFill>
                  <a:schemeClr val="tx1"/>
                </a:solidFill>
                <a:effectLst/>
                <a:latin typeface="+mn-lt"/>
                <a:ea typeface="+mn-ea"/>
                <a:cs typeface="+mn-cs"/>
              </a:rPr>
              <a:t>Brasil</a:t>
            </a:r>
            <a:r>
              <a:rPr lang="en-US" sz="1200" b="0" kern="1200" dirty="0">
                <a:solidFill>
                  <a:schemeClr val="tx1"/>
                </a:solidFill>
                <a:effectLst/>
                <a:latin typeface="+mn-lt"/>
                <a:ea typeface="+mn-ea"/>
                <a:cs typeface="+mn-cs"/>
              </a:rPr>
              <a:t>, Chile, Colombia: </a:t>
            </a:r>
            <a:r>
              <a:rPr lang="en-US" sz="1200" b="0" kern="1200" dirty="0" err="1">
                <a:solidFill>
                  <a:schemeClr val="tx1"/>
                </a:solidFill>
                <a:effectLst/>
                <a:latin typeface="+mn-lt"/>
                <a:ea typeface="+mn-ea"/>
                <a:cs typeface="+mn-cs"/>
              </a:rPr>
              <a:t>acceso</a:t>
            </a:r>
            <a:r>
              <a:rPr lang="en-US" sz="1200" b="0" kern="1200" dirty="0">
                <a:solidFill>
                  <a:schemeClr val="tx1"/>
                </a:solidFill>
                <a:effectLst/>
                <a:latin typeface="+mn-lt"/>
                <a:ea typeface="+mn-ea"/>
                <a:cs typeface="+mn-cs"/>
              </a:rPr>
              <a:t> a mercados </a:t>
            </a:r>
            <a:r>
              <a:rPr lang="en-US" sz="1200" b="0" kern="1200" dirty="0" err="1">
                <a:solidFill>
                  <a:schemeClr val="tx1"/>
                </a:solidFill>
                <a:effectLst/>
                <a:latin typeface="+mn-lt"/>
                <a:ea typeface="+mn-ea"/>
                <a:cs typeface="+mn-cs"/>
              </a:rPr>
              <a:t>internacionales</a:t>
            </a:r>
            <a:endParaRPr lang="en-US" sz="1200" b="0" kern="1200" dirty="0">
              <a:solidFill>
                <a:schemeClr val="tx1"/>
              </a:solidFill>
              <a:effectLst/>
              <a:latin typeface="+mn-lt"/>
              <a:ea typeface="+mn-ea"/>
              <a:cs typeface="+mn-cs"/>
            </a:endParaRP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Lecciones</a:t>
            </a:r>
            <a:r>
              <a:rPr lang="en-US" sz="1200" b="1" kern="1200" dirty="0">
                <a:solidFill>
                  <a:schemeClr val="tx1"/>
                </a:solidFill>
                <a:effectLst/>
                <a:latin typeface="+mn-lt"/>
                <a:ea typeface="+mn-ea"/>
                <a:cs typeface="+mn-cs"/>
              </a:rPr>
              <a:t> del </a:t>
            </a:r>
            <a:r>
              <a:rPr lang="en-US" sz="1200" b="1" kern="1200" dirty="0" err="1">
                <a:solidFill>
                  <a:schemeClr val="tx1"/>
                </a:solidFill>
                <a:effectLst/>
                <a:latin typeface="+mn-lt"/>
                <a:ea typeface="+mn-ea"/>
                <a:cs typeface="+mn-cs"/>
              </a:rPr>
              <a:t>contexto</a:t>
            </a:r>
            <a:r>
              <a:rPr lang="en-US" sz="1200" b="1" kern="1200" dirty="0">
                <a:solidFill>
                  <a:schemeClr val="tx1"/>
                </a:solidFill>
                <a:effectLst/>
                <a:latin typeface="+mn-lt"/>
                <a:ea typeface="+mn-ea"/>
                <a:cs typeface="+mn-cs"/>
              </a:rPr>
              <a:t> regional</a:t>
            </a:r>
            <a:endParaRPr lang="en-US" sz="1200" b="0" kern="1200" dirty="0">
              <a:solidFill>
                <a:schemeClr val="tx1"/>
              </a:solidFill>
              <a:effectLst/>
              <a:latin typeface="+mn-lt"/>
              <a:ea typeface="+mn-ea"/>
              <a:cs typeface="+mn-cs"/>
            </a:endParaRP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a:t>
            </a:r>
            <a:r>
              <a:rPr lang="en-US" sz="1200" b="1" kern="1200" dirty="0" err="1">
                <a:solidFill>
                  <a:schemeClr val="tx1"/>
                </a:solidFill>
                <a:effectLst/>
                <a:latin typeface="+mn-lt"/>
                <a:ea typeface="+mn-ea"/>
                <a:cs typeface="+mn-cs"/>
              </a:rPr>
              <a:t>Qué</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funcionó</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en</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otros</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países</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latinoamericanos</a:t>
            </a:r>
            <a:r>
              <a:rPr lang="en-US" sz="1200" b="1" kern="1200" dirty="0">
                <a:solidFill>
                  <a:schemeClr val="tx1"/>
                </a:solidFill>
                <a:effectLst/>
                <a:latin typeface="+mn-lt"/>
                <a:ea typeface="+mn-ea"/>
                <a:cs typeface="+mn-cs"/>
              </a:rPr>
              <a:t>?</a:t>
            </a:r>
            <a:endParaRPr lang="en-US" sz="1200" b="0" kern="1200" dirty="0">
              <a:solidFill>
                <a:schemeClr val="tx1"/>
              </a:solidFill>
              <a:effectLst/>
              <a:latin typeface="+mn-lt"/>
              <a:ea typeface="+mn-ea"/>
              <a:cs typeface="+mn-cs"/>
            </a:endParaRP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Chile (</a:t>
            </a:r>
            <a:r>
              <a:rPr lang="en-US" sz="1200" b="1" kern="1200" dirty="0" err="1">
                <a:solidFill>
                  <a:schemeClr val="tx1"/>
                </a:solidFill>
                <a:effectLst/>
                <a:latin typeface="+mn-lt"/>
                <a:ea typeface="+mn-ea"/>
                <a:cs typeface="+mn-cs"/>
              </a:rPr>
              <a:t>referencia</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positiva</a:t>
            </a:r>
            <a:r>
              <a:rPr lang="en-US" sz="1200" b="1" kern="1200" dirty="0">
                <a:solidFill>
                  <a:schemeClr val="tx1"/>
                </a:solidFill>
                <a:effectLst/>
                <a:latin typeface="+mn-lt"/>
                <a:ea typeface="+mn-ea"/>
                <a:cs typeface="+mn-cs"/>
              </a:rPr>
              <a:t>):</a:t>
            </a:r>
            <a:endParaRPr lang="en-US" sz="1200" b="0" kern="1200" dirty="0">
              <a:solidFill>
                <a:schemeClr val="tx1"/>
              </a:solidFill>
              <a:effectLst/>
              <a:latin typeface="+mn-lt"/>
              <a:ea typeface="+mn-ea"/>
              <a:cs typeface="+mn-cs"/>
            </a:endParaRPr>
          </a:p>
          <a:p>
            <a:r>
              <a:rPr lang="en-US" sz="1200" b="0" kern="1200" dirty="0" err="1">
                <a:solidFill>
                  <a:schemeClr val="tx1"/>
                </a:solidFill>
                <a:effectLst/>
                <a:latin typeface="+mn-lt"/>
                <a:ea typeface="+mn-ea"/>
                <a:cs typeface="+mn-cs"/>
              </a:rPr>
              <a:t>Independencia</a:t>
            </a:r>
            <a:r>
              <a:rPr lang="en-US" sz="1200" b="0" kern="1200" dirty="0">
                <a:solidFill>
                  <a:schemeClr val="tx1"/>
                </a:solidFill>
                <a:effectLst/>
                <a:latin typeface="+mn-lt"/>
                <a:ea typeface="+mn-ea"/>
                <a:cs typeface="+mn-cs"/>
              </a:rPr>
              <a:t> del Banco Central (ley de 1989)</a:t>
            </a:r>
          </a:p>
          <a:p>
            <a:r>
              <a:rPr lang="en-US" sz="1200" b="0" kern="1200" dirty="0">
                <a:solidFill>
                  <a:schemeClr val="tx1"/>
                </a:solidFill>
                <a:effectLst/>
                <a:latin typeface="+mn-lt"/>
                <a:ea typeface="+mn-ea"/>
                <a:cs typeface="+mn-cs"/>
              </a:rPr>
              <a:t>Regla fiscal </a:t>
            </a:r>
            <a:r>
              <a:rPr lang="en-US" sz="1200" b="0" kern="1200" dirty="0" err="1">
                <a:solidFill>
                  <a:schemeClr val="tx1"/>
                </a:solidFill>
                <a:effectLst/>
                <a:latin typeface="+mn-lt"/>
                <a:ea typeface="+mn-ea"/>
                <a:cs typeface="+mn-cs"/>
              </a:rPr>
              <a:t>estructural</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ahorro</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en</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tiempos</a:t>
            </a:r>
            <a:r>
              <a:rPr lang="en-US" sz="1200" b="0" kern="1200" dirty="0">
                <a:solidFill>
                  <a:schemeClr val="tx1"/>
                </a:solidFill>
                <a:effectLst/>
                <a:latin typeface="+mn-lt"/>
                <a:ea typeface="+mn-ea"/>
                <a:cs typeface="+mn-cs"/>
              </a:rPr>
              <a:t> buenos)</a:t>
            </a:r>
          </a:p>
          <a:p>
            <a:r>
              <a:rPr lang="en-US" sz="1200" b="0" kern="1200" dirty="0">
                <a:solidFill>
                  <a:schemeClr val="tx1"/>
                </a:solidFill>
                <a:effectLst/>
                <a:latin typeface="+mn-lt"/>
                <a:ea typeface="+mn-ea"/>
                <a:cs typeface="+mn-cs"/>
              </a:rPr>
              <a:t>Apertura </a:t>
            </a:r>
            <a:r>
              <a:rPr lang="en-US" sz="1200" b="0" kern="1200" dirty="0" err="1">
                <a:solidFill>
                  <a:schemeClr val="tx1"/>
                </a:solidFill>
                <a:effectLst/>
                <a:latin typeface="+mn-lt"/>
                <a:ea typeface="+mn-ea"/>
                <a:cs typeface="+mn-cs"/>
              </a:rPr>
              <a:t>comercial</a:t>
            </a:r>
            <a:r>
              <a:rPr lang="en-US" sz="1200" b="0" kern="1200" dirty="0">
                <a:solidFill>
                  <a:schemeClr val="tx1"/>
                </a:solidFill>
                <a:effectLst/>
                <a:latin typeface="+mn-lt"/>
                <a:ea typeface="+mn-ea"/>
                <a:cs typeface="+mn-cs"/>
              </a:rPr>
              <a:t> (30+ </a:t>
            </a:r>
            <a:r>
              <a:rPr lang="en-US" sz="1200" b="0" kern="1200" dirty="0" err="1">
                <a:solidFill>
                  <a:schemeClr val="tx1"/>
                </a:solidFill>
                <a:effectLst/>
                <a:latin typeface="+mn-lt"/>
                <a:ea typeface="+mn-ea"/>
                <a:cs typeface="+mn-cs"/>
              </a:rPr>
              <a:t>tratados</a:t>
            </a:r>
            <a:r>
              <a:rPr lang="en-US" sz="1200" b="0" kern="1200" dirty="0">
                <a:solidFill>
                  <a:schemeClr val="tx1"/>
                </a:solidFill>
                <a:effectLst/>
                <a:latin typeface="+mn-lt"/>
                <a:ea typeface="+mn-ea"/>
                <a:cs typeface="+mn-cs"/>
              </a:rPr>
              <a:t> de libre </a:t>
            </a:r>
            <a:r>
              <a:rPr lang="en-US" sz="1200" b="0" kern="1200" dirty="0" err="1">
                <a:solidFill>
                  <a:schemeClr val="tx1"/>
                </a:solidFill>
                <a:effectLst/>
                <a:latin typeface="+mn-lt"/>
                <a:ea typeface="+mn-ea"/>
                <a:cs typeface="+mn-cs"/>
              </a:rPr>
              <a:t>comercio</a:t>
            </a:r>
            <a:r>
              <a:rPr lang="en-US" sz="1200" b="0" kern="1200" dirty="0">
                <a:solidFill>
                  <a:schemeClr val="tx1"/>
                </a:solidFill>
                <a:effectLst/>
                <a:latin typeface="+mn-lt"/>
                <a:ea typeface="+mn-ea"/>
                <a:cs typeface="+mn-cs"/>
              </a:rPr>
              <a:t>)</a:t>
            </a:r>
          </a:p>
          <a:p>
            <a:r>
              <a:rPr lang="en-US" sz="1200" b="0" kern="1200" dirty="0" err="1">
                <a:solidFill>
                  <a:schemeClr val="tx1"/>
                </a:solidFill>
                <a:effectLst/>
                <a:latin typeface="+mn-lt"/>
                <a:ea typeface="+mn-ea"/>
                <a:cs typeface="+mn-cs"/>
              </a:rPr>
              <a:t>Resultado</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Único</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país</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latam</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que</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alcanzó</a:t>
            </a:r>
            <a:r>
              <a:rPr lang="en-US" sz="1200" b="0" kern="1200" dirty="0">
                <a:solidFill>
                  <a:schemeClr val="tx1"/>
                </a:solidFill>
                <a:effectLst/>
                <a:latin typeface="+mn-lt"/>
                <a:ea typeface="+mn-ea"/>
                <a:cs typeface="+mn-cs"/>
              </a:rPr>
              <a:t> alto </a:t>
            </a:r>
            <a:r>
              <a:rPr lang="en-US" sz="1200" b="0" kern="1200" dirty="0" err="1">
                <a:solidFill>
                  <a:schemeClr val="tx1"/>
                </a:solidFill>
                <a:effectLst/>
                <a:latin typeface="+mn-lt"/>
                <a:ea typeface="+mn-ea"/>
                <a:cs typeface="+mn-cs"/>
              </a:rPr>
              <a:t>ingreso</a:t>
            </a:r>
            <a:endParaRPr lang="en-US" sz="1200" b="0" kern="1200" dirty="0">
              <a:solidFill>
                <a:schemeClr val="tx1"/>
              </a:solidFill>
              <a:effectLst/>
              <a:latin typeface="+mn-lt"/>
              <a:ea typeface="+mn-ea"/>
              <a:cs typeface="+mn-cs"/>
            </a:endParaRP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Uruguay (</a:t>
            </a:r>
            <a:r>
              <a:rPr lang="en-US" sz="1200" b="1" kern="1200" dirty="0" err="1">
                <a:solidFill>
                  <a:schemeClr val="tx1"/>
                </a:solidFill>
                <a:effectLst/>
                <a:latin typeface="+mn-lt"/>
                <a:ea typeface="+mn-ea"/>
                <a:cs typeface="+mn-cs"/>
              </a:rPr>
              <a:t>vecino</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exitoso</a:t>
            </a:r>
            <a:r>
              <a:rPr lang="en-US" sz="1200" b="1" kern="1200" dirty="0">
                <a:solidFill>
                  <a:schemeClr val="tx1"/>
                </a:solidFill>
                <a:effectLst/>
                <a:latin typeface="+mn-lt"/>
                <a:ea typeface="+mn-ea"/>
                <a:cs typeface="+mn-cs"/>
              </a:rPr>
              <a:t>):</a:t>
            </a:r>
            <a:endParaRPr lang="en-US" sz="1200" b="0" kern="1200" dirty="0">
              <a:solidFill>
                <a:schemeClr val="tx1"/>
              </a:solidFill>
              <a:effectLst/>
              <a:latin typeface="+mn-lt"/>
              <a:ea typeface="+mn-ea"/>
              <a:cs typeface="+mn-cs"/>
            </a:endParaRPr>
          </a:p>
          <a:p>
            <a:r>
              <a:rPr lang="en-US" sz="1200" b="0" kern="1200" dirty="0" err="1">
                <a:solidFill>
                  <a:schemeClr val="tx1"/>
                </a:solidFill>
                <a:effectLst/>
                <a:latin typeface="+mn-lt"/>
                <a:ea typeface="+mn-ea"/>
                <a:cs typeface="+mn-cs"/>
              </a:rPr>
              <a:t>Pragmatismo</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político</a:t>
            </a:r>
            <a:r>
              <a:rPr lang="en-US" sz="1200" b="0" kern="1200" dirty="0">
                <a:solidFill>
                  <a:schemeClr val="tx1"/>
                </a:solidFill>
                <a:effectLst/>
                <a:latin typeface="+mn-lt"/>
                <a:ea typeface="+mn-ea"/>
                <a:cs typeface="+mn-cs"/>
              </a:rPr>
              <a:t> (sin </a:t>
            </a:r>
            <a:r>
              <a:rPr lang="en-US" sz="1200" b="0" kern="1200" dirty="0" err="1">
                <a:solidFill>
                  <a:schemeClr val="tx1"/>
                </a:solidFill>
                <a:effectLst/>
                <a:latin typeface="+mn-lt"/>
                <a:ea typeface="+mn-ea"/>
                <a:cs typeface="+mn-cs"/>
              </a:rPr>
              <a:t>populismo</a:t>
            </a:r>
            <a:r>
              <a:rPr lang="en-US" sz="1200" b="0" kern="1200" dirty="0">
                <a:solidFill>
                  <a:schemeClr val="tx1"/>
                </a:solidFill>
                <a:effectLst/>
                <a:latin typeface="+mn-lt"/>
                <a:ea typeface="+mn-ea"/>
                <a:cs typeface="+mn-cs"/>
              </a:rPr>
              <a:t> extremo)</a:t>
            </a:r>
          </a:p>
          <a:p>
            <a:r>
              <a:rPr lang="en-US" sz="1200" b="0" kern="1200" dirty="0">
                <a:solidFill>
                  <a:schemeClr val="tx1"/>
                </a:solidFill>
                <a:effectLst/>
                <a:latin typeface="+mn-lt"/>
                <a:ea typeface="+mn-ea"/>
                <a:cs typeface="+mn-cs"/>
              </a:rPr>
              <a:t>Respeto a </a:t>
            </a:r>
            <a:r>
              <a:rPr lang="en-US" sz="1200" b="0" kern="1200" dirty="0" err="1">
                <a:solidFill>
                  <a:schemeClr val="tx1"/>
                </a:solidFill>
                <a:effectLst/>
                <a:latin typeface="+mn-lt"/>
                <a:ea typeface="+mn-ea"/>
                <a:cs typeface="+mn-cs"/>
              </a:rPr>
              <a:t>contratos</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seguridad</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jurídica</a:t>
            </a:r>
            <a:endParaRPr lang="en-US" sz="1200" b="0" kern="1200" dirty="0">
              <a:solidFill>
                <a:schemeClr val="tx1"/>
              </a:solidFill>
              <a:effectLst/>
              <a:latin typeface="+mn-lt"/>
              <a:ea typeface="+mn-ea"/>
              <a:cs typeface="+mn-cs"/>
            </a:endParaRPr>
          </a:p>
          <a:p>
            <a:r>
              <a:rPr lang="en-US" sz="1200" b="0" kern="1200" dirty="0" err="1">
                <a:solidFill>
                  <a:schemeClr val="tx1"/>
                </a:solidFill>
                <a:effectLst/>
                <a:latin typeface="+mn-lt"/>
                <a:ea typeface="+mn-ea"/>
                <a:cs typeface="+mn-cs"/>
              </a:rPr>
              <a:t>Diversificación</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agro</a:t>
            </a:r>
            <a:r>
              <a:rPr lang="en-US" sz="1200" b="0" kern="1200" dirty="0">
                <a:solidFill>
                  <a:schemeClr val="tx1"/>
                </a:solidFill>
                <a:effectLst/>
                <a:latin typeface="+mn-lt"/>
                <a:ea typeface="+mn-ea"/>
                <a:cs typeface="+mn-cs"/>
              </a:rPr>
              <a:t>, turismo, </a:t>
            </a:r>
            <a:r>
              <a:rPr lang="en-US" sz="1200" b="0" kern="1200" dirty="0" err="1">
                <a:solidFill>
                  <a:schemeClr val="tx1"/>
                </a:solidFill>
                <a:effectLst/>
                <a:latin typeface="+mn-lt"/>
                <a:ea typeface="+mn-ea"/>
                <a:cs typeface="+mn-cs"/>
              </a:rPr>
              <a:t>servicios</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tecnología</a:t>
            </a:r>
            <a:r>
              <a:rPr lang="en-US" sz="1200" b="0" kern="1200" dirty="0">
                <a:solidFill>
                  <a:schemeClr val="tx1"/>
                </a:solidFill>
                <a:effectLst/>
                <a:latin typeface="+mn-lt"/>
                <a:ea typeface="+mn-ea"/>
                <a:cs typeface="+mn-cs"/>
              </a:rPr>
              <a:t>)</a:t>
            </a:r>
          </a:p>
          <a:p>
            <a:r>
              <a:rPr lang="en-US" sz="1200" b="0" kern="1200" dirty="0" err="1">
                <a:solidFill>
                  <a:schemeClr val="tx1"/>
                </a:solidFill>
                <a:effectLst/>
                <a:latin typeface="+mn-lt"/>
                <a:ea typeface="+mn-ea"/>
                <a:cs typeface="+mn-cs"/>
              </a:rPr>
              <a:t>Resultado</a:t>
            </a:r>
            <a:r>
              <a:rPr lang="en-US" sz="1200" b="0" kern="1200" dirty="0">
                <a:solidFill>
                  <a:schemeClr val="tx1"/>
                </a:solidFill>
                <a:effectLst/>
                <a:latin typeface="+mn-lt"/>
                <a:ea typeface="+mn-ea"/>
                <a:cs typeface="+mn-cs"/>
              </a:rPr>
              <a:t>: Alta </a:t>
            </a:r>
            <a:r>
              <a:rPr lang="en-US" sz="1200" b="0" kern="1200" dirty="0" err="1">
                <a:solidFill>
                  <a:schemeClr val="tx1"/>
                </a:solidFill>
                <a:effectLst/>
                <a:latin typeface="+mn-lt"/>
                <a:ea typeface="+mn-ea"/>
                <a:cs typeface="+mn-cs"/>
              </a:rPr>
              <a:t>calidad</a:t>
            </a:r>
            <a:r>
              <a:rPr lang="en-US" sz="1200" b="0" kern="1200" dirty="0">
                <a:solidFill>
                  <a:schemeClr val="tx1"/>
                </a:solidFill>
                <a:effectLst/>
                <a:latin typeface="+mn-lt"/>
                <a:ea typeface="+mn-ea"/>
                <a:cs typeface="+mn-cs"/>
              </a:rPr>
              <a:t> de </a:t>
            </a:r>
            <a:r>
              <a:rPr lang="en-US" sz="1200" b="0" kern="1200" dirty="0" err="1">
                <a:solidFill>
                  <a:schemeClr val="tx1"/>
                </a:solidFill>
                <a:effectLst/>
                <a:latin typeface="+mn-lt"/>
                <a:ea typeface="+mn-ea"/>
                <a:cs typeface="+mn-cs"/>
              </a:rPr>
              <a:t>vida</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estabilidad</a:t>
            </a:r>
            <a:endParaRPr lang="en-US" sz="1200" b="0" kern="1200" dirty="0">
              <a:solidFill>
                <a:schemeClr val="tx1"/>
              </a:solidFill>
              <a:effectLst/>
              <a:latin typeface="+mn-lt"/>
              <a:ea typeface="+mn-ea"/>
              <a:cs typeface="+mn-cs"/>
            </a:endParaRP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Colombia (</a:t>
            </a:r>
            <a:r>
              <a:rPr lang="en-US" sz="1200" b="1" kern="1200" dirty="0" err="1">
                <a:solidFill>
                  <a:schemeClr val="tx1"/>
                </a:solidFill>
                <a:effectLst/>
                <a:latin typeface="+mn-lt"/>
                <a:ea typeface="+mn-ea"/>
                <a:cs typeface="+mn-cs"/>
              </a:rPr>
              <a:t>caso</a:t>
            </a:r>
            <a:r>
              <a:rPr lang="en-US" sz="1200" b="1" kern="1200" dirty="0">
                <a:solidFill>
                  <a:schemeClr val="tx1"/>
                </a:solidFill>
                <a:effectLst/>
                <a:latin typeface="+mn-lt"/>
                <a:ea typeface="+mn-ea"/>
                <a:cs typeface="+mn-cs"/>
              </a:rPr>
              <a:t> de </a:t>
            </a:r>
            <a:r>
              <a:rPr lang="en-US" sz="1200" b="1" kern="1200" dirty="0" err="1">
                <a:solidFill>
                  <a:schemeClr val="tx1"/>
                </a:solidFill>
                <a:effectLst/>
                <a:latin typeface="+mn-lt"/>
                <a:ea typeface="+mn-ea"/>
                <a:cs typeface="+mn-cs"/>
              </a:rPr>
              <a:t>superación</a:t>
            </a:r>
            <a:r>
              <a:rPr lang="en-US" sz="1200" b="1" kern="1200" dirty="0">
                <a:solidFill>
                  <a:schemeClr val="tx1"/>
                </a:solidFill>
                <a:effectLst/>
                <a:latin typeface="+mn-lt"/>
                <a:ea typeface="+mn-ea"/>
                <a:cs typeface="+mn-cs"/>
              </a:rPr>
              <a:t>):</a:t>
            </a:r>
            <a:endParaRPr lang="en-US" sz="1200" b="0" kern="1200" dirty="0">
              <a:solidFill>
                <a:schemeClr val="tx1"/>
              </a:solidFill>
              <a:effectLst/>
              <a:latin typeface="+mn-lt"/>
              <a:ea typeface="+mn-ea"/>
              <a:cs typeface="+mn-cs"/>
            </a:endParaRPr>
          </a:p>
          <a:p>
            <a:r>
              <a:rPr lang="en-US" sz="1200" b="0" kern="1200" dirty="0" err="1">
                <a:solidFill>
                  <a:schemeClr val="tx1"/>
                </a:solidFill>
                <a:effectLst/>
                <a:latin typeface="+mn-lt"/>
                <a:ea typeface="+mn-ea"/>
                <a:cs typeface="+mn-cs"/>
              </a:rPr>
              <a:t>Ortodoxia</a:t>
            </a:r>
            <a:r>
              <a:rPr lang="en-US" sz="1200" b="0" kern="1200" dirty="0">
                <a:solidFill>
                  <a:schemeClr val="tx1"/>
                </a:solidFill>
                <a:effectLst/>
                <a:latin typeface="+mn-lt"/>
                <a:ea typeface="+mn-ea"/>
                <a:cs typeface="+mn-cs"/>
              </a:rPr>
              <a:t> macro </a:t>
            </a:r>
            <a:r>
              <a:rPr lang="en-US" sz="1200" b="0" kern="1200" dirty="0" err="1">
                <a:solidFill>
                  <a:schemeClr val="tx1"/>
                </a:solidFill>
                <a:effectLst/>
                <a:latin typeface="+mn-lt"/>
                <a:ea typeface="+mn-ea"/>
                <a:cs typeface="+mn-cs"/>
              </a:rPr>
              <a:t>pese</a:t>
            </a:r>
            <a:r>
              <a:rPr lang="en-US" sz="1200" b="0" kern="1200" dirty="0">
                <a:solidFill>
                  <a:schemeClr val="tx1"/>
                </a:solidFill>
                <a:effectLst/>
                <a:latin typeface="+mn-lt"/>
                <a:ea typeface="+mn-ea"/>
                <a:cs typeface="+mn-cs"/>
              </a:rPr>
              <a:t> a </a:t>
            </a:r>
            <a:r>
              <a:rPr lang="en-US" sz="1200" b="0" kern="1200" dirty="0" err="1">
                <a:solidFill>
                  <a:schemeClr val="tx1"/>
                </a:solidFill>
                <a:effectLst/>
                <a:latin typeface="+mn-lt"/>
                <a:ea typeface="+mn-ea"/>
                <a:cs typeface="+mn-cs"/>
              </a:rPr>
              <a:t>conflicto</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armado</a:t>
            </a:r>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Apertura </a:t>
            </a:r>
            <a:r>
              <a:rPr lang="en-US" sz="1200" b="0" kern="1200" dirty="0" err="1">
                <a:solidFill>
                  <a:schemeClr val="tx1"/>
                </a:solidFill>
                <a:effectLst/>
                <a:latin typeface="+mn-lt"/>
                <a:ea typeface="+mn-ea"/>
                <a:cs typeface="+mn-cs"/>
              </a:rPr>
              <a:t>comercial</a:t>
            </a:r>
            <a:r>
              <a:rPr lang="en-US" sz="1200" b="0" kern="1200" dirty="0">
                <a:solidFill>
                  <a:schemeClr val="tx1"/>
                </a:solidFill>
                <a:effectLst/>
                <a:latin typeface="+mn-lt"/>
                <a:ea typeface="+mn-ea"/>
                <a:cs typeface="+mn-cs"/>
              </a:rPr>
              <a:t> (TLC con USA, UE)</a:t>
            </a:r>
          </a:p>
          <a:p>
            <a:r>
              <a:rPr lang="en-US" sz="1200" b="0" kern="1200" dirty="0">
                <a:solidFill>
                  <a:schemeClr val="tx1"/>
                </a:solidFill>
                <a:effectLst/>
                <a:latin typeface="+mn-lt"/>
                <a:ea typeface="+mn-ea"/>
                <a:cs typeface="+mn-cs"/>
              </a:rPr>
              <a:t>Banco central </a:t>
            </a:r>
            <a:r>
              <a:rPr lang="en-US" sz="1200" b="0" kern="1200" dirty="0" err="1">
                <a:solidFill>
                  <a:schemeClr val="tx1"/>
                </a:solidFill>
                <a:effectLst/>
                <a:latin typeface="+mn-lt"/>
                <a:ea typeface="+mn-ea"/>
                <a:cs typeface="+mn-cs"/>
              </a:rPr>
              <a:t>independiente</a:t>
            </a:r>
            <a:r>
              <a:rPr lang="en-US" sz="1200" b="0" kern="1200" dirty="0">
                <a:solidFill>
                  <a:schemeClr val="tx1"/>
                </a:solidFill>
                <a:effectLst/>
                <a:latin typeface="+mn-lt"/>
                <a:ea typeface="+mn-ea"/>
                <a:cs typeface="+mn-cs"/>
              </a:rPr>
              <a:t>, meta de </a:t>
            </a:r>
            <a:r>
              <a:rPr lang="en-US" sz="1200" b="0" kern="1200" dirty="0" err="1">
                <a:solidFill>
                  <a:schemeClr val="tx1"/>
                </a:solidFill>
                <a:effectLst/>
                <a:latin typeface="+mn-lt"/>
                <a:ea typeface="+mn-ea"/>
                <a:cs typeface="+mn-cs"/>
              </a:rPr>
              <a:t>inflación</a:t>
            </a:r>
            <a:endParaRPr lang="en-US" sz="1200" b="0" kern="1200" dirty="0">
              <a:solidFill>
                <a:schemeClr val="tx1"/>
              </a:solidFill>
              <a:effectLst/>
              <a:latin typeface="+mn-lt"/>
              <a:ea typeface="+mn-ea"/>
              <a:cs typeface="+mn-cs"/>
            </a:endParaRPr>
          </a:p>
          <a:p>
            <a:r>
              <a:rPr lang="en-US" sz="1200" b="0" kern="1200" dirty="0" err="1">
                <a:solidFill>
                  <a:schemeClr val="tx1"/>
                </a:solidFill>
                <a:effectLst/>
                <a:latin typeface="+mn-lt"/>
                <a:ea typeface="+mn-ea"/>
                <a:cs typeface="+mn-cs"/>
              </a:rPr>
              <a:t>Resultado</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Estabilización</a:t>
            </a:r>
            <a:r>
              <a:rPr lang="en-US" sz="1200" b="0" kern="1200" dirty="0">
                <a:solidFill>
                  <a:schemeClr val="tx1"/>
                </a:solidFill>
                <a:effectLst/>
                <a:latin typeface="+mn-lt"/>
                <a:ea typeface="+mn-ea"/>
                <a:cs typeface="+mn-cs"/>
              </a:rPr>
              <a:t> y </a:t>
            </a:r>
            <a:r>
              <a:rPr lang="en-US" sz="1200" b="0" kern="1200" dirty="0" err="1">
                <a:solidFill>
                  <a:schemeClr val="tx1"/>
                </a:solidFill>
                <a:effectLst/>
                <a:latin typeface="+mn-lt"/>
                <a:ea typeface="+mn-ea"/>
                <a:cs typeface="+mn-cs"/>
              </a:rPr>
              <a:t>crecimiento</a:t>
            </a:r>
            <a:r>
              <a:rPr lang="en-US" sz="1200" b="0" kern="1200" dirty="0">
                <a:solidFill>
                  <a:schemeClr val="tx1"/>
                </a:solidFill>
                <a:effectLst/>
                <a:latin typeface="+mn-lt"/>
                <a:ea typeface="+mn-ea"/>
                <a:cs typeface="+mn-cs"/>
              </a:rPr>
              <a:t> 2000-2020</a:t>
            </a: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r>
              <a:rPr lang="en-US" sz="1200" b="1" kern="1200" dirty="0" err="1">
                <a:solidFill>
                  <a:schemeClr val="tx1"/>
                </a:solidFill>
                <a:effectLst/>
                <a:latin typeface="+mn-lt"/>
                <a:ea typeface="+mn-ea"/>
                <a:cs typeface="+mn-cs"/>
              </a:rPr>
              <a:t>Brasil</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gigante</a:t>
            </a:r>
            <a:r>
              <a:rPr lang="en-US" sz="1200" b="1" kern="1200" dirty="0">
                <a:solidFill>
                  <a:schemeClr val="tx1"/>
                </a:solidFill>
                <a:effectLst/>
                <a:latin typeface="+mn-lt"/>
                <a:ea typeface="+mn-ea"/>
                <a:cs typeface="+mn-cs"/>
              </a:rPr>
              <a:t> con pies de barro):</a:t>
            </a:r>
            <a:endParaRPr lang="en-US" sz="1200" b="0" kern="1200" dirty="0">
              <a:solidFill>
                <a:schemeClr val="tx1"/>
              </a:solidFill>
              <a:effectLst/>
              <a:latin typeface="+mn-lt"/>
              <a:ea typeface="+mn-ea"/>
              <a:cs typeface="+mn-cs"/>
            </a:endParaRPr>
          </a:p>
          <a:p>
            <a:r>
              <a:rPr lang="en-US" sz="1200" b="0" kern="1200" dirty="0" err="1">
                <a:solidFill>
                  <a:schemeClr val="tx1"/>
                </a:solidFill>
                <a:effectLst/>
                <a:latin typeface="+mn-lt"/>
                <a:ea typeface="+mn-ea"/>
                <a:cs typeface="+mn-cs"/>
              </a:rPr>
              <a:t>Reformas</a:t>
            </a:r>
            <a:r>
              <a:rPr lang="en-US" sz="1200" b="0" kern="1200" dirty="0">
                <a:solidFill>
                  <a:schemeClr val="tx1"/>
                </a:solidFill>
                <a:effectLst/>
                <a:latin typeface="+mn-lt"/>
                <a:ea typeface="+mn-ea"/>
                <a:cs typeface="+mn-cs"/>
              </a:rPr>
              <a:t> Lula 1.0 (</a:t>
            </a:r>
            <a:r>
              <a:rPr lang="en-US" sz="1200" b="0" kern="1200" dirty="0" err="1">
                <a:solidFill>
                  <a:schemeClr val="tx1"/>
                </a:solidFill>
                <a:effectLst/>
                <a:latin typeface="+mn-lt"/>
                <a:ea typeface="+mn-ea"/>
                <a:cs typeface="+mn-cs"/>
              </a:rPr>
              <a:t>responsabilidad</a:t>
            </a:r>
            <a:r>
              <a:rPr lang="en-US" sz="1200" b="0" kern="1200" dirty="0">
                <a:solidFill>
                  <a:schemeClr val="tx1"/>
                </a:solidFill>
                <a:effectLst/>
                <a:latin typeface="+mn-lt"/>
                <a:ea typeface="+mn-ea"/>
                <a:cs typeface="+mn-cs"/>
              </a:rPr>
              <a:t> fiscal + </a:t>
            </a:r>
            <a:r>
              <a:rPr lang="en-US" sz="1200" b="0" kern="1200" dirty="0" err="1">
                <a:solidFill>
                  <a:schemeClr val="tx1"/>
                </a:solidFill>
                <a:effectLst/>
                <a:latin typeface="+mn-lt"/>
                <a:ea typeface="+mn-ea"/>
                <a:cs typeface="+mn-cs"/>
              </a:rPr>
              <a:t>programas</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sociales</a:t>
            </a:r>
            <a:r>
              <a:rPr lang="en-US" sz="1200" b="0" kern="1200" dirty="0">
                <a:solidFill>
                  <a:schemeClr val="tx1"/>
                </a:solidFill>
                <a:effectLst/>
                <a:latin typeface="+mn-lt"/>
                <a:ea typeface="+mn-ea"/>
                <a:cs typeface="+mn-cs"/>
              </a:rPr>
              <a:t>)</a:t>
            </a:r>
          </a:p>
          <a:p>
            <a:r>
              <a:rPr lang="en-US" sz="1200" b="0" kern="1200" dirty="0">
                <a:solidFill>
                  <a:schemeClr val="tx1"/>
                </a:solidFill>
                <a:effectLst/>
                <a:latin typeface="+mn-lt"/>
                <a:ea typeface="+mn-ea"/>
                <a:cs typeface="+mn-cs"/>
              </a:rPr>
              <a:t>Dilma: Gasto </a:t>
            </a:r>
            <a:r>
              <a:rPr lang="en-US" sz="1200" b="0" kern="1200" dirty="0" err="1">
                <a:solidFill>
                  <a:schemeClr val="tx1"/>
                </a:solidFill>
                <a:effectLst/>
                <a:latin typeface="+mn-lt"/>
                <a:ea typeface="+mn-ea"/>
                <a:cs typeface="+mn-cs"/>
              </a:rPr>
              <a:t>excesivo</a:t>
            </a:r>
            <a:r>
              <a:rPr lang="en-US" sz="1200" b="0" kern="1200" dirty="0">
                <a:solidFill>
                  <a:schemeClr val="tx1"/>
                </a:solidFill>
                <a:effectLst/>
                <a:latin typeface="+mn-lt"/>
                <a:ea typeface="+mn-ea"/>
                <a:cs typeface="+mn-cs"/>
              </a:rPr>
              <a:t>, crisis 2014-2016</a:t>
            </a:r>
          </a:p>
          <a:p>
            <a:r>
              <a:rPr lang="en-US" sz="1200" b="0" kern="1200" dirty="0" err="1">
                <a:solidFill>
                  <a:schemeClr val="tx1"/>
                </a:solidFill>
                <a:effectLst/>
                <a:latin typeface="+mn-lt"/>
                <a:ea typeface="+mn-ea"/>
                <a:cs typeface="+mn-cs"/>
              </a:rPr>
              <a:t>Lección</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Incluso</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Brasil</a:t>
            </a:r>
            <a:r>
              <a:rPr lang="en-US" sz="1200" b="0" kern="1200" dirty="0">
                <a:solidFill>
                  <a:schemeClr val="tx1"/>
                </a:solidFill>
                <a:effectLst/>
                <a:latin typeface="+mn-lt"/>
                <a:ea typeface="+mn-ea"/>
                <a:cs typeface="+mn-cs"/>
              </a:rPr>
              <a:t> con </a:t>
            </a:r>
            <a:r>
              <a:rPr lang="en-US" sz="1200" b="0" kern="1200" dirty="0" err="1">
                <a:solidFill>
                  <a:schemeClr val="tx1"/>
                </a:solidFill>
                <a:effectLst/>
                <a:latin typeface="+mn-lt"/>
                <a:ea typeface="+mn-ea"/>
                <a:cs typeface="+mn-cs"/>
              </a:rPr>
              <a:t>su</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tamaño</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sufre</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cuando</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abandona</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ortodoxia</a:t>
            </a:r>
            <a:endParaRPr lang="en-US" sz="1200" b="0" kern="1200" dirty="0">
              <a:solidFill>
                <a:schemeClr val="tx1"/>
              </a:solidFill>
              <a:effectLst/>
              <a:latin typeface="+mn-lt"/>
              <a:ea typeface="+mn-ea"/>
              <a:cs typeface="+mn-cs"/>
            </a:endParaRP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 La </a:t>
            </a:r>
            <a:r>
              <a:rPr lang="en-US" sz="1200" b="1" kern="1200" dirty="0" err="1">
                <a:solidFill>
                  <a:schemeClr val="tx1"/>
                </a:solidFill>
                <a:effectLst/>
                <a:latin typeface="+mn-lt"/>
                <a:ea typeface="+mn-ea"/>
                <a:cs typeface="+mn-cs"/>
              </a:rPr>
              <a:t>paradoja</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argentina</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en</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contexto</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latinoamericano</a:t>
            </a:r>
            <a:endParaRPr lang="en-US" sz="1200" b="0" kern="1200" dirty="0">
              <a:solidFill>
                <a:schemeClr val="tx1"/>
              </a:solidFill>
              <a:effectLst/>
              <a:latin typeface="+mn-lt"/>
              <a:ea typeface="+mn-ea"/>
              <a:cs typeface="+mn-cs"/>
            </a:endParaRP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Argentina </a:t>
            </a:r>
            <a:r>
              <a:rPr lang="en-US" sz="1200" b="1" kern="1200" dirty="0" err="1">
                <a:solidFill>
                  <a:schemeClr val="tx1"/>
                </a:solidFill>
                <a:effectLst/>
                <a:latin typeface="+mn-lt"/>
                <a:ea typeface="+mn-ea"/>
                <a:cs typeface="+mn-cs"/>
              </a:rPr>
              <a:t>tiene</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mejores</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condiciones</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iniciales</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que</a:t>
            </a:r>
            <a:r>
              <a:rPr lang="en-US" sz="1200" b="1" kern="1200" dirty="0">
                <a:solidFill>
                  <a:schemeClr val="tx1"/>
                </a:solidFill>
                <a:effectLst/>
                <a:latin typeface="+mn-lt"/>
                <a:ea typeface="+mn-ea"/>
                <a:cs typeface="+mn-cs"/>
              </a:rPr>
              <a:t> la </a:t>
            </a:r>
            <a:r>
              <a:rPr lang="en-US" sz="1200" b="1" kern="1200" dirty="0" err="1">
                <a:solidFill>
                  <a:schemeClr val="tx1"/>
                </a:solidFill>
                <a:effectLst/>
                <a:latin typeface="+mn-lt"/>
                <a:ea typeface="+mn-ea"/>
                <a:cs typeface="+mn-cs"/>
              </a:rPr>
              <a:t>mayoría</a:t>
            </a:r>
            <a:r>
              <a:rPr lang="en-US" sz="1200" b="1" kern="1200" dirty="0">
                <a:solidFill>
                  <a:schemeClr val="tx1"/>
                </a:solidFill>
                <a:effectLst/>
                <a:latin typeface="+mn-lt"/>
                <a:ea typeface="+mn-ea"/>
                <a:cs typeface="+mn-cs"/>
              </a:rPr>
              <a:t> de Latam:</a:t>
            </a:r>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Mayor </a:t>
            </a:r>
            <a:r>
              <a:rPr lang="en-US" sz="1200" b="0" kern="1200" dirty="0" err="1">
                <a:solidFill>
                  <a:schemeClr val="tx1"/>
                </a:solidFill>
                <a:effectLst/>
                <a:latin typeface="+mn-lt"/>
                <a:ea typeface="+mn-ea"/>
                <a:cs typeface="+mn-cs"/>
              </a:rPr>
              <a:t>ingreso</a:t>
            </a:r>
            <a:r>
              <a:rPr lang="en-US" sz="1200" b="0" kern="1200" dirty="0">
                <a:solidFill>
                  <a:schemeClr val="tx1"/>
                </a:solidFill>
                <a:effectLst/>
                <a:latin typeface="+mn-lt"/>
                <a:ea typeface="+mn-ea"/>
                <a:cs typeface="+mn-cs"/>
              </a:rPr>
              <a:t> per </a:t>
            </a:r>
            <a:r>
              <a:rPr lang="en-US" sz="1200" b="0" kern="1200" dirty="0" err="1">
                <a:solidFill>
                  <a:schemeClr val="tx1"/>
                </a:solidFill>
                <a:effectLst/>
                <a:latin typeface="+mn-lt"/>
                <a:ea typeface="+mn-ea"/>
                <a:cs typeface="+mn-cs"/>
              </a:rPr>
              <a:t>cápita</a:t>
            </a:r>
            <a:r>
              <a:rPr lang="en-US" sz="1200" b="0" kern="1200" dirty="0">
                <a:solidFill>
                  <a:schemeClr val="tx1"/>
                </a:solidFill>
                <a:effectLst/>
                <a:latin typeface="+mn-lt"/>
                <a:ea typeface="+mn-ea"/>
                <a:cs typeface="+mn-cs"/>
              </a:rPr>
              <a:t> histórico</a:t>
            </a:r>
          </a:p>
          <a:p>
            <a:r>
              <a:rPr lang="en-US" sz="1200" b="0" kern="1200" dirty="0">
                <a:solidFill>
                  <a:schemeClr val="tx1"/>
                </a:solidFill>
                <a:effectLst/>
                <a:latin typeface="+mn-lt"/>
                <a:ea typeface="+mn-ea"/>
                <a:cs typeface="+mn-cs"/>
              </a:rPr>
              <a:t>Mejor </a:t>
            </a:r>
            <a:r>
              <a:rPr lang="en-US" sz="1200" b="0" kern="1200" dirty="0" err="1">
                <a:solidFill>
                  <a:schemeClr val="tx1"/>
                </a:solidFill>
                <a:effectLst/>
                <a:latin typeface="+mn-lt"/>
                <a:ea typeface="+mn-ea"/>
                <a:cs typeface="+mn-cs"/>
              </a:rPr>
              <a:t>educación</a:t>
            </a:r>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Menos </a:t>
            </a:r>
            <a:r>
              <a:rPr lang="en-US" sz="1200" b="0" kern="1200" dirty="0" err="1">
                <a:solidFill>
                  <a:schemeClr val="tx1"/>
                </a:solidFill>
                <a:effectLst/>
                <a:latin typeface="+mn-lt"/>
                <a:ea typeface="+mn-ea"/>
                <a:cs typeface="+mn-cs"/>
              </a:rPr>
              <a:t>desigualdad</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que</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Brasil</a:t>
            </a:r>
            <a:r>
              <a:rPr lang="en-US" sz="1200" b="0" kern="1200" dirty="0">
                <a:solidFill>
                  <a:schemeClr val="tx1"/>
                </a:solidFill>
                <a:effectLst/>
                <a:latin typeface="+mn-lt"/>
                <a:ea typeface="+mn-ea"/>
                <a:cs typeface="+mn-cs"/>
              </a:rPr>
              <a:t>/México</a:t>
            </a:r>
          </a:p>
          <a:p>
            <a:r>
              <a:rPr lang="en-US" sz="1200" b="0" kern="1200" dirty="0">
                <a:solidFill>
                  <a:schemeClr val="tx1"/>
                </a:solidFill>
                <a:effectLst/>
                <a:latin typeface="+mn-lt"/>
                <a:ea typeface="+mn-ea"/>
                <a:cs typeface="+mn-cs"/>
              </a:rPr>
              <a:t>Más </a:t>
            </a:r>
            <a:r>
              <a:rPr lang="en-US" sz="1200" b="0" kern="1200" dirty="0" err="1">
                <a:solidFill>
                  <a:schemeClr val="tx1"/>
                </a:solidFill>
                <a:effectLst/>
                <a:latin typeface="+mn-lt"/>
                <a:ea typeface="+mn-ea"/>
                <a:cs typeface="+mn-cs"/>
              </a:rPr>
              <a:t>recursos</a:t>
            </a:r>
            <a:r>
              <a:rPr lang="en-US" sz="1200" b="0" kern="1200" dirty="0">
                <a:solidFill>
                  <a:schemeClr val="tx1"/>
                </a:solidFill>
                <a:effectLst/>
                <a:latin typeface="+mn-lt"/>
                <a:ea typeface="+mn-ea"/>
                <a:cs typeface="+mn-cs"/>
              </a:rPr>
              <a:t> per </a:t>
            </a:r>
            <a:r>
              <a:rPr lang="en-US" sz="1200" b="0" kern="1200" dirty="0" err="1">
                <a:solidFill>
                  <a:schemeClr val="tx1"/>
                </a:solidFill>
                <a:effectLst/>
                <a:latin typeface="+mn-lt"/>
                <a:ea typeface="+mn-ea"/>
                <a:cs typeface="+mn-cs"/>
              </a:rPr>
              <a:t>cápita</a:t>
            </a:r>
            <a:endParaRPr lang="en-US" sz="1200" b="0" kern="1200" dirty="0">
              <a:solidFill>
                <a:schemeClr val="tx1"/>
              </a:solidFill>
              <a:effectLst/>
              <a:latin typeface="+mn-lt"/>
              <a:ea typeface="+mn-ea"/>
              <a:cs typeface="+mn-cs"/>
            </a:endParaRP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Pero </a:t>
            </a:r>
            <a:r>
              <a:rPr lang="en-US" sz="1200" b="1" kern="1200" dirty="0" err="1">
                <a:solidFill>
                  <a:schemeClr val="tx1"/>
                </a:solidFill>
                <a:effectLst/>
                <a:latin typeface="+mn-lt"/>
                <a:ea typeface="+mn-ea"/>
                <a:cs typeface="+mn-cs"/>
              </a:rPr>
              <a:t>tuvo</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peor</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desempeño</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que</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vecinos</a:t>
            </a:r>
            <a:r>
              <a:rPr lang="en-US" sz="1200" b="1" kern="1200" dirty="0">
                <a:solidFill>
                  <a:schemeClr val="tx1"/>
                </a:solidFill>
                <a:effectLst/>
                <a:latin typeface="+mn-lt"/>
                <a:ea typeface="+mn-ea"/>
                <a:cs typeface="+mn-cs"/>
              </a:rPr>
              <a:t> con </a:t>
            </a:r>
            <a:r>
              <a:rPr lang="en-US" sz="1200" b="1" kern="1200" dirty="0" err="1">
                <a:solidFill>
                  <a:schemeClr val="tx1"/>
                </a:solidFill>
                <a:effectLst/>
                <a:latin typeface="+mn-lt"/>
                <a:ea typeface="+mn-ea"/>
                <a:cs typeface="+mn-cs"/>
              </a:rPr>
              <a:t>menos</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ventajas</a:t>
            </a:r>
            <a:r>
              <a:rPr lang="en-US" sz="1200" b="1" kern="1200" dirty="0">
                <a:solidFill>
                  <a:schemeClr val="tx1"/>
                </a:solidFill>
                <a:effectLst/>
                <a:latin typeface="+mn-lt"/>
                <a:ea typeface="+mn-ea"/>
                <a:cs typeface="+mn-cs"/>
              </a:rPr>
              <a:t>:</a:t>
            </a:r>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Uruguay sin </a:t>
            </a:r>
            <a:r>
              <a:rPr lang="en-US" sz="1200" b="0" kern="1200" dirty="0" err="1">
                <a:solidFill>
                  <a:schemeClr val="tx1"/>
                </a:solidFill>
                <a:effectLst/>
                <a:latin typeface="+mn-lt"/>
                <a:ea typeface="+mn-ea"/>
                <a:cs typeface="+mn-cs"/>
              </a:rPr>
              <a:t>recursos</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energéticos</a:t>
            </a:r>
            <a:r>
              <a:rPr lang="en-US" sz="1200" b="0" kern="1200" dirty="0">
                <a:solidFill>
                  <a:schemeClr val="tx1"/>
                </a:solidFill>
                <a:effectLst/>
                <a:latin typeface="+mn-lt"/>
                <a:ea typeface="+mn-ea"/>
                <a:cs typeface="+mn-cs"/>
              </a:rPr>
              <a:t> la </a:t>
            </a:r>
            <a:r>
              <a:rPr lang="en-US" sz="1200" b="0" kern="1200" dirty="0" err="1">
                <a:solidFill>
                  <a:schemeClr val="tx1"/>
                </a:solidFill>
                <a:effectLst/>
                <a:latin typeface="+mn-lt"/>
                <a:ea typeface="+mn-ea"/>
                <a:cs typeface="+mn-cs"/>
              </a:rPr>
              <a:t>supera</a:t>
            </a:r>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Chile sin </a:t>
            </a:r>
            <a:r>
              <a:rPr lang="en-US" sz="1200" b="0" kern="1200" dirty="0" err="1">
                <a:solidFill>
                  <a:schemeClr val="tx1"/>
                </a:solidFill>
                <a:effectLst/>
                <a:latin typeface="+mn-lt"/>
                <a:ea typeface="+mn-ea"/>
                <a:cs typeface="+mn-cs"/>
              </a:rPr>
              <a:t>agro</a:t>
            </a:r>
            <a:r>
              <a:rPr lang="en-US" sz="1200" b="0" kern="1200" dirty="0">
                <a:solidFill>
                  <a:schemeClr val="tx1"/>
                </a:solidFill>
                <a:effectLst/>
                <a:latin typeface="+mn-lt"/>
                <a:ea typeface="+mn-ea"/>
                <a:cs typeface="+mn-cs"/>
              </a:rPr>
              <a:t> comparable la </a:t>
            </a:r>
            <a:r>
              <a:rPr lang="en-US" sz="1200" b="0" kern="1200" dirty="0" err="1">
                <a:solidFill>
                  <a:schemeClr val="tx1"/>
                </a:solidFill>
                <a:effectLst/>
                <a:latin typeface="+mn-lt"/>
                <a:ea typeface="+mn-ea"/>
                <a:cs typeface="+mn-cs"/>
              </a:rPr>
              <a:t>supera</a:t>
            </a:r>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Colombia con </a:t>
            </a:r>
            <a:r>
              <a:rPr lang="en-US" sz="1200" b="0" kern="1200" dirty="0" err="1">
                <a:solidFill>
                  <a:schemeClr val="tx1"/>
                </a:solidFill>
                <a:effectLst/>
                <a:latin typeface="+mn-lt"/>
                <a:ea typeface="+mn-ea"/>
                <a:cs typeface="+mn-cs"/>
              </a:rPr>
              <a:t>guerra</a:t>
            </a:r>
            <a:r>
              <a:rPr lang="en-US" sz="1200" b="0" kern="1200" dirty="0">
                <a:solidFill>
                  <a:schemeClr val="tx1"/>
                </a:solidFill>
                <a:effectLst/>
                <a:latin typeface="+mn-lt"/>
                <a:ea typeface="+mn-ea"/>
                <a:cs typeface="+mn-cs"/>
              </a:rPr>
              <a:t> interna </a:t>
            </a:r>
            <a:r>
              <a:rPr lang="en-US" sz="1200" b="0" kern="1200" dirty="0" err="1">
                <a:solidFill>
                  <a:schemeClr val="tx1"/>
                </a:solidFill>
                <a:effectLst/>
                <a:latin typeface="+mn-lt"/>
                <a:ea typeface="+mn-ea"/>
                <a:cs typeface="+mn-cs"/>
              </a:rPr>
              <a:t>tuvo</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más</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estabilidad</a:t>
            </a:r>
            <a:r>
              <a:rPr lang="en-US" sz="1200" b="0" kern="1200" dirty="0">
                <a:solidFill>
                  <a:schemeClr val="tx1"/>
                </a:solidFill>
                <a:effectLst/>
                <a:latin typeface="+mn-lt"/>
                <a:ea typeface="+mn-ea"/>
                <a:cs typeface="+mn-cs"/>
              </a:rPr>
              <a:t> macro</a:t>
            </a: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r>
              <a:rPr lang="en-US" sz="1200" b="1" kern="1200" dirty="0" err="1">
                <a:solidFill>
                  <a:schemeClr val="tx1"/>
                </a:solidFill>
                <a:effectLst/>
                <a:latin typeface="+mn-lt"/>
                <a:ea typeface="+mn-ea"/>
                <a:cs typeface="+mn-cs"/>
              </a:rPr>
              <a:t>Conclusión</a:t>
            </a:r>
            <a:r>
              <a:rPr lang="en-US" sz="1200" b="1" kern="1200" dirty="0">
                <a:solidFill>
                  <a:schemeClr val="tx1"/>
                </a:solidFill>
                <a:effectLst/>
                <a:latin typeface="+mn-lt"/>
                <a:ea typeface="+mn-ea"/>
                <a:cs typeface="+mn-cs"/>
              </a:rPr>
              <a:t> brutal</a:t>
            </a:r>
            <a:r>
              <a:rPr lang="en-US" sz="1200" b="0" kern="1200" dirty="0">
                <a:solidFill>
                  <a:schemeClr val="tx1"/>
                </a:solidFill>
                <a:effectLst/>
                <a:latin typeface="+mn-lt"/>
                <a:ea typeface="+mn-ea"/>
                <a:cs typeface="+mn-cs"/>
              </a:rPr>
              <a:t>: El </a:t>
            </a:r>
            <a:r>
              <a:rPr lang="en-US" sz="1200" b="0" kern="1200" dirty="0" err="1">
                <a:solidFill>
                  <a:schemeClr val="tx1"/>
                </a:solidFill>
                <a:effectLst/>
                <a:latin typeface="+mn-lt"/>
                <a:ea typeface="+mn-ea"/>
                <a:cs typeface="+mn-cs"/>
              </a:rPr>
              <a:t>problema</a:t>
            </a:r>
            <a:r>
              <a:rPr lang="en-US" sz="1200" b="0" kern="1200" dirty="0">
                <a:solidFill>
                  <a:schemeClr val="tx1"/>
                </a:solidFill>
                <a:effectLst/>
                <a:latin typeface="+mn-lt"/>
                <a:ea typeface="+mn-ea"/>
                <a:cs typeface="+mn-cs"/>
              </a:rPr>
              <a:t> de Argentina </a:t>
            </a:r>
            <a:r>
              <a:rPr lang="en-US" sz="1200" b="1" kern="1200" dirty="0">
                <a:solidFill>
                  <a:schemeClr val="tx1"/>
                </a:solidFill>
                <a:effectLst/>
                <a:latin typeface="+mn-lt"/>
                <a:ea typeface="+mn-ea"/>
                <a:cs typeface="+mn-cs"/>
              </a:rPr>
              <a:t>no es </a:t>
            </a:r>
            <a:r>
              <a:rPr lang="en-US" sz="1200" b="1" kern="1200" dirty="0" err="1">
                <a:solidFill>
                  <a:schemeClr val="tx1"/>
                </a:solidFill>
                <a:effectLst/>
                <a:latin typeface="+mn-lt"/>
                <a:ea typeface="+mn-ea"/>
                <a:cs typeface="+mn-cs"/>
              </a:rPr>
              <a:t>latinoamericano</a:t>
            </a:r>
            <a:r>
              <a:rPr lang="en-US" sz="1200" b="0" kern="1200" dirty="0">
                <a:solidFill>
                  <a:schemeClr val="tx1"/>
                </a:solidFill>
                <a:effectLst/>
                <a:latin typeface="+mn-lt"/>
                <a:ea typeface="+mn-ea"/>
                <a:cs typeface="+mn-cs"/>
              </a:rPr>
              <a:t> (no </a:t>
            </a:r>
            <a:r>
              <a:rPr lang="en-US" sz="1200" b="0" kern="1200" dirty="0" err="1">
                <a:solidFill>
                  <a:schemeClr val="tx1"/>
                </a:solidFill>
                <a:effectLst/>
                <a:latin typeface="+mn-lt"/>
                <a:ea typeface="+mn-ea"/>
                <a:cs typeface="+mn-cs"/>
              </a:rPr>
              <a:t>está</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condenada</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por</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su</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región</a:t>
            </a:r>
            <a:r>
              <a:rPr lang="en-US" sz="1200" b="0" kern="1200" dirty="0">
                <a:solidFill>
                  <a:schemeClr val="tx1"/>
                </a:solidFill>
                <a:effectLst/>
                <a:latin typeface="+mn-lt"/>
                <a:ea typeface="+mn-ea"/>
                <a:cs typeface="+mn-cs"/>
              </a:rPr>
              <a:t>) — </a:t>
            </a:r>
            <a:r>
              <a:rPr lang="en-US" sz="1200" b="1" kern="1200" dirty="0">
                <a:solidFill>
                  <a:schemeClr val="tx1"/>
                </a:solidFill>
                <a:effectLst/>
                <a:latin typeface="+mn-lt"/>
                <a:ea typeface="+mn-ea"/>
                <a:cs typeface="+mn-cs"/>
              </a:rPr>
              <a:t>es </a:t>
            </a:r>
            <a:r>
              <a:rPr lang="en-US" sz="1200" b="1" kern="1200" dirty="0" err="1">
                <a:solidFill>
                  <a:schemeClr val="tx1"/>
                </a:solidFill>
                <a:effectLst/>
                <a:latin typeface="+mn-lt"/>
                <a:ea typeface="+mn-ea"/>
                <a:cs typeface="+mn-cs"/>
              </a:rPr>
              <a:t>argentino</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instituciones</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políticas</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cultura</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política</a:t>
            </a:r>
            <a:r>
              <a:rPr lang="en-US" sz="1200" b="0" kern="1200" dirty="0">
                <a:solidFill>
                  <a:schemeClr val="tx1"/>
                </a:solidFill>
                <a:effectLst/>
                <a:latin typeface="+mn-lt"/>
                <a:ea typeface="+mn-ea"/>
                <a:cs typeface="+mn-cs"/>
              </a:rPr>
              <a:t>).</a:t>
            </a: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Divergencia</a:t>
            </a:r>
            <a:r>
              <a:rPr lang="en-US" sz="1200" b="1" kern="1200" dirty="0">
                <a:solidFill>
                  <a:schemeClr val="tx1"/>
                </a:solidFill>
                <a:effectLst/>
                <a:latin typeface="+mn-lt"/>
                <a:ea typeface="+mn-ea"/>
                <a:cs typeface="+mn-cs"/>
              </a:rPr>
              <a:t> temporal</a:t>
            </a:r>
            <a:endParaRPr lang="en-US" sz="1200" b="0" kern="1200" dirty="0">
              <a:solidFill>
                <a:schemeClr val="tx1"/>
              </a:solidFill>
              <a:effectLst/>
              <a:latin typeface="+mn-lt"/>
              <a:ea typeface="+mn-ea"/>
              <a:cs typeface="+mn-cs"/>
            </a:endParaRP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1960-1980</a:t>
            </a:r>
            <a:r>
              <a:rPr lang="en-US" sz="1200" b="0" kern="1200" dirty="0">
                <a:solidFill>
                  <a:schemeClr val="tx1"/>
                </a:solidFill>
                <a:effectLst/>
                <a:latin typeface="+mn-lt"/>
                <a:ea typeface="+mn-ea"/>
                <a:cs typeface="+mn-cs"/>
              </a:rPr>
              <a:t>: Argentina </a:t>
            </a:r>
            <a:r>
              <a:rPr lang="en-US" sz="1200" b="0" kern="1200" dirty="0" err="1">
                <a:solidFill>
                  <a:schemeClr val="tx1"/>
                </a:solidFill>
                <a:effectLst/>
                <a:latin typeface="+mn-lt"/>
                <a:ea typeface="+mn-ea"/>
                <a:cs typeface="+mn-cs"/>
              </a:rPr>
              <a:t>relativamente</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mejor</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que</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promedio</a:t>
            </a:r>
            <a:r>
              <a:rPr lang="en-US" sz="1200" b="0" kern="1200" dirty="0">
                <a:solidFill>
                  <a:schemeClr val="tx1"/>
                </a:solidFill>
                <a:effectLst/>
                <a:latin typeface="+mn-lt"/>
                <a:ea typeface="+mn-ea"/>
                <a:cs typeface="+mn-cs"/>
              </a:rPr>
              <a:t> Latam</a:t>
            </a:r>
          </a:p>
          <a:p>
            <a:r>
              <a:rPr lang="en-US" sz="1200" b="1" kern="1200" dirty="0">
                <a:solidFill>
                  <a:schemeClr val="tx1"/>
                </a:solidFill>
                <a:effectLst/>
                <a:latin typeface="+mn-lt"/>
                <a:ea typeface="+mn-ea"/>
                <a:cs typeface="+mn-cs"/>
              </a:rPr>
              <a:t>1980-2000</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Convergencia</a:t>
            </a:r>
            <a:r>
              <a:rPr lang="en-US" sz="1200" b="0" kern="1200" dirty="0">
                <a:solidFill>
                  <a:schemeClr val="tx1"/>
                </a:solidFill>
                <a:effectLst/>
                <a:latin typeface="+mn-lt"/>
                <a:ea typeface="+mn-ea"/>
                <a:cs typeface="+mn-cs"/>
              </a:rPr>
              <a:t> (crisis de </a:t>
            </a:r>
            <a:r>
              <a:rPr lang="en-US" sz="1200" b="0" kern="1200" dirty="0" err="1">
                <a:solidFill>
                  <a:schemeClr val="tx1"/>
                </a:solidFill>
                <a:effectLst/>
                <a:latin typeface="+mn-lt"/>
                <a:ea typeface="+mn-ea"/>
                <a:cs typeface="+mn-cs"/>
              </a:rPr>
              <a:t>deuda</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afecta</a:t>
            </a:r>
            <a:r>
              <a:rPr lang="en-US" sz="1200" b="0" kern="1200" dirty="0">
                <a:solidFill>
                  <a:schemeClr val="tx1"/>
                </a:solidFill>
                <a:effectLst/>
                <a:latin typeface="+mn-lt"/>
                <a:ea typeface="+mn-ea"/>
                <a:cs typeface="+mn-cs"/>
              </a:rPr>
              <a:t> a </a:t>
            </a:r>
            <a:r>
              <a:rPr lang="en-US" sz="1200" b="0" kern="1200" dirty="0" err="1">
                <a:solidFill>
                  <a:schemeClr val="tx1"/>
                </a:solidFill>
                <a:effectLst/>
                <a:latin typeface="+mn-lt"/>
                <a:ea typeface="+mn-ea"/>
                <a:cs typeface="+mn-cs"/>
              </a:rPr>
              <a:t>todos</a:t>
            </a:r>
            <a:r>
              <a:rPr lang="en-US" sz="1200" b="0" kern="1200" dirty="0">
                <a:solidFill>
                  <a:schemeClr val="tx1"/>
                </a:solidFill>
                <a:effectLst/>
                <a:latin typeface="+mn-lt"/>
                <a:ea typeface="+mn-ea"/>
                <a:cs typeface="+mn-cs"/>
              </a:rPr>
              <a:t>)</a:t>
            </a:r>
          </a:p>
          <a:p>
            <a:r>
              <a:rPr lang="en-US" sz="1200" b="1" kern="1200" dirty="0">
                <a:solidFill>
                  <a:schemeClr val="tx1"/>
                </a:solidFill>
                <a:effectLst/>
                <a:latin typeface="+mn-lt"/>
                <a:ea typeface="+mn-ea"/>
                <a:cs typeface="+mn-cs"/>
              </a:rPr>
              <a:t>2000-2015</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Divergencia</a:t>
            </a:r>
            <a:r>
              <a:rPr lang="en-US" sz="1200" b="0" kern="1200" dirty="0">
                <a:solidFill>
                  <a:schemeClr val="tx1"/>
                </a:solidFill>
                <a:effectLst/>
                <a:latin typeface="+mn-lt"/>
                <a:ea typeface="+mn-ea"/>
                <a:cs typeface="+mn-cs"/>
              </a:rPr>
              <a:t> (Latam </a:t>
            </a:r>
            <a:r>
              <a:rPr lang="en-US" sz="1200" b="0" kern="1200" dirty="0" err="1">
                <a:solidFill>
                  <a:schemeClr val="tx1"/>
                </a:solidFill>
                <a:effectLst/>
                <a:latin typeface="+mn-lt"/>
                <a:ea typeface="+mn-ea"/>
                <a:cs typeface="+mn-cs"/>
              </a:rPr>
              <a:t>mejora</a:t>
            </a:r>
            <a:r>
              <a:rPr lang="en-US" sz="1200" b="0" kern="1200" dirty="0">
                <a:solidFill>
                  <a:schemeClr val="tx1"/>
                </a:solidFill>
                <a:effectLst/>
                <a:latin typeface="+mn-lt"/>
                <a:ea typeface="+mn-ea"/>
                <a:cs typeface="+mn-cs"/>
              </a:rPr>
              <a:t>, Argentina </a:t>
            </a:r>
            <a:r>
              <a:rPr lang="en-US" sz="1200" b="0" kern="1200" dirty="0" err="1">
                <a:solidFill>
                  <a:schemeClr val="tx1"/>
                </a:solidFill>
                <a:effectLst/>
                <a:latin typeface="+mn-lt"/>
                <a:ea typeface="+mn-ea"/>
                <a:cs typeface="+mn-cs"/>
              </a:rPr>
              <a:t>estanca</a:t>
            </a:r>
            <a:r>
              <a:rPr lang="en-US" sz="1200" b="0" kern="1200" dirty="0">
                <a:solidFill>
                  <a:schemeClr val="tx1"/>
                </a:solidFill>
                <a:effectLst/>
                <a:latin typeface="+mn-lt"/>
                <a:ea typeface="+mn-ea"/>
                <a:cs typeface="+mn-cs"/>
              </a:rPr>
              <a:t>)</a:t>
            </a:r>
          </a:p>
          <a:p>
            <a:r>
              <a:rPr lang="en-US" sz="1200" b="1" kern="1200" dirty="0">
                <a:solidFill>
                  <a:schemeClr val="tx1"/>
                </a:solidFill>
                <a:effectLst/>
                <a:latin typeface="+mn-lt"/>
                <a:ea typeface="+mn-ea"/>
                <a:cs typeface="+mn-cs"/>
              </a:rPr>
              <a:t>2015-2023</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Divergencia</a:t>
            </a:r>
            <a:r>
              <a:rPr lang="en-US" sz="1200" b="0" kern="1200" dirty="0">
                <a:solidFill>
                  <a:schemeClr val="tx1"/>
                </a:solidFill>
                <a:effectLst/>
                <a:latin typeface="+mn-lt"/>
                <a:ea typeface="+mn-ea"/>
                <a:cs typeface="+mn-cs"/>
              </a:rPr>
              <a:t> extrema (crisis </a:t>
            </a:r>
            <a:r>
              <a:rPr lang="en-US" sz="1200" b="0" kern="1200" dirty="0" err="1">
                <a:solidFill>
                  <a:schemeClr val="tx1"/>
                </a:solidFill>
                <a:effectLst/>
                <a:latin typeface="+mn-lt"/>
                <a:ea typeface="+mn-ea"/>
                <a:cs typeface="+mn-cs"/>
              </a:rPr>
              <a:t>argentina</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mientras</a:t>
            </a:r>
            <a:r>
              <a:rPr lang="en-US" sz="1200" b="0" kern="1200" dirty="0">
                <a:solidFill>
                  <a:schemeClr val="tx1"/>
                </a:solidFill>
                <a:effectLst/>
                <a:latin typeface="+mn-lt"/>
                <a:ea typeface="+mn-ea"/>
                <a:cs typeface="+mn-cs"/>
              </a:rPr>
              <a:t> Chile/Colombia/Uruguay </a:t>
            </a:r>
            <a:r>
              <a:rPr lang="en-US" sz="1200" b="0" kern="1200" dirty="0" err="1">
                <a:solidFill>
                  <a:schemeClr val="tx1"/>
                </a:solidFill>
                <a:effectLst/>
                <a:latin typeface="+mn-lt"/>
                <a:ea typeface="+mn-ea"/>
                <a:cs typeface="+mn-cs"/>
              </a:rPr>
              <a:t>consolidan</a:t>
            </a:r>
            <a:r>
              <a:rPr lang="en-US" sz="1200" b="0" kern="1200" dirty="0">
                <a:solidFill>
                  <a:schemeClr val="tx1"/>
                </a:solidFill>
                <a:effectLst/>
                <a:latin typeface="+mn-lt"/>
                <a:ea typeface="+mn-ea"/>
                <a:cs typeface="+mn-cs"/>
              </a:rPr>
              <a:t>)</a:t>
            </a: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r>
              <a:rPr lang="en-US" sz="1200" b="1" kern="1200" dirty="0" err="1">
                <a:solidFill>
                  <a:schemeClr val="tx1"/>
                </a:solidFill>
                <a:effectLst/>
                <a:latin typeface="+mn-lt"/>
                <a:ea typeface="+mn-ea"/>
                <a:cs typeface="+mn-cs"/>
              </a:rPr>
              <a:t>Tendencia</a:t>
            </a:r>
            <a:r>
              <a:rPr lang="en-US" sz="1200" b="0" kern="1200" dirty="0">
                <a:solidFill>
                  <a:schemeClr val="tx1"/>
                </a:solidFill>
                <a:effectLst/>
                <a:latin typeface="+mn-lt"/>
                <a:ea typeface="+mn-ea"/>
                <a:cs typeface="+mn-cs"/>
              </a:rPr>
              <a:t>: Argentina se </a:t>
            </a:r>
            <a:r>
              <a:rPr lang="en-US" sz="1200" b="0" kern="1200" dirty="0" err="1">
                <a:solidFill>
                  <a:schemeClr val="tx1"/>
                </a:solidFill>
                <a:effectLst/>
                <a:latin typeface="+mn-lt"/>
                <a:ea typeface="+mn-ea"/>
                <a:cs typeface="+mn-cs"/>
              </a:rPr>
              <a:t>aleja</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cada</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vez</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más</a:t>
            </a:r>
            <a:r>
              <a:rPr lang="en-US" sz="1200" b="0" kern="1200" dirty="0">
                <a:solidFill>
                  <a:schemeClr val="tx1"/>
                </a:solidFill>
                <a:effectLst/>
                <a:latin typeface="+mn-lt"/>
                <a:ea typeface="+mn-ea"/>
                <a:cs typeface="+mn-cs"/>
              </a:rPr>
              <a:t> del </a:t>
            </a:r>
            <a:r>
              <a:rPr lang="en-US" sz="1200" b="0" kern="1200" dirty="0" err="1">
                <a:solidFill>
                  <a:schemeClr val="tx1"/>
                </a:solidFill>
                <a:effectLst/>
                <a:latin typeface="+mn-lt"/>
                <a:ea typeface="+mn-ea"/>
                <a:cs typeface="+mn-cs"/>
              </a:rPr>
              <a:t>grupo</a:t>
            </a:r>
            <a:r>
              <a:rPr lang="en-US" sz="1200" b="0" kern="1200" dirty="0">
                <a:solidFill>
                  <a:schemeClr val="tx1"/>
                </a:solidFill>
                <a:effectLst/>
                <a:latin typeface="+mn-lt"/>
                <a:ea typeface="+mn-ea"/>
                <a:cs typeface="+mn-cs"/>
              </a:rPr>
              <a:t> de </a:t>
            </a:r>
            <a:r>
              <a:rPr lang="en-US" sz="1200" b="0" kern="1200" dirty="0" err="1">
                <a:solidFill>
                  <a:schemeClr val="tx1"/>
                </a:solidFill>
                <a:effectLst/>
                <a:latin typeface="+mn-lt"/>
                <a:ea typeface="+mn-ea"/>
                <a:cs typeface="+mn-cs"/>
              </a:rPr>
              <a:t>mejores</a:t>
            </a:r>
            <a:r>
              <a:rPr lang="en-US" sz="1200" b="0" kern="1200" dirty="0">
                <a:solidFill>
                  <a:schemeClr val="tx1"/>
                </a:solidFill>
                <a:effectLst/>
                <a:latin typeface="+mn-lt"/>
                <a:ea typeface="+mn-ea"/>
                <a:cs typeface="+mn-cs"/>
              </a:rPr>
              <a:t> performers de Latam (Chile, Uruguay, Panamá) y se </a:t>
            </a:r>
            <a:r>
              <a:rPr lang="en-US" sz="1200" b="0" kern="1200" dirty="0" err="1">
                <a:solidFill>
                  <a:schemeClr val="tx1"/>
                </a:solidFill>
                <a:effectLst/>
                <a:latin typeface="+mn-lt"/>
                <a:ea typeface="+mn-ea"/>
                <a:cs typeface="+mn-cs"/>
              </a:rPr>
              <a:t>acerca</a:t>
            </a:r>
            <a:r>
              <a:rPr lang="en-US" sz="1200" b="0" kern="1200" dirty="0">
                <a:solidFill>
                  <a:schemeClr val="tx1"/>
                </a:solidFill>
                <a:effectLst/>
                <a:latin typeface="+mn-lt"/>
                <a:ea typeface="+mn-ea"/>
                <a:cs typeface="+mn-cs"/>
              </a:rPr>
              <a:t> a </a:t>
            </a:r>
            <a:r>
              <a:rPr lang="en-US" sz="1200" b="0" kern="1200" dirty="0" err="1">
                <a:solidFill>
                  <a:schemeClr val="tx1"/>
                </a:solidFill>
                <a:effectLst/>
                <a:latin typeface="+mn-lt"/>
                <a:ea typeface="+mn-ea"/>
                <a:cs typeface="+mn-cs"/>
              </a:rPr>
              <a:t>grupo</a:t>
            </a:r>
            <a:r>
              <a:rPr lang="en-US" sz="1200" b="0" kern="1200" dirty="0">
                <a:solidFill>
                  <a:schemeClr val="tx1"/>
                </a:solidFill>
                <a:effectLst/>
                <a:latin typeface="+mn-lt"/>
                <a:ea typeface="+mn-ea"/>
                <a:cs typeface="+mn-cs"/>
              </a:rPr>
              <a:t> de </a:t>
            </a:r>
            <a:r>
              <a:rPr lang="en-US" sz="1200" b="0" kern="1200" dirty="0" err="1">
                <a:solidFill>
                  <a:schemeClr val="tx1"/>
                </a:solidFill>
                <a:effectLst/>
                <a:latin typeface="+mn-lt"/>
                <a:ea typeface="+mn-ea"/>
                <a:cs typeface="+mn-cs"/>
              </a:rPr>
              <a:t>peores</a:t>
            </a:r>
            <a:r>
              <a:rPr lang="en-US" sz="1200" b="0" kern="1200" dirty="0">
                <a:solidFill>
                  <a:schemeClr val="tx1"/>
                </a:solidFill>
                <a:effectLst/>
                <a:latin typeface="+mn-lt"/>
                <a:ea typeface="+mn-ea"/>
                <a:cs typeface="+mn-cs"/>
              </a:rPr>
              <a:t> (Venezuela, Nicaragua).</a:t>
            </a: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Implicación</a:t>
            </a:r>
            <a:r>
              <a:rPr lang="en-US" sz="1200" b="1" kern="1200" dirty="0">
                <a:solidFill>
                  <a:schemeClr val="tx1"/>
                </a:solidFill>
                <a:effectLst/>
                <a:latin typeface="+mn-lt"/>
                <a:ea typeface="+mn-ea"/>
                <a:cs typeface="+mn-cs"/>
              </a:rPr>
              <a:t> para </a:t>
            </a:r>
            <a:r>
              <a:rPr lang="en-US" sz="1200" b="1" kern="1200" dirty="0" err="1">
                <a:solidFill>
                  <a:schemeClr val="tx1"/>
                </a:solidFill>
                <a:effectLst/>
                <a:latin typeface="+mn-lt"/>
                <a:ea typeface="+mn-ea"/>
                <a:cs typeface="+mn-cs"/>
              </a:rPr>
              <a:t>el</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análisis</a:t>
            </a:r>
            <a:r>
              <a:rPr lang="en-US" sz="1200" b="1" kern="1200" dirty="0">
                <a:solidFill>
                  <a:schemeClr val="tx1"/>
                </a:solidFill>
                <a:effectLst/>
                <a:latin typeface="+mn-lt"/>
                <a:ea typeface="+mn-ea"/>
                <a:cs typeface="+mn-cs"/>
              </a:rPr>
              <a:t> DTW</a:t>
            </a:r>
            <a:endParaRPr lang="en-US" sz="1200" b="0" kern="1200" dirty="0">
              <a:solidFill>
                <a:schemeClr val="tx1"/>
              </a:solidFill>
              <a:effectLst/>
              <a:latin typeface="+mn-lt"/>
              <a:ea typeface="+mn-ea"/>
              <a:cs typeface="+mn-cs"/>
            </a:endParaRP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Si Argentina </a:t>
            </a:r>
            <a:r>
              <a:rPr lang="en-US" sz="1200" b="1" kern="1200" dirty="0" err="1">
                <a:solidFill>
                  <a:schemeClr val="tx1"/>
                </a:solidFill>
                <a:effectLst/>
                <a:latin typeface="+mn-lt"/>
                <a:ea typeface="+mn-ea"/>
                <a:cs typeface="+mn-cs"/>
              </a:rPr>
              <a:t>tiene</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alta</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distancia</a:t>
            </a:r>
            <a:r>
              <a:rPr lang="en-US" sz="1200" b="1" kern="1200" dirty="0">
                <a:solidFill>
                  <a:schemeClr val="tx1"/>
                </a:solidFill>
                <a:effectLst/>
                <a:latin typeface="+mn-lt"/>
                <a:ea typeface="+mn-ea"/>
                <a:cs typeface="+mn-cs"/>
              </a:rPr>
              <a:t> DTW con </a:t>
            </a:r>
            <a:r>
              <a:rPr lang="en-US" sz="1200" b="1" kern="1200" dirty="0" err="1">
                <a:solidFill>
                  <a:schemeClr val="tx1"/>
                </a:solidFill>
                <a:effectLst/>
                <a:latin typeface="+mn-lt"/>
                <a:ea typeface="+mn-ea"/>
                <a:cs typeface="+mn-cs"/>
              </a:rPr>
              <a:t>Latinoamérica</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promedio</a:t>
            </a:r>
            <a:r>
              <a:rPr lang="en-US" sz="1200" b="1" kern="1200" dirty="0">
                <a:solidFill>
                  <a:schemeClr val="tx1"/>
                </a:solidFill>
                <a:effectLst/>
                <a:latin typeface="+mn-lt"/>
                <a:ea typeface="+mn-ea"/>
                <a:cs typeface="+mn-cs"/>
              </a:rPr>
              <a:t>:</a:t>
            </a:r>
            <a:endParaRPr lang="en-US" sz="1200" b="0" kern="1200" dirty="0">
              <a:solidFill>
                <a:schemeClr val="tx1"/>
              </a:solidFill>
              <a:effectLst/>
              <a:latin typeface="+mn-lt"/>
              <a:ea typeface="+mn-ea"/>
              <a:cs typeface="+mn-cs"/>
            </a:endParaRPr>
          </a:p>
          <a:p>
            <a:r>
              <a:rPr lang="en-US" sz="1200" b="0" kern="1200" dirty="0" err="1">
                <a:solidFill>
                  <a:schemeClr val="tx1"/>
                </a:solidFill>
                <a:effectLst/>
                <a:latin typeface="+mn-lt"/>
                <a:ea typeface="+mn-ea"/>
                <a:cs typeface="+mn-cs"/>
              </a:rPr>
              <a:t>Confirma</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que</a:t>
            </a:r>
            <a:r>
              <a:rPr lang="en-US" sz="1200" b="0" kern="1200" dirty="0">
                <a:solidFill>
                  <a:schemeClr val="tx1"/>
                </a:solidFill>
                <a:effectLst/>
                <a:latin typeface="+mn-lt"/>
                <a:ea typeface="+mn-ea"/>
                <a:cs typeface="+mn-cs"/>
              </a:rPr>
              <a:t> es outlier regional</a:t>
            </a:r>
          </a:p>
          <a:p>
            <a:r>
              <a:rPr lang="en-US" sz="1200" b="0" kern="1200" dirty="0">
                <a:solidFill>
                  <a:schemeClr val="tx1"/>
                </a:solidFill>
                <a:effectLst/>
                <a:latin typeface="+mn-lt"/>
                <a:ea typeface="+mn-ea"/>
                <a:cs typeface="+mn-cs"/>
              </a:rPr>
              <a:t>No </a:t>
            </a:r>
            <a:r>
              <a:rPr lang="en-US" sz="1200" b="0" kern="1200" dirty="0" err="1">
                <a:solidFill>
                  <a:schemeClr val="tx1"/>
                </a:solidFill>
                <a:effectLst/>
                <a:latin typeface="+mn-lt"/>
                <a:ea typeface="+mn-ea"/>
                <a:cs typeface="+mn-cs"/>
              </a:rPr>
              <a:t>puede</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culpar</a:t>
            </a:r>
            <a:r>
              <a:rPr lang="en-US" sz="1200" b="0" kern="1200" dirty="0">
                <a:solidFill>
                  <a:schemeClr val="tx1"/>
                </a:solidFill>
                <a:effectLst/>
                <a:latin typeface="+mn-lt"/>
                <a:ea typeface="+mn-ea"/>
                <a:cs typeface="+mn-cs"/>
              </a:rPr>
              <a:t> a "ser </a:t>
            </a:r>
            <a:r>
              <a:rPr lang="en-US" sz="1200" b="0" kern="1200" dirty="0" err="1">
                <a:solidFill>
                  <a:schemeClr val="tx1"/>
                </a:solidFill>
                <a:effectLst/>
                <a:latin typeface="+mn-lt"/>
                <a:ea typeface="+mn-ea"/>
                <a:cs typeface="+mn-cs"/>
              </a:rPr>
              <a:t>latinoamericano</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por</a:t>
            </a:r>
            <a:r>
              <a:rPr lang="en-US" sz="1200" b="0" kern="1200" dirty="0">
                <a:solidFill>
                  <a:schemeClr val="tx1"/>
                </a:solidFill>
                <a:effectLst/>
                <a:latin typeface="+mn-lt"/>
                <a:ea typeface="+mn-ea"/>
                <a:cs typeface="+mn-cs"/>
              </a:rPr>
              <a:t> sus </a:t>
            </a:r>
            <a:r>
              <a:rPr lang="en-US" sz="1200" b="0" kern="1200" dirty="0" err="1">
                <a:solidFill>
                  <a:schemeClr val="tx1"/>
                </a:solidFill>
                <a:effectLst/>
                <a:latin typeface="+mn-lt"/>
                <a:ea typeface="+mn-ea"/>
                <a:cs typeface="+mn-cs"/>
              </a:rPr>
              <a:t>problemas</a:t>
            </a:r>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Otros </a:t>
            </a:r>
            <a:r>
              <a:rPr lang="en-US" sz="1200" b="0" kern="1200" dirty="0" err="1">
                <a:solidFill>
                  <a:schemeClr val="tx1"/>
                </a:solidFill>
                <a:effectLst/>
                <a:latin typeface="+mn-lt"/>
                <a:ea typeface="+mn-ea"/>
                <a:cs typeface="+mn-cs"/>
              </a:rPr>
              <a:t>países</a:t>
            </a:r>
            <a:r>
              <a:rPr lang="en-US" sz="1200" b="0" kern="1200" dirty="0">
                <a:solidFill>
                  <a:schemeClr val="tx1"/>
                </a:solidFill>
                <a:effectLst/>
                <a:latin typeface="+mn-lt"/>
                <a:ea typeface="+mn-ea"/>
                <a:cs typeface="+mn-cs"/>
              </a:rPr>
              <a:t> de la </a:t>
            </a:r>
            <a:r>
              <a:rPr lang="en-US" sz="1200" b="0" kern="1200" dirty="0" err="1">
                <a:solidFill>
                  <a:schemeClr val="tx1"/>
                </a:solidFill>
                <a:effectLst/>
                <a:latin typeface="+mn-lt"/>
                <a:ea typeface="+mn-ea"/>
                <a:cs typeface="+mn-cs"/>
              </a:rPr>
              <a:t>región</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encontraron</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soluciones</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que</a:t>
            </a:r>
            <a:r>
              <a:rPr lang="en-US" sz="1200" b="0" kern="1200" dirty="0">
                <a:solidFill>
                  <a:schemeClr val="tx1"/>
                </a:solidFill>
                <a:effectLst/>
                <a:latin typeface="+mn-lt"/>
                <a:ea typeface="+mn-ea"/>
                <a:cs typeface="+mn-cs"/>
              </a:rPr>
              <a:t> Argentina </a:t>
            </a:r>
            <a:r>
              <a:rPr lang="en-US" sz="1200" b="0" kern="1200" dirty="0" err="1">
                <a:solidFill>
                  <a:schemeClr val="tx1"/>
                </a:solidFill>
                <a:effectLst/>
                <a:latin typeface="+mn-lt"/>
                <a:ea typeface="+mn-ea"/>
                <a:cs typeface="+mn-cs"/>
              </a:rPr>
              <a:t>rechazó</a:t>
            </a:r>
            <a:endParaRPr lang="en-US" sz="1200" b="0" kern="1200" dirty="0">
              <a:solidFill>
                <a:schemeClr val="tx1"/>
              </a:solidFill>
              <a:effectLst/>
              <a:latin typeface="+mn-lt"/>
              <a:ea typeface="+mn-ea"/>
              <a:cs typeface="+mn-cs"/>
            </a:endParaRP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Si Argentina </a:t>
            </a:r>
            <a:r>
              <a:rPr lang="en-US" sz="1200" b="1" kern="1200" dirty="0" err="1">
                <a:solidFill>
                  <a:schemeClr val="tx1"/>
                </a:solidFill>
                <a:effectLst/>
                <a:latin typeface="+mn-lt"/>
                <a:ea typeface="+mn-ea"/>
                <a:cs typeface="+mn-cs"/>
              </a:rPr>
              <a:t>tiene</a:t>
            </a:r>
            <a:r>
              <a:rPr lang="en-US" sz="1200" b="1" kern="1200" dirty="0">
                <a:solidFill>
                  <a:schemeClr val="tx1"/>
                </a:solidFill>
                <a:effectLst/>
                <a:latin typeface="+mn-lt"/>
                <a:ea typeface="+mn-ea"/>
                <a:cs typeface="+mn-cs"/>
              </a:rPr>
              <a:t> baja </a:t>
            </a:r>
            <a:r>
              <a:rPr lang="en-US" sz="1200" b="1" kern="1200" dirty="0" err="1">
                <a:solidFill>
                  <a:schemeClr val="tx1"/>
                </a:solidFill>
                <a:effectLst/>
                <a:latin typeface="+mn-lt"/>
                <a:ea typeface="+mn-ea"/>
                <a:cs typeface="+mn-cs"/>
              </a:rPr>
              <a:t>distancia</a:t>
            </a:r>
            <a:r>
              <a:rPr lang="en-US" sz="1200" b="1" kern="1200" dirty="0">
                <a:solidFill>
                  <a:schemeClr val="tx1"/>
                </a:solidFill>
                <a:effectLst/>
                <a:latin typeface="+mn-lt"/>
                <a:ea typeface="+mn-ea"/>
                <a:cs typeface="+mn-cs"/>
              </a:rPr>
              <a:t> DTW con </a:t>
            </a:r>
            <a:r>
              <a:rPr lang="en-US" sz="1200" b="1" kern="1200" dirty="0" err="1">
                <a:solidFill>
                  <a:schemeClr val="tx1"/>
                </a:solidFill>
                <a:effectLst/>
                <a:latin typeface="+mn-lt"/>
                <a:ea typeface="+mn-ea"/>
                <a:cs typeface="+mn-cs"/>
              </a:rPr>
              <a:t>Latinoamérica</a:t>
            </a:r>
            <a:r>
              <a:rPr lang="en-US" sz="1200" b="1" kern="1200" dirty="0">
                <a:solidFill>
                  <a:schemeClr val="tx1"/>
                </a:solidFill>
                <a:effectLst/>
                <a:latin typeface="+mn-lt"/>
                <a:ea typeface="+mn-ea"/>
                <a:cs typeface="+mn-cs"/>
              </a:rPr>
              <a:t>:</a:t>
            </a:r>
            <a:endParaRPr lang="en-US" sz="1200" b="0" kern="1200" dirty="0">
              <a:solidFill>
                <a:schemeClr val="tx1"/>
              </a:solidFill>
              <a:effectLst/>
              <a:latin typeface="+mn-lt"/>
              <a:ea typeface="+mn-ea"/>
              <a:cs typeface="+mn-cs"/>
            </a:endParaRPr>
          </a:p>
          <a:p>
            <a:r>
              <a:rPr lang="en-US" sz="1200" b="0" kern="1200" dirty="0" err="1">
                <a:solidFill>
                  <a:schemeClr val="tx1"/>
                </a:solidFill>
                <a:effectLst/>
                <a:latin typeface="+mn-lt"/>
                <a:ea typeface="+mn-ea"/>
                <a:cs typeface="+mn-cs"/>
              </a:rPr>
              <a:t>Sugiere</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patrones</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regionales</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comunes</a:t>
            </a:r>
            <a:r>
              <a:rPr lang="en-US" sz="1200" b="0" kern="1200" dirty="0">
                <a:solidFill>
                  <a:schemeClr val="tx1"/>
                </a:solidFill>
                <a:effectLst/>
                <a:latin typeface="+mn-lt"/>
                <a:ea typeface="+mn-ea"/>
                <a:cs typeface="+mn-cs"/>
              </a:rPr>
              <a:t> (shocks, </a:t>
            </a:r>
            <a:r>
              <a:rPr lang="en-US" sz="1200" b="0" kern="1200" dirty="0" err="1">
                <a:solidFill>
                  <a:schemeClr val="tx1"/>
                </a:solidFill>
                <a:effectLst/>
                <a:latin typeface="+mn-lt"/>
                <a:ea typeface="+mn-ea"/>
                <a:cs typeface="+mn-cs"/>
              </a:rPr>
              <a:t>instituciones</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débiles</a:t>
            </a:r>
            <a:r>
              <a:rPr lang="en-US" sz="1200" b="0" kern="1200" dirty="0">
                <a:solidFill>
                  <a:schemeClr val="tx1"/>
                </a:solidFill>
                <a:effectLst/>
                <a:latin typeface="+mn-lt"/>
                <a:ea typeface="+mn-ea"/>
                <a:cs typeface="+mn-cs"/>
              </a:rPr>
              <a:t>)</a:t>
            </a:r>
          </a:p>
          <a:p>
            <a:r>
              <a:rPr lang="en-US" sz="1200" b="0" kern="1200" dirty="0">
                <a:solidFill>
                  <a:schemeClr val="tx1"/>
                </a:solidFill>
                <a:effectLst/>
                <a:latin typeface="+mn-lt"/>
                <a:ea typeface="+mn-ea"/>
                <a:cs typeface="+mn-cs"/>
              </a:rPr>
              <a:t>Pero </a:t>
            </a:r>
            <a:r>
              <a:rPr lang="en-US" sz="1200" b="0" kern="1200" dirty="0" err="1">
                <a:solidFill>
                  <a:schemeClr val="tx1"/>
                </a:solidFill>
                <a:effectLst/>
                <a:latin typeface="+mn-lt"/>
                <a:ea typeface="+mn-ea"/>
                <a:cs typeface="+mn-cs"/>
              </a:rPr>
              <a:t>debe</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explicarse</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por</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qué</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algunos</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latam</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escaparon</a:t>
            </a:r>
            <a:r>
              <a:rPr lang="en-US" sz="1200" b="0" kern="1200" dirty="0">
                <a:solidFill>
                  <a:schemeClr val="tx1"/>
                </a:solidFill>
                <a:effectLst/>
                <a:latin typeface="+mn-lt"/>
                <a:ea typeface="+mn-ea"/>
                <a:cs typeface="+mn-cs"/>
              </a:rPr>
              <a:t> y Argentina no</a:t>
            </a: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r>
              <a:rPr lang="en-US" sz="1200" b="1" kern="1200" dirty="0" err="1">
                <a:solidFill>
                  <a:schemeClr val="tx1"/>
                </a:solidFill>
                <a:effectLst/>
                <a:latin typeface="+mn-lt"/>
                <a:ea typeface="+mn-ea"/>
                <a:cs typeface="+mn-cs"/>
              </a:rPr>
              <a:t>Conclusión</a:t>
            </a:r>
            <a:r>
              <a:rPr lang="en-US" sz="1200" b="1" kern="1200" dirty="0">
                <a:solidFill>
                  <a:schemeClr val="tx1"/>
                </a:solidFill>
                <a:effectLst/>
                <a:latin typeface="+mn-lt"/>
                <a:ea typeface="+mn-ea"/>
                <a:cs typeface="+mn-cs"/>
              </a:rPr>
              <a:t> clave</a:t>
            </a:r>
            <a:r>
              <a:rPr lang="en-US" sz="1200" b="0" kern="1200" dirty="0">
                <a:solidFill>
                  <a:schemeClr val="tx1"/>
                </a:solidFill>
                <a:effectLst/>
                <a:latin typeface="+mn-lt"/>
                <a:ea typeface="+mn-ea"/>
                <a:cs typeface="+mn-cs"/>
              </a:rPr>
              <a:t>: Argentina </a:t>
            </a:r>
            <a:r>
              <a:rPr lang="en-US" sz="1200" b="1" kern="1200" dirty="0" err="1">
                <a:solidFill>
                  <a:schemeClr val="tx1"/>
                </a:solidFill>
                <a:effectLst/>
                <a:latin typeface="+mn-lt"/>
                <a:ea typeface="+mn-ea"/>
                <a:cs typeface="+mn-cs"/>
              </a:rPr>
              <a:t>eligió</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su</a:t>
            </a:r>
            <a:r>
              <a:rPr lang="en-US" sz="1200" b="0" kern="1200" dirty="0">
                <a:solidFill>
                  <a:schemeClr val="tx1"/>
                </a:solidFill>
                <a:effectLst/>
                <a:latin typeface="+mn-lt"/>
                <a:ea typeface="+mn-ea"/>
                <a:cs typeface="+mn-cs"/>
              </a:rPr>
              <a:t> camino. No </a:t>
            </a:r>
            <a:r>
              <a:rPr lang="en-US" sz="1200" b="0" kern="1200" dirty="0" err="1">
                <a:solidFill>
                  <a:schemeClr val="tx1"/>
                </a:solidFill>
                <a:effectLst/>
                <a:latin typeface="+mn-lt"/>
                <a:ea typeface="+mn-ea"/>
                <a:cs typeface="+mn-cs"/>
              </a:rPr>
              <a:t>fue</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determinado</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por</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geografía</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dotaciones</a:t>
            </a:r>
            <a:r>
              <a:rPr lang="en-US" sz="1200" b="0" kern="1200" dirty="0">
                <a:solidFill>
                  <a:schemeClr val="tx1"/>
                </a:solidFill>
                <a:effectLst/>
                <a:latin typeface="+mn-lt"/>
                <a:ea typeface="+mn-ea"/>
                <a:cs typeface="+mn-cs"/>
              </a:rPr>
              <a:t> o "</a:t>
            </a:r>
            <a:r>
              <a:rPr lang="en-US" sz="1200" b="0" kern="1200" dirty="0" err="1">
                <a:solidFill>
                  <a:schemeClr val="tx1"/>
                </a:solidFill>
                <a:effectLst/>
                <a:latin typeface="+mn-lt"/>
                <a:ea typeface="+mn-ea"/>
                <a:cs typeface="+mn-cs"/>
              </a:rPr>
              <a:t>destino</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latinoamericano</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Países</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vecinos</a:t>
            </a:r>
            <a:r>
              <a:rPr lang="en-US" sz="1200" b="0" kern="1200" dirty="0">
                <a:solidFill>
                  <a:schemeClr val="tx1"/>
                </a:solidFill>
                <a:effectLst/>
                <a:latin typeface="+mn-lt"/>
                <a:ea typeface="+mn-ea"/>
                <a:cs typeface="+mn-cs"/>
              </a:rPr>
              <a:t> con </a:t>
            </a:r>
            <a:r>
              <a:rPr lang="en-US" sz="1200" b="0" kern="1200" dirty="0" err="1">
                <a:solidFill>
                  <a:schemeClr val="tx1"/>
                </a:solidFill>
                <a:effectLst/>
                <a:latin typeface="+mn-lt"/>
                <a:ea typeface="+mn-ea"/>
                <a:cs typeface="+mn-cs"/>
              </a:rPr>
              <a:t>condiciones</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similares</a:t>
            </a:r>
            <a:r>
              <a:rPr lang="en-US" sz="1200" b="0" kern="1200" dirty="0">
                <a:solidFill>
                  <a:schemeClr val="tx1"/>
                </a:solidFill>
                <a:effectLst/>
                <a:latin typeface="+mn-lt"/>
                <a:ea typeface="+mn-ea"/>
                <a:cs typeface="+mn-cs"/>
              </a:rPr>
              <a:t> o </a:t>
            </a:r>
            <a:r>
              <a:rPr lang="en-US" sz="1200" b="0" kern="1200" dirty="0" err="1">
                <a:solidFill>
                  <a:schemeClr val="tx1"/>
                </a:solidFill>
                <a:effectLst/>
                <a:latin typeface="+mn-lt"/>
                <a:ea typeface="+mn-ea"/>
                <a:cs typeface="+mn-cs"/>
              </a:rPr>
              <a:t>peores</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lograron</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mejores</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resultados</a:t>
            </a:r>
            <a:r>
              <a:rPr lang="en-US" sz="1200" b="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p:txBody>
      </p:sp>
      <p:sp>
        <p:nvSpPr>
          <p:cNvPr id="4" name="Slide Number Placeholder 3">
            <a:extLst>
              <a:ext uri="{FF2B5EF4-FFF2-40B4-BE49-F238E27FC236}">
                <a16:creationId xmlns:a16="http://schemas.microsoft.com/office/drawing/2014/main" id="{9B8636D6-45DA-7D2B-D1B9-EAAE80F3C992}"/>
              </a:ext>
            </a:extLst>
          </p:cNvPr>
          <p:cNvSpPr>
            <a:spLocks noGrp="1"/>
          </p:cNvSpPr>
          <p:nvPr>
            <p:ph type="sldNum" sz="quarter" idx="5"/>
          </p:nvPr>
        </p:nvSpPr>
        <p:spPr/>
        <p:txBody>
          <a:bodyPr/>
          <a:lstStyle/>
          <a:p>
            <a:fld id="{BD9C3A12-1E0F-412B-B376-8089A55D946C}" type="slidenum">
              <a:rPr lang="uk-UA" smtClean="0"/>
              <a:t>25</a:t>
            </a:fld>
            <a:endParaRPr lang="uk-UA"/>
          </a:p>
        </p:txBody>
      </p:sp>
    </p:spTree>
    <p:extLst>
      <p:ext uri="{BB962C8B-B14F-4D97-AF65-F5344CB8AC3E}">
        <p14:creationId xmlns:p14="http://schemas.microsoft.com/office/powerpoint/2010/main" val="9170000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37033639"/>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MG-SLIDE OPT-3">
    <p:spTree>
      <p:nvGrpSpPr>
        <p:cNvPr id="1" name=""/>
        <p:cNvGrpSpPr/>
        <p:nvPr/>
      </p:nvGrpSpPr>
      <p:grpSpPr>
        <a:xfrm>
          <a:off x="0" y="0"/>
          <a:ext cx="0" cy="0"/>
          <a:chOff x="0" y="0"/>
          <a:chExt cx="0" cy="0"/>
        </a:xfrm>
      </p:grpSpPr>
      <p:cxnSp>
        <p:nvCxnSpPr>
          <p:cNvPr id="2" name="Straight Connector 1"/>
          <p:cNvCxnSpPr/>
          <p:nvPr userDrawn="1"/>
        </p:nvCxnSpPr>
        <p:spPr>
          <a:xfrm>
            <a:off x="704850" y="685800"/>
            <a:ext cx="0" cy="102870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itle 7"/>
          <p:cNvSpPr>
            <a:spLocks noGrp="1"/>
          </p:cNvSpPr>
          <p:nvPr>
            <p:ph type="title" hasCustomPrompt="1"/>
          </p:nvPr>
        </p:nvSpPr>
        <p:spPr>
          <a:xfrm>
            <a:off x="876300" y="571411"/>
            <a:ext cx="5448300" cy="1338828"/>
          </a:xfrm>
          <a:prstGeom prst="rect">
            <a:avLst/>
          </a:prstGeom>
          <a:noFill/>
        </p:spPr>
        <p:txBody>
          <a:bodyPr wrap="square" rtlCol="0">
            <a:spAutoFit/>
          </a:bodyPr>
          <a:lstStyle>
            <a:lvl1pPr>
              <a:defRPr lang="uk-UA" sz="4500" b="1">
                <a:latin typeface="+mn-lt"/>
                <a:ea typeface="Roboto Condensed" panose="02000000000000000000" pitchFamily="2" charset="0"/>
                <a:cs typeface="+mn-cs"/>
              </a:defRPr>
            </a:lvl1pPr>
          </a:lstStyle>
          <a:p>
            <a:pPr marL="0" lvl="0"/>
            <a:r>
              <a:rPr lang="en-US"/>
              <a:t>click to edit master title style</a:t>
            </a:r>
            <a:endParaRPr lang="uk-UA"/>
          </a:p>
        </p:txBody>
      </p:sp>
      <p:sp>
        <p:nvSpPr>
          <p:cNvPr id="9" name="Slide Number Placeholder 8"/>
          <p:cNvSpPr>
            <a:spLocks noGrp="1"/>
          </p:cNvSpPr>
          <p:nvPr>
            <p:ph type="sldNum" sz="quarter" idx="10"/>
          </p:nvPr>
        </p:nvSpPr>
        <p:spPr>
          <a:xfrm>
            <a:off x="16916400" y="9072685"/>
            <a:ext cx="1733550" cy="954107"/>
          </a:xfrm>
          <a:prstGeom prst="rect">
            <a:avLst/>
          </a:prstGeom>
          <a:noFill/>
        </p:spPr>
        <p:txBody>
          <a:bodyPr wrap="square" rtlCol="0">
            <a:spAutoFit/>
          </a:bodyPr>
          <a:lstStyle>
            <a:lvl1pPr>
              <a:defRPr lang="uk-UA" sz="2800" b="1" smtClean="0">
                <a:solidFill>
                  <a:schemeClr val="accent2"/>
                </a:solidFill>
              </a:defRPr>
            </a:lvl1pPr>
          </a:lstStyle>
          <a:p>
            <a:pPr algn="l"/>
            <a:r>
              <a:rPr lang="en-US"/>
              <a:t>page</a:t>
            </a:r>
          </a:p>
          <a:p>
            <a:pPr algn="l"/>
            <a:r>
              <a:rPr lang="en-US"/>
              <a:t>0</a:t>
            </a:r>
            <a:fld id="{37D409AB-2201-4E18-8A34-C31753AD9B06}" type="slidenum">
              <a:rPr smtClean="0"/>
              <a:pPr algn="l"/>
              <a:t>‹#›</a:t>
            </a:fld>
            <a:endParaRPr/>
          </a:p>
        </p:txBody>
      </p:sp>
      <p:sp>
        <p:nvSpPr>
          <p:cNvPr id="13" name="Picture Placeholder 12"/>
          <p:cNvSpPr>
            <a:spLocks noGrp="1"/>
          </p:cNvSpPr>
          <p:nvPr>
            <p:ph type="pic" sz="quarter" idx="11"/>
          </p:nvPr>
        </p:nvSpPr>
        <p:spPr>
          <a:xfrm>
            <a:off x="3273552" y="2779776"/>
            <a:ext cx="1444752" cy="1444752"/>
          </a:xfrm>
          <a:prstGeom prst="ellipse">
            <a:avLst/>
          </a:prstGeom>
          <a:ln w="25400">
            <a:solidFill>
              <a:schemeClr val="accent1"/>
            </a:solidFill>
          </a:ln>
        </p:spPr>
        <p:txBody>
          <a:bodyPr/>
          <a:lstStyle>
            <a:lvl1pPr>
              <a:defRPr sz="1200"/>
            </a:lvl1pPr>
          </a:lstStyle>
          <a:p>
            <a:endParaRPr lang="uk-UA"/>
          </a:p>
        </p:txBody>
      </p:sp>
      <p:sp>
        <p:nvSpPr>
          <p:cNvPr id="14" name="Picture Placeholder 12"/>
          <p:cNvSpPr>
            <a:spLocks noGrp="1"/>
          </p:cNvSpPr>
          <p:nvPr>
            <p:ph type="pic" sz="quarter" idx="12"/>
          </p:nvPr>
        </p:nvSpPr>
        <p:spPr>
          <a:xfrm>
            <a:off x="13780008" y="5779008"/>
            <a:ext cx="1444752" cy="1444752"/>
          </a:xfrm>
          <a:prstGeom prst="ellipse">
            <a:avLst/>
          </a:prstGeom>
          <a:ln w="25400">
            <a:solidFill>
              <a:schemeClr val="accent1"/>
            </a:solidFill>
          </a:ln>
        </p:spPr>
        <p:txBody>
          <a:bodyPr/>
          <a:lstStyle>
            <a:lvl1pPr>
              <a:defRPr sz="1200"/>
            </a:lvl1pPr>
          </a:lstStyle>
          <a:p>
            <a:endParaRPr lang="uk-UA"/>
          </a:p>
        </p:txBody>
      </p:sp>
    </p:spTree>
    <p:extLst>
      <p:ext uri="{BB962C8B-B14F-4D97-AF65-F5344CB8AC3E}">
        <p14:creationId xmlns:p14="http://schemas.microsoft.com/office/powerpoint/2010/main" val="1626539371"/>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IMG-SLIDE OPT-5">
    <p:spTree>
      <p:nvGrpSpPr>
        <p:cNvPr id="1" name=""/>
        <p:cNvGrpSpPr/>
        <p:nvPr/>
      </p:nvGrpSpPr>
      <p:grpSpPr>
        <a:xfrm>
          <a:off x="0" y="0"/>
          <a:ext cx="0" cy="0"/>
          <a:chOff x="0" y="0"/>
          <a:chExt cx="0" cy="0"/>
        </a:xfrm>
      </p:grpSpPr>
      <p:sp>
        <p:nvSpPr>
          <p:cNvPr id="11" name="Picture Placeholder 5"/>
          <p:cNvSpPr>
            <a:spLocks noGrp="1"/>
          </p:cNvSpPr>
          <p:nvPr>
            <p:ph type="pic" sz="quarter" idx="11"/>
          </p:nvPr>
        </p:nvSpPr>
        <p:spPr>
          <a:xfrm>
            <a:off x="7772400" y="2093976"/>
            <a:ext cx="2743200" cy="2743200"/>
          </a:xfrm>
          <a:prstGeom prst="ellipse">
            <a:avLst/>
          </a:prstGeom>
          <a:ln w="25400">
            <a:solidFill>
              <a:schemeClr val="accent1"/>
            </a:solidFill>
          </a:ln>
        </p:spPr>
        <p:txBody>
          <a:bodyPr/>
          <a:lstStyle>
            <a:lvl1pPr>
              <a:defRPr sz="2400"/>
            </a:lvl1pPr>
          </a:lstStyle>
          <a:p>
            <a:endParaRPr lang="uk-UA"/>
          </a:p>
        </p:txBody>
      </p:sp>
      <p:cxnSp>
        <p:nvCxnSpPr>
          <p:cNvPr id="2" name="Straight Connector 1"/>
          <p:cNvCxnSpPr/>
          <p:nvPr userDrawn="1"/>
        </p:nvCxnSpPr>
        <p:spPr>
          <a:xfrm>
            <a:off x="704850" y="685800"/>
            <a:ext cx="0" cy="102870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itle 7"/>
          <p:cNvSpPr>
            <a:spLocks noGrp="1"/>
          </p:cNvSpPr>
          <p:nvPr>
            <p:ph type="title" hasCustomPrompt="1"/>
          </p:nvPr>
        </p:nvSpPr>
        <p:spPr>
          <a:xfrm>
            <a:off x="876300" y="571411"/>
            <a:ext cx="5448300" cy="1338828"/>
          </a:xfrm>
          <a:prstGeom prst="rect">
            <a:avLst/>
          </a:prstGeom>
          <a:noFill/>
        </p:spPr>
        <p:txBody>
          <a:bodyPr wrap="square" rtlCol="0">
            <a:spAutoFit/>
          </a:bodyPr>
          <a:lstStyle>
            <a:lvl1pPr>
              <a:defRPr lang="uk-UA" sz="4500" b="1">
                <a:latin typeface="+mn-lt"/>
                <a:ea typeface="Roboto Condensed" panose="02000000000000000000" pitchFamily="2" charset="0"/>
                <a:cs typeface="+mn-cs"/>
              </a:defRPr>
            </a:lvl1pPr>
          </a:lstStyle>
          <a:p>
            <a:pPr marL="0" lvl="0"/>
            <a:r>
              <a:rPr lang="en-US"/>
              <a:t>click to edit master title style</a:t>
            </a:r>
            <a:endParaRPr lang="uk-UA"/>
          </a:p>
        </p:txBody>
      </p:sp>
      <p:sp>
        <p:nvSpPr>
          <p:cNvPr id="9" name="Slide Number Placeholder 8"/>
          <p:cNvSpPr>
            <a:spLocks noGrp="1"/>
          </p:cNvSpPr>
          <p:nvPr>
            <p:ph type="sldNum" sz="quarter" idx="10"/>
          </p:nvPr>
        </p:nvSpPr>
        <p:spPr>
          <a:xfrm>
            <a:off x="16916400" y="9072685"/>
            <a:ext cx="1733550" cy="954107"/>
          </a:xfrm>
          <a:prstGeom prst="rect">
            <a:avLst/>
          </a:prstGeom>
          <a:noFill/>
        </p:spPr>
        <p:txBody>
          <a:bodyPr wrap="square" rtlCol="0">
            <a:spAutoFit/>
          </a:bodyPr>
          <a:lstStyle>
            <a:lvl1pPr>
              <a:defRPr lang="uk-UA" sz="2800" b="1" smtClean="0">
                <a:solidFill>
                  <a:schemeClr val="accent2"/>
                </a:solidFill>
              </a:defRPr>
            </a:lvl1pPr>
          </a:lstStyle>
          <a:p>
            <a:pPr algn="l"/>
            <a:r>
              <a:rPr lang="en-US"/>
              <a:t>page</a:t>
            </a:r>
          </a:p>
          <a:p>
            <a:pPr algn="l"/>
            <a:r>
              <a:rPr lang="en-US"/>
              <a:t>0</a:t>
            </a:r>
            <a:fld id="{37D409AB-2201-4E18-8A34-C31753AD9B06}" type="slidenum">
              <a:rPr smtClean="0"/>
              <a:pPr algn="l"/>
              <a:t>‹#›</a:t>
            </a:fld>
            <a:endParaRPr/>
          </a:p>
        </p:txBody>
      </p:sp>
    </p:spTree>
    <p:extLst>
      <p:ext uri="{BB962C8B-B14F-4D97-AF65-F5344CB8AC3E}">
        <p14:creationId xmlns:p14="http://schemas.microsoft.com/office/powerpoint/2010/main" val="3894117972"/>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AM OPT-1">
    <p:spTree>
      <p:nvGrpSpPr>
        <p:cNvPr id="1" name=""/>
        <p:cNvGrpSpPr/>
        <p:nvPr/>
      </p:nvGrpSpPr>
      <p:grpSpPr>
        <a:xfrm>
          <a:off x="0" y="0"/>
          <a:ext cx="0" cy="0"/>
          <a:chOff x="0" y="0"/>
          <a:chExt cx="0" cy="0"/>
        </a:xfrm>
      </p:grpSpPr>
      <p:cxnSp>
        <p:nvCxnSpPr>
          <p:cNvPr id="2" name="Straight Connector 1"/>
          <p:cNvCxnSpPr/>
          <p:nvPr userDrawn="1"/>
        </p:nvCxnSpPr>
        <p:spPr>
          <a:xfrm>
            <a:off x="704850" y="685800"/>
            <a:ext cx="0" cy="102870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itle 7"/>
          <p:cNvSpPr>
            <a:spLocks noGrp="1"/>
          </p:cNvSpPr>
          <p:nvPr>
            <p:ph type="title" hasCustomPrompt="1"/>
          </p:nvPr>
        </p:nvSpPr>
        <p:spPr>
          <a:xfrm>
            <a:off x="876300" y="571411"/>
            <a:ext cx="5448300" cy="1338828"/>
          </a:xfrm>
          <a:prstGeom prst="rect">
            <a:avLst/>
          </a:prstGeom>
          <a:noFill/>
        </p:spPr>
        <p:txBody>
          <a:bodyPr wrap="square" rtlCol="0">
            <a:spAutoFit/>
          </a:bodyPr>
          <a:lstStyle>
            <a:lvl1pPr>
              <a:defRPr lang="uk-UA" sz="4500" b="1">
                <a:latin typeface="+mn-lt"/>
                <a:ea typeface="Roboto Condensed" panose="02000000000000000000" pitchFamily="2" charset="0"/>
                <a:cs typeface="+mn-cs"/>
              </a:defRPr>
            </a:lvl1pPr>
          </a:lstStyle>
          <a:p>
            <a:pPr marL="0" lvl="0"/>
            <a:r>
              <a:rPr lang="en-US"/>
              <a:t>click to edit master title style</a:t>
            </a:r>
            <a:endParaRPr lang="uk-UA"/>
          </a:p>
        </p:txBody>
      </p:sp>
      <p:sp>
        <p:nvSpPr>
          <p:cNvPr id="9" name="Slide Number Placeholder 8"/>
          <p:cNvSpPr>
            <a:spLocks noGrp="1"/>
          </p:cNvSpPr>
          <p:nvPr>
            <p:ph type="sldNum" sz="quarter" idx="10"/>
          </p:nvPr>
        </p:nvSpPr>
        <p:spPr>
          <a:xfrm>
            <a:off x="16916400" y="9072685"/>
            <a:ext cx="1733550" cy="954107"/>
          </a:xfrm>
          <a:prstGeom prst="rect">
            <a:avLst/>
          </a:prstGeom>
          <a:noFill/>
        </p:spPr>
        <p:txBody>
          <a:bodyPr wrap="square" rtlCol="0">
            <a:spAutoFit/>
          </a:bodyPr>
          <a:lstStyle>
            <a:lvl1pPr>
              <a:defRPr lang="uk-UA" sz="2800" b="1" smtClean="0">
                <a:solidFill>
                  <a:schemeClr val="accent2"/>
                </a:solidFill>
              </a:defRPr>
            </a:lvl1pPr>
          </a:lstStyle>
          <a:p>
            <a:pPr algn="l"/>
            <a:r>
              <a:rPr lang="en-US"/>
              <a:t>page</a:t>
            </a:r>
          </a:p>
          <a:p>
            <a:pPr algn="l"/>
            <a:r>
              <a:rPr lang="en-US"/>
              <a:t>0</a:t>
            </a:r>
            <a:fld id="{37D409AB-2201-4E18-8A34-C31753AD9B06}" type="slidenum">
              <a:rPr smtClean="0"/>
              <a:pPr algn="l"/>
              <a:t>‹#›</a:t>
            </a:fld>
            <a:endParaRPr/>
          </a:p>
        </p:txBody>
      </p:sp>
      <p:sp>
        <p:nvSpPr>
          <p:cNvPr id="11" name="Picture Placeholder 12"/>
          <p:cNvSpPr>
            <a:spLocks noGrp="1"/>
          </p:cNvSpPr>
          <p:nvPr>
            <p:ph type="pic" sz="quarter" idx="11"/>
          </p:nvPr>
        </p:nvSpPr>
        <p:spPr>
          <a:xfrm>
            <a:off x="2532888" y="2587752"/>
            <a:ext cx="2706624" cy="2706624"/>
          </a:xfrm>
          <a:prstGeom prst="roundRect">
            <a:avLst/>
          </a:prstGeom>
          <a:ln w="25400">
            <a:solidFill>
              <a:schemeClr val="accent1"/>
            </a:solidFill>
          </a:ln>
        </p:spPr>
        <p:txBody>
          <a:bodyPr/>
          <a:lstStyle>
            <a:lvl1pPr>
              <a:defRPr sz="2000"/>
            </a:lvl1pPr>
          </a:lstStyle>
          <a:p>
            <a:endParaRPr lang="uk-UA"/>
          </a:p>
        </p:txBody>
      </p:sp>
    </p:spTree>
    <p:extLst>
      <p:ext uri="{BB962C8B-B14F-4D97-AF65-F5344CB8AC3E}">
        <p14:creationId xmlns:p14="http://schemas.microsoft.com/office/powerpoint/2010/main" val="1330292723"/>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AM OPT-2">
    <p:spTree>
      <p:nvGrpSpPr>
        <p:cNvPr id="1" name=""/>
        <p:cNvGrpSpPr/>
        <p:nvPr/>
      </p:nvGrpSpPr>
      <p:grpSpPr>
        <a:xfrm>
          <a:off x="0" y="0"/>
          <a:ext cx="0" cy="0"/>
          <a:chOff x="0" y="0"/>
          <a:chExt cx="0" cy="0"/>
        </a:xfrm>
      </p:grpSpPr>
      <p:cxnSp>
        <p:nvCxnSpPr>
          <p:cNvPr id="2" name="Straight Connector 1"/>
          <p:cNvCxnSpPr/>
          <p:nvPr userDrawn="1"/>
        </p:nvCxnSpPr>
        <p:spPr>
          <a:xfrm>
            <a:off x="704850" y="685800"/>
            <a:ext cx="0" cy="102870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itle 7"/>
          <p:cNvSpPr>
            <a:spLocks noGrp="1"/>
          </p:cNvSpPr>
          <p:nvPr>
            <p:ph type="title" hasCustomPrompt="1"/>
          </p:nvPr>
        </p:nvSpPr>
        <p:spPr>
          <a:xfrm>
            <a:off x="876300" y="571411"/>
            <a:ext cx="5448300" cy="1338828"/>
          </a:xfrm>
          <a:prstGeom prst="rect">
            <a:avLst/>
          </a:prstGeom>
          <a:noFill/>
        </p:spPr>
        <p:txBody>
          <a:bodyPr wrap="square" rtlCol="0">
            <a:spAutoFit/>
          </a:bodyPr>
          <a:lstStyle>
            <a:lvl1pPr>
              <a:defRPr lang="uk-UA" sz="4500" b="1">
                <a:latin typeface="+mn-lt"/>
                <a:ea typeface="Roboto Condensed" panose="02000000000000000000" pitchFamily="2" charset="0"/>
                <a:cs typeface="+mn-cs"/>
              </a:defRPr>
            </a:lvl1pPr>
          </a:lstStyle>
          <a:p>
            <a:pPr marL="0" lvl="0"/>
            <a:r>
              <a:rPr lang="en-US"/>
              <a:t>click to edit master title style</a:t>
            </a:r>
            <a:endParaRPr lang="uk-UA"/>
          </a:p>
        </p:txBody>
      </p:sp>
      <p:sp>
        <p:nvSpPr>
          <p:cNvPr id="9" name="Slide Number Placeholder 8"/>
          <p:cNvSpPr>
            <a:spLocks noGrp="1"/>
          </p:cNvSpPr>
          <p:nvPr>
            <p:ph type="sldNum" sz="quarter" idx="10"/>
          </p:nvPr>
        </p:nvSpPr>
        <p:spPr>
          <a:xfrm>
            <a:off x="16916400" y="9072685"/>
            <a:ext cx="1733550" cy="954107"/>
          </a:xfrm>
          <a:prstGeom prst="rect">
            <a:avLst/>
          </a:prstGeom>
          <a:noFill/>
        </p:spPr>
        <p:txBody>
          <a:bodyPr wrap="square" rtlCol="0">
            <a:spAutoFit/>
          </a:bodyPr>
          <a:lstStyle>
            <a:lvl1pPr>
              <a:defRPr lang="uk-UA" sz="2800" b="1" smtClean="0">
                <a:solidFill>
                  <a:schemeClr val="accent2"/>
                </a:solidFill>
              </a:defRPr>
            </a:lvl1pPr>
          </a:lstStyle>
          <a:p>
            <a:pPr algn="l"/>
            <a:r>
              <a:rPr lang="en-US"/>
              <a:t>page</a:t>
            </a:r>
          </a:p>
          <a:p>
            <a:pPr algn="l"/>
            <a:r>
              <a:rPr lang="en-US"/>
              <a:t>0</a:t>
            </a:r>
            <a:fld id="{37D409AB-2201-4E18-8A34-C31753AD9B06}" type="slidenum">
              <a:rPr smtClean="0"/>
              <a:pPr algn="l"/>
              <a:t>‹#›</a:t>
            </a:fld>
            <a:endParaRPr/>
          </a:p>
        </p:txBody>
      </p:sp>
      <p:sp>
        <p:nvSpPr>
          <p:cNvPr id="11" name="Picture Placeholder 12"/>
          <p:cNvSpPr>
            <a:spLocks noGrp="1"/>
          </p:cNvSpPr>
          <p:nvPr>
            <p:ph type="pic" sz="quarter" idx="11"/>
          </p:nvPr>
        </p:nvSpPr>
        <p:spPr>
          <a:xfrm>
            <a:off x="3502152" y="2587752"/>
            <a:ext cx="2706624" cy="2706624"/>
          </a:xfrm>
          <a:prstGeom prst="roundRect">
            <a:avLst/>
          </a:prstGeom>
          <a:ln w="25400">
            <a:solidFill>
              <a:schemeClr val="accent1"/>
            </a:solidFill>
          </a:ln>
        </p:spPr>
        <p:txBody>
          <a:bodyPr/>
          <a:lstStyle>
            <a:lvl1pPr>
              <a:defRPr sz="2000"/>
            </a:lvl1pPr>
          </a:lstStyle>
          <a:p>
            <a:endParaRPr lang="uk-UA"/>
          </a:p>
        </p:txBody>
      </p:sp>
    </p:spTree>
    <p:extLst>
      <p:ext uri="{BB962C8B-B14F-4D97-AF65-F5344CB8AC3E}">
        <p14:creationId xmlns:p14="http://schemas.microsoft.com/office/powerpoint/2010/main" val="3300222143"/>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AM OPT-3">
    <p:spTree>
      <p:nvGrpSpPr>
        <p:cNvPr id="1" name=""/>
        <p:cNvGrpSpPr/>
        <p:nvPr/>
      </p:nvGrpSpPr>
      <p:grpSpPr>
        <a:xfrm>
          <a:off x="0" y="0"/>
          <a:ext cx="0" cy="0"/>
          <a:chOff x="0" y="0"/>
          <a:chExt cx="0" cy="0"/>
        </a:xfrm>
      </p:grpSpPr>
      <p:cxnSp>
        <p:nvCxnSpPr>
          <p:cNvPr id="2" name="Straight Connector 1"/>
          <p:cNvCxnSpPr/>
          <p:nvPr userDrawn="1"/>
        </p:nvCxnSpPr>
        <p:spPr>
          <a:xfrm>
            <a:off x="704850" y="685800"/>
            <a:ext cx="0" cy="102870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itle 7"/>
          <p:cNvSpPr>
            <a:spLocks noGrp="1"/>
          </p:cNvSpPr>
          <p:nvPr>
            <p:ph type="title" hasCustomPrompt="1"/>
          </p:nvPr>
        </p:nvSpPr>
        <p:spPr>
          <a:xfrm>
            <a:off x="876300" y="571411"/>
            <a:ext cx="5448300" cy="1338828"/>
          </a:xfrm>
          <a:prstGeom prst="rect">
            <a:avLst/>
          </a:prstGeom>
          <a:noFill/>
        </p:spPr>
        <p:txBody>
          <a:bodyPr wrap="square" rtlCol="0">
            <a:spAutoFit/>
          </a:bodyPr>
          <a:lstStyle>
            <a:lvl1pPr>
              <a:defRPr lang="uk-UA" sz="4500" b="1">
                <a:latin typeface="+mn-lt"/>
                <a:ea typeface="Roboto Condensed" panose="02000000000000000000" pitchFamily="2" charset="0"/>
                <a:cs typeface="+mn-cs"/>
              </a:defRPr>
            </a:lvl1pPr>
          </a:lstStyle>
          <a:p>
            <a:pPr marL="0" lvl="0"/>
            <a:r>
              <a:rPr lang="en-US"/>
              <a:t>click to edit master title style</a:t>
            </a:r>
            <a:endParaRPr lang="uk-UA"/>
          </a:p>
        </p:txBody>
      </p:sp>
      <p:sp>
        <p:nvSpPr>
          <p:cNvPr id="9" name="Slide Number Placeholder 8"/>
          <p:cNvSpPr>
            <a:spLocks noGrp="1"/>
          </p:cNvSpPr>
          <p:nvPr>
            <p:ph type="sldNum" sz="quarter" idx="10"/>
          </p:nvPr>
        </p:nvSpPr>
        <p:spPr>
          <a:xfrm>
            <a:off x="16916400" y="9072685"/>
            <a:ext cx="1733550" cy="954107"/>
          </a:xfrm>
          <a:prstGeom prst="rect">
            <a:avLst/>
          </a:prstGeom>
          <a:noFill/>
        </p:spPr>
        <p:txBody>
          <a:bodyPr wrap="square" rtlCol="0">
            <a:spAutoFit/>
          </a:bodyPr>
          <a:lstStyle>
            <a:lvl1pPr>
              <a:defRPr lang="uk-UA" sz="2800" b="1" smtClean="0">
                <a:solidFill>
                  <a:schemeClr val="accent2"/>
                </a:solidFill>
              </a:defRPr>
            </a:lvl1pPr>
          </a:lstStyle>
          <a:p>
            <a:pPr algn="l"/>
            <a:r>
              <a:rPr lang="en-US"/>
              <a:t>page</a:t>
            </a:r>
          </a:p>
          <a:p>
            <a:pPr algn="l"/>
            <a:r>
              <a:rPr lang="en-US"/>
              <a:t>0</a:t>
            </a:r>
            <a:fld id="{37D409AB-2201-4E18-8A34-C31753AD9B06}" type="slidenum">
              <a:rPr smtClean="0"/>
              <a:pPr algn="l"/>
              <a:t>‹#›</a:t>
            </a:fld>
            <a:endParaRPr/>
          </a:p>
        </p:txBody>
      </p:sp>
      <p:sp>
        <p:nvSpPr>
          <p:cNvPr id="11" name="Picture Placeholder 12"/>
          <p:cNvSpPr>
            <a:spLocks noGrp="1"/>
          </p:cNvSpPr>
          <p:nvPr>
            <p:ph type="pic" sz="quarter" idx="11"/>
          </p:nvPr>
        </p:nvSpPr>
        <p:spPr>
          <a:xfrm>
            <a:off x="6053328" y="2633472"/>
            <a:ext cx="2450592" cy="2450592"/>
          </a:xfrm>
          <a:prstGeom prst="roundRect">
            <a:avLst/>
          </a:prstGeom>
          <a:ln w="25400">
            <a:solidFill>
              <a:schemeClr val="accent1"/>
            </a:solidFill>
          </a:ln>
        </p:spPr>
        <p:txBody>
          <a:bodyPr/>
          <a:lstStyle>
            <a:lvl1pPr>
              <a:defRPr sz="2000"/>
            </a:lvl1pPr>
          </a:lstStyle>
          <a:p>
            <a:endParaRPr lang="uk-UA"/>
          </a:p>
        </p:txBody>
      </p:sp>
      <p:sp>
        <p:nvSpPr>
          <p:cNvPr id="10" name="Picture Placeholder 12"/>
          <p:cNvSpPr>
            <a:spLocks noGrp="1"/>
          </p:cNvSpPr>
          <p:nvPr>
            <p:ph type="pic" sz="quarter" idx="12"/>
          </p:nvPr>
        </p:nvSpPr>
        <p:spPr>
          <a:xfrm>
            <a:off x="9784080" y="2633472"/>
            <a:ext cx="2450592" cy="2450592"/>
          </a:xfrm>
          <a:prstGeom prst="roundRect">
            <a:avLst/>
          </a:prstGeom>
          <a:ln w="25400">
            <a:solidFill>
              <a:schemeClr val="accent1"/>
            </a:solidFill>
          </a:ln>
        </p:spPr>
        <p:txBody>
          <a:bodyPr/>
          <a:lstStyle>
            <a:lvl1pPr>
              <a:defRPr sz="2000"/>
            </a:lvl1pPr>
          </a:lstStyle>
          <a:p>
            <a:endParaRPr lang="uk-UA"/>
          </a:p>
        </p:txBody>
      </p:sp>
    </p:spTree>
    <p:extLst>
      <p:ext uri="{BB962C8B-B14F-4D97-AF65-F5344CB8AC3E}">
        <p14:creationId xmlns:p14="http://schemas.microsoft.com/office/powerpoint/2010/main" val="759233176"/>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AM OPT-4">
    <p:spTree>
      <p:nvGrpSpPr>
        <p:cNvPr id="1" name=""/>
        <p:cNvGrpSpPr/>
        <p:nvPr/>
      </p:nvGrpSpPr>
      <p:grpSpPr>
        <a:xfrm>
          <a:off x="0" y="0"/>
          <a:ext cx="0" cy="0"/>
          <a:chOff x="0" y="0"/>
          <a:chExt cx="0" cy="0"/>
        </a:xfrm>
      </p:grpSpPr>
      <p:cxnSp>
        <p:nvCxnSpPr>
          <p:cNvPr id="2" name="Straight Connector 1"/>
          <p:cNvCxnSpPr/>
          <p:nvPr userDrawn="1"/>
        </p:nvCxnSpPr>
        <p:spPr>
          <a:xfrm>
            <a:off x="704850" y="685800"/>
            <a:ext cx="0" cy="102870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itle 7"/>
          <p:cNvSpPr>
            <a:spLocks noGrp="1"/>
          </p:cNvSpPr>
          <p:nvPr>
            <p:ph type="title" hasCustomPrompt="1"/>
          </p:nvPr>
        </p:nvSpPr>
        <p:spPr>
          <a:xfrm>
            <a:off x="876300" y="571411"/>
            <a:ext cx="5448300" cy="1338828"/>
          </a:xfrm>
          <a:prstGeom prst="rect">
            <a:avLst/>
          </a:prstGeom>
          <a:noFill/>
        </p:spPr>
        <p:txBody>
          <a:bodyPr wrap="square" rtlCol="0">
            <a:spAutoFit/>
          </a:bodyPr>
          <a:lstStyle>
            <a:lvl1pPr>
              <a:defRPr lang="uk-UA" sz="4500" b="1">
                <a:latin typeface="+mn-lt"/>
                <a:ea typeface="Roboto Condensed" panose="02000000000000000000" pitchFamily="2" charset="0"/>
                <a:cs typeface="+mn-cs"/>
              </a:defRPr>
            </a:lvl1pPr>
          </a:lstStyle>
          <a:p>
            <a:pPr marL="0" lvl="0"/>
            <a:r>
              <a:rPr lang="en-US"/>
              <a:t>click to edit master title style</a:t>
            </a:r>
            <a:endParaRPr lang="uk-UA"/>
          </a:p>
        </p:txBody>
      </p:sp>
      <p:sp>
        <p:nvSpPr>
          <p:cNvPr id="9" name="Slide Number Placeholder 8"/>
          <p:cNvSpPr>
            <a:spLocks noGrp="1"/>
          </p:cNvSpPr>
          <p:nvPr>
            <p:ph type="sldNum" sz="quarter" idx="10"/>
          </p:nvPr>
        </p:nvSpPr>
        <p:spPr>
          <a:xfrm>
            <a:off x="16916400" y="9072685"/>
            <a:ext cx="1733550" cy="954107"/>
          </a:xfrm>
          <a:prstGeom prst="rect">
            <a:avLst/>
          </a:prstGeom>
          <a:noFill/>
        </p:spPr>
        <p:txBody>
          <a:bodyPr wrap="square" rtlCol="0">
            <a:spAutoFit/>
          </a:bodyPr>
          <a:lstStyle>
            <a:lvl1pPr>
              <a:defRPr lang="uk-UA" sz="2800" b="1" smtClean="0">
                <a:solidFill>
                  <a:schemeClr val="accent2"/>
                </a:solidFill>
              </a:defRPr>
            </a:lvl1pPr>
          </a:lstStyle>
          <a:p>
            <a:pPr algn="l"/>
            <a:r>
              <a:rPr lang="en-US"/>
              <a:t>page</a:t>
            </a:r>
          </a:p>
          <a:p>
            <a:pPr algn="l"/>
            <a:r>
              <a:rPr lang="en-US"/>
              <a:t>0</a:t>
            </a:r>
            <a:fld id="{37D409AB-2201-4E18-8A34-C31753AD9B06}" type="slidenum">
              <a:rPr smtClean="0"/>
              <a:pPr algn="l"/>
              <a:t>‹#›</a:t>
            </a:fld>
            <a:endParaRPr/>
          </a:p>
        </p:txBody>
      </p:sp>
      <p:sp>
        <p:nvSpPr>
          <p:cNvPr id="11" name="Picture Placeholder 12"/>
          <p:cNvSpPr>
            <a:spLocks noGrp="1"/>
          </p:cNvSpPr>
          <p:nvPr>
            <p:ph type="pic" sz="quarter" idx="11"/>
          </p:nvPr>
        </p:nvSpPr>
        <p:spPr>
          <a:xfrm>
            <a:off x="3300984" y="2715768"/>
            <a:ext cx="2450592" cy="2450592"/>
          </a:xfrm>
          <a:prstGeom prst="roundRect">
            <a:avLst/>
          </a:prstGeom>
          <a:ln w="25400">
            <a:solidFill>
              <a:schemeClr val="accent1"/>
            </a:solidFill>
          </a:ln>
        </p:spPr>
        <p:txBody>
          <a:bodyPr/>
          <a:lstStyle>
            <a:lvl1pPr>
              <a:defRPr sz="2000"/>
            </a:lvl1pPr>
          </a:lstStyle>
          <a:p>
            <a:endParaRPr lang="uk-UA"/>
          </a:p>
        </p:txBody>
      </p:sp>
      <p:sp>
        <p:nvSpPr>
          <p:cNvPr id="10" name="Picture Placeholder 12"/>
          <p:cNvSpPr>
            <a:spLocks noGrp="1"/>
          </p:cNvSpPr>
          <p:nvPr>
            <p:ph type="pic" sz="quarter" idx="12"/>
          </p:nvPr>
        </p:nvSpPr>
        <p:spPr>
          <a:xfrm>
            <a:off x="7918704" y="2715768"/>
            <a:ext cx="2450592" cy="2450592"/>
          </a:xfrm>
          <a:prstGeom prst="roundRect">
            <a:avLst/>
          </a:prstGeom>
          <a:ln w="25400">
            <a:solidFill>
              <a:schemeClr val="accent1"/>
            </a:solidFill>
          </a:ln>
        </p:spPr>
        <p:txBody>
          <a:bodyPr/>
          <a:lstStyle>
            <a:lvl1pPr>
              <a:defRPr sz="2000"/>
            </a:lvl1pPr>
          </a:lstStyle>
          <a:p>
            <a:endParaRPr lang="uk-UA"/>
          </a:p>
        </p:txBody>
      </p:sp>
      <p:sp>
        <p:nvSpPr>
          <p:cNvPr id="12" name="Picture Placeholder 12"/>
          <p:cNvSpPr>
            <a:spLocks noGrp="1"/>
          </p:cNvSpPr>
          <p:nvPr>
            <p:ph type="pic" sz="quarter" idx="13"/>
          </p:nvPr>
        </p:nvSpPr>
        <p:spPr>
          <a:xfrm>
            <a:off x="12527280" y="2715768"/>
            <a:ext cx="2450592" cy="2450592"/>
          </a:xfrm>
          <a:prstGeom prst="roundRect">
            <a:avLst/>
          </a:prstGeom>
          <a:ln w="25400">
            <a:solidFill>
              <a:schemeClr val="accent1"/>
            </a:solidFill>
          </a:ln>
        </p:spPr>
        <p:txBody>
          <a:bodyPr/>
          <a:lstStyle>
            <a:lvl1pPr>
              <a:defRPr sz="2000"/>
            </a:lvl1pPr>
          </a:lstStyle>
          <a:p>
            <a:endParaRPr lang="uk-UA"/>
          </a:p>
        </p:txBody>
      </p:sp>
    </p:spTree>
    <p:extLst>
      <p:ext uri="{BB962C8B-B14F-4D97-AF65-F5344CB8AC3E}">
        <p14:creationId xmlns:p14="http://schemas.microsoft.com/office/powerpoint/2010/main" val="2052809695"/>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AM OPT-5">
    <p:spTree>
      <p:nvGrpSpPr>
        <p:cNvPr id="1" name=""/>
        <p:cNvGrpSpPr/>
        <p:nvPr/>
      </p:nvGrpSpPr>
      <p:grpSpPr>
        <a:xfrm>
          <a:off x="0" y="0"/>
          <a:ext cx="0" cy="0"/>
          <a:chOff x="0" y="0"/>
          <a:chExt cx="0" cy="0"/>
        </a:xfrm>
      </p:grpSpPr>
      <p:cxnSp>
        <p:nvCxnSpPr>
          <p:cNvPr id="2" name="Straight Connector 1"/>
          <p:cNvCxnSpPr/>
          <p:nvPr userDrawn="1"/>
        </p:nvCxnSpPr>
        <p:spPr>
          <a:xfrm>
            <a:off x="704850" y="685800"/>
            <a:ext cx="0" cy="102870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itle 7"/>
          <p:cNvSpPr>
            <a:spLocks noGrp="1"/>
          </p:cNvSpPr>
          <p:nvPr>
            <p:ph type="title" hasCustomPrompt="1"/>
          </p:nvPr>
        </p:nvSpPr>
        <p:spPr>
          <a:xfrm>
            <a:off x="876300" y="571411"/>
            <a:ext cx="5448300" cy="1338828"/>
          </a:xfrm>
          <a:prstGeom prst="rect">
            <a:avLst/>
          </a:prstGeom>
          <a:noFill/>
        </p:spPr>
        <p:txBody>
          <a:bodyPr wrap="square" rtlCol="0">
            <a:spAutoFit/>
          </a:bodyPr>
          <a:lstStyle>
            <a:lvl1pPr>
              <a:defRPr lang="uk-UA" sz="4500" b="1">
                <a:latin typeface="+mn-lt"/>
                <a:ea typeface="Roboto Condensed" panose="02000000000000000000" pitchFamily="2" charset="0"/>
                <a:cs typeface="+mn-cs"/>
              </a:defRPr>
            </a:lvl1pPr>
          </a:lstStyle>
          <a:p>
            <a:pPr marL="0" lvl="0"/>
            <a:r>
              <a:rPr lang="en-US"/>
              <a:t>click to edit master title style</a:t>
            </a:r>
            <a:endParaRPr lang="uk-UA"/>
          </a:p>
        </p:txBody>
      </p:sp>
      <p:sp>
        <p:nvSpPr>
          <p:cNvPr id="9" name="Slide Number Placeholder 8"/>
          <p:cNvSpPr>
            <a:spLocks noGrp="1"/>
          </p:cNvSpPr>
          <p:nvPr>
            <p:ph type="sldNum" sz="quarter" idx="10"/>
          </p:nvPr>
        </p:nvSpPr>
        <p:spPr>
          <a:xfrm>
            <a:off x="16916400" y="9072685"/>
            <a:ext cx="1733550" cy="954107"/>
          </a:xfrm>
          <a:prstGeom prst="rect">
            <a:avLst/>
          </a:prstGeom>
          <a:noFill/>
        </p:spPr>
        <p:txBody>
          <a:bodyPr wrap="square" rtlCol="0">
            <a:spAutoFit/>
          </a:bodyPr>
          <a:lstStyle>
            <a:lvl1pPr>
              <a:defRPr lang="uk-UA" sz="2800" b="1" smtClean="0">
                <a:solidFill>
                  <a:schemeClr val="accent2"/>
                </a:solidFill>
              </a:defRPr>
            </a:lvl1pPr>
          </a:lstStyle>
          <a:p>
            <a:pPr algn="l"/>
            <a:r>
              <a:rPr lang="en-US"/>
              <a:t>page</a:t>
            </a:r>
          </a:p>
          <a:p>
            <a:pPr algn="l"/>
            <a:r>
              <a:rPr lang="en-US"/>
              <a:t>0</a:t>
            </a:r>
            <a:fld id="{37D409AB-2201-4E18-8A34-C31753AD9B06}" type="slidenum">
              <a:rPr smtClean="0"/>
              <a:pPr algn="l"/>
              <a:t>‹#›</a:t>
            </a:fld>
            <a:endParaRPr/>
          </a:p>
        </p:txBody>
      </p:sp>
      <p:sp>
        <p:nvSpPr>
          <p:cNvPr id="11" name="Picture Placeholder 12"/>
          <p:cNvSpPr>
            <a:spLocks noGrp="1"/>
          </p:cNvSpPr>
          <p:nvPr>
            <p:ph type="pic" sz="quarter" idx="11"/>
          </p:nvPr>
        </p:nvSpPr>
        <p:spPr>
          <a:xfrm>
            <a:off x="3337560" y="2935224"/>
            <a:ext cx="1591056" cy="1591056"/>
          </a:xfrm>
          <a:prstGeom prst="roundRect">
            <a:avLst/>
          </a:prstGeom>
          <a:ln w="25400">
            <a:solidFill>
              <a:schemeClr val="accent1"/>
            </a:solidFill>
          </a:ln>
        </p:spPr>
        <p:txBody>
          <a:bodyPr/>
          <a:lstStyle>
            <a:lvl1pPr>
              <a:defRPr sz="2000"/>
            </a:lvl1pPr>
          </a:lstStyle>
          <a:p>
            <a:endParaRPr lang="uk-UA"/>
          </a:p>
        </p:txBody>
      </p:sp>
      <p:sp>
        <p:nvSpPr>
          <p:cNvPr id="10" name="Picture Placeholder 12"/>
          <p:cNvSpPr>
            <a:spLocks noGrp="1"/>
          </p:cNvSpPr>
          <p:nvPr>
            <p:ph type="pic" sz="quarter" idx="12"/>
          </p:nvPr>
        </p:nvSpPr>
        <p:spPr>
          <a:xfrm>
            <a:off x="3337560" y="5980176"/>
            <a:ext cx="1591056" cy="1591056"/>
          </a:xfrm>
          <a:prstGeom prst="roundRect">
            <a:avLst/>
          </a:prstGeom>
          <a:ln w="25400">
            <a:solidFill>
              <a:schemeClr val="accent1"/>
            </a:solidFill>
          </a:ln>
        </p:spPr>
        <p:txBody>
          <a:bodyPr/>
          <a:lstStyle>
            <a:lvl1pPr>
              <a:defRPr sz="2000"/>
            </a:lvl1pPr>
          </a:lstStyle>
          <a:p>
            <a:endParaRPr lang="uk-UA"/>
          </a:p>
        </p:txBody>
      </p:sp>
      <p:sp>
        <p:nvSpPr>
          <p:cNvPr id="12" name="Picture Placeholder 12"/>
          <p:cNvSpPr>
            <a:spLocks noGrp="1"/>
          </p:cNvSpPr>
          <p:nvPr>
            <p:ph type="pic" sz="quarter" idx="13"/>
          </p:nvPr>
        </p:nvSpPr>
        <p:spPr>
          <a:xfrm>
            <a:off x="9811512" y="2935224"/>
            <a:ext cx="1591056" cy="1591056"/>
          </a:xfrm>
          <a:prstGeom prst="roundRect">
            <a:avLst/>
          </a:prstGeom>
          <a:ln w="25400">
            <a:solidFill>
              <a:schemeClr val="accent1"/>
            </a:solidFill>
          </a:ln>
        </p:spPr>
        <p:txBody>
          <a:bodyPr/>
          <a:lstStyle>
            <a:lvl1pPr>
              <a:defRPr sz="2000"/>
            </a:lvl1pPr>
          </a:lstStyle>
          <a:p>
            <a:endParaRPr lang="uk-UA"/>
          </a:p>
        </p:txBody>
      </p:sp>
      <p:sp>
        <p:nvSpPr>
          <p:cNvPr id="13" name="Picture Placeholder 12"/>
          <p:cNvSpPr>
            <a:spLocks noGrp="1"/>
          </p:cNvSpPr>
          <p:nvPr>
            <p:ph type="pic" sz="quarter" idx="14"/>
          </p:nvPr>
        </p:nvSpPr>
        <p:spPr>
          <a:xfrm>
            <a:off x="9811512" y="5981700"/>
            <a:ext cx="1591056" cy="1591056"/>
          </a:xfrm>
          <a:prstGeom prst="roundRect">
            <a:avLst/>
          </a:prstGeom>
          <a:ln w="25400">
            <a:solidFill>
              <a:schemeClr val="accent1"/>
            </a:solidFill>
          </a:ln>
        </p:spPr>
        <p:txBody>
          <a:bodyPr/>
          <a:lstStyle>
            <a:lvl1pPr>
              <a:defRPr sz="2000"/>
            </a:lvl1pPr>
          </a:lstStyle>
          <a:p>
            <a:endParaRPr lang="uk-UA"/>
          </a:p>
        </p:txBody>
      </p:sp>
    </p:spTree>
    <p:extLst>
      <p:ext uri="{BB962C8B-B14F-4D97-AF65-F5344CB8AC3E}">
        <p14:creationId xmlns:p14="http://schemas.microsoft.com/office/powerpoint/2010/main" val="3346357977"/>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AM OPT-6">
    <p:spTree>
      <p:nvGrpSpPr>
        <p:cNvPr id="1" name=""/>
        <p:cNvGrpSpPr/>
        <p:nvPr/>
      </p:nvGrpSpPr>
      <p:grpSpPr>
        <a:xfrm>
          <a:off x="0" y="0"/>
          <a:ext cx="0" cy="0"/>
          <a:chOff x="0" y="0"/>
          <a:chExt cx="0" cy="0"/>
        </a:xfrm>
      </p:grpSpPr>
      <p:cxnSp>
        <p:nvCxnSpPr>
          <p:cNvPr id="2" name="Straight Connector 1"/>
          <p:cNvCxnSpPr/>
          <p:nvPr userDrawn="1"/>
        </p:nvCxnSpPr>
        <p:spPr>
          <a:xfrm>
            <a:off x="704850" y="685800"/>
            <a:ext cx="0" cy="102870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itle 7"/>
          <p:cNvSpPr>
            <a:spLocks noGrp="1"/>
          </p:cNvSpPr>
          <p:nvPr>
            <p:ph type="title" hasCustomPrompt="1"/>
          </p:nvPr>
        </p:nvSpPr>
        <p:spPr>
          <a:xfrm>
            <a:off x="876300" y="571411"/>
            <a:ext cx="5448300" cy="1338828"/>
          </a:xfrm>
          <a:prstGeom prst="rect">
            <a:avLst/>
          </a:prstGeom>
          <a:noFill/>
        </p:spPr>
        <p:txBody>
          <a:bodyPr wrap="square" rtlCol="0">
            <a:spAutoFit/>
          </a:bodyPr>
          <a:lstStyle>
            <a:lvl1pPr>
              <a:defRPr lang="uk-UA" sz="4500" b="1">
                <a:latin typeface="+mn-lt"/>
                <a:ea typeface="Roboto Condensed" panose="02000000000000000000" pitchFamily="2" charset="0"/>
                <a:cs typeface="+mn-cs"/>
              </a:defRPr>
            </a:lvl1pPr>
          </a:lstStyle>
          <a:p>
            <a:pPr marL="0" lvl="0"/>
            <a:r>
              <a:rPr lang="en-US"/>
              <a:t>click to edit master title style</a:t>
            </a:r>
            <a:endParaRPr lang="uk-UA"/>
          </a:p>
        </p:txBody>
      </p:sp>
      <p:sp>
        <p:nvSpPr>
          <p:cNvPr id="9" name="Slide Number Placeholder 8"/>
          <p:cNvSpPr>
            <a:spLocks noGrp="1"/>
          </p:cNvSpPr>
          <p:nvPr>
            <p:ph type="sldNum" sz="quarter" idx="10"/>
          </p:nvPr>
        </p:nvSpPr>
        <p:spPr>
          <a:xfrm>
            <a:off x="16916400" y="9072685"/>
            <a:ext cx="1733550" cy="954107"/>
          </a:xfrm>
          <a:prstGeom prst="rect">
            <a:avLst/>
          </a:prstGeom>
          <a:noFill/>
        </p:spPr>
        <p:txBody>
          <a:bodyPr wrap="square" rtlCol="0">
            <a:spAutoFit/>
          </a:bodyPr>
          <a:lstStyle>
            <a:lvl1pPr>
              <a:defRPr lang="uk-UA" sz="2800" b="1" smtClean="0">
                <a:solidFill>
                  <a:schemeClr val="accent2"/>
                </a:solidFill>
              </a:defRPr>
            </a:lvl1pPr>
          </a:lstStyle>
          <a:p>
            <a:pPr algn="l"/>
            <a:r>
              <a:rPr lang="en-US"/>
              <a:t>page</a:t>
            </a:r>
          </a:p>
          <a:p>
            <a:pPr algn="l"/>
            <a:r>
              <a:rPr lang="en-US"/>
              <a:t>0</a:t>
            </a:r>
            <a:fld id="{37D409AB-2201-4E18-8A34-C31753AD9B06}" type="slidenum">
              <a:rPr smtClean="0"/>
              <a:pPr algn="l"/>
              <a:t>‹#›</a:t>
            </a:fld>
            <a:endParaRPr/>
          </a:p>
        </p:txBody>
      </p:sp>
      <p:sp>
        <p:nvSpPr>
          <p:cNvPr id="6" name="Picture Placeholder 5"/>
          <p:cNvSpPr>
            <a:spLocks noGrp="1"/>
          </p:cNvSpPr>
          <p:nvPr>
            <p:ph type="pic" sz="quarter" idx="11"/>
          </p:nvPr>
        </p:nvSpPr>
        <p:spPr>
          <a:xfrm>
            <a:off x="2286000" y="2404872"/>
            <a:ext cx="1828800" cy="1828800"/>
          </a:xfrm>
          <a:prstGeom prst="rect">
            <a:avLst/>
          </a:prstGeom>
        </p:spPr>
        <p:txBody>
          <a:bodyPr/>
          <a:lstStyle>
            <a:lvl1pPr>
              <a:defRPr sz="2000"/>
            </a:lvl1pPr>
          </a:lstStyle>
          <a:p>
            <a:endParaRPr lang="uk-UA"/>
          </a:p>
        </p:txBody>
      </p:sp>
      <p:sp>
        <p:nvSpPr>
          <p:cNvPr id="10" name="Picture Placeholder 5"/>
          <p:cNvSpPr>
            <a:spLocks noGrp="1"/>
          </p:cNvSpPr>
          <p:nvPr>
            <p:ph type="pic" sz="quarter" idx="12"/>
          </p:nvPr>
        </p:nvSpPr>
        <p:spPr>
          <a:xfrm>
            <a:off x="2286000" y="4233672"/>
            <a:ext cx="1828800" cy="1828800"/>
          </a:xfrm>
          <a:prstGeom prst="rect">
            <a:avLst/>
          </a:prstGeom>
        </p:spPr>
        <p:txBody>
          <a:bodyPr/>
          <a:lstStyle>
            <a:lvl1pPr>
              <a:defRPr sz="2000"/>
            </a:lvl1pPr>
          </a:lstStyle>
          <a:p>
            <a:endParaRPr lang="uk-UA"/>
          </a:p>
        </p:txBody>
      </p:sp>
      <p:sp>
        <p:nvSpPr>
          <p:cNvPr id="11" name="Picture Placeholder 5"/>
          <p:cNvSpPr>
            <a:spLocks noGrp="1"/>
          </p:cNvSpPr>
          <p:nvPr>
            <p:ph type="pic" sz="quarter" idx="13"/>
          </p:nvPr>
        </p:nvSpPr>
        <p:spPr>
          <a:xfrm>
            <a:off x="2286000" y="6062472"/>
            <a:ext cx="1828800" cy="1828800"/>
          </a:xfrm>
          <a:prstGeom prst="rect">
            <a:avLst/>
          </a:prstGeom>
        </p:spPr>
        <p:txBody>
          <a:bodyPr/>
          <a:lstStyle>
            <a:lvl1pPr>
              <a:defRPr sz="2000"/>
            </a:lvl1pPr>
          </a:lstStyle>
          <a:p>
            <a:endParaRPr lang="uk-UA"/>
          </a:p>
        </p:txBody>
      </p:sp>
      <p:sp>
        <p:nvSpPr>
          <p:cNvPr id="12" name="Picture Placeholder 5"/>
          <p:cNvSpPr>
            <a:spLocks noGrp="1"/>
          </p:cNvSpPr>
          <p:nvPr>
            <p:ph type="pic" sz="quarter" idx="14"/>
          </p:nvPr>
        </p:nvSpPr>
        <p:spPr>
          <a:xfrm>
            <a:off x="4114800" y="2404872"/>
            <a:ext cx="1828800" cy="1828800"/>
          </a:xfrm>
          <a:prstGeom prst="rect">
            <a:avLst/>
          </a:prstGeom>
        </p:spPr>
        <p:txBody>
          <a:bodyPr/>
          <a:lstStyle>
            <a:lvl1pPr>
              <a:defRPr sz="2000"/>
            </a:lvl1pPr>
          </a:lstStyle>
          <a:p>
            <a:endParaRPr lang="uk-UA"/>
          </a:p>
        </p:txBody>
      </p:sp>
      <p:sp>
        <p:nvSpPr>
          <p:cNvPr id="14" name="Picture Placeholder 5"/>
          <p:cNvSpPr>
            <a:spLocks noGrp="1"/>
          </p:cNvSpPr>
          <p:nvPr>
            <p:ph type="pic" sz="quarter" idx="16"/>
          </p:nvPr>
        </p:nvSpPr>
        <p:spPr>
          <a:xfrm>
            <a:off x="4114800" y="6062472"/>
            <a:ext cx="1828800" cy="1828800"/>
          </a:xfrm>
          <a:prstGeom prst="rect">
            <a:avLst/>
          </a:prstGeom>
        </p:spPr>
        <p:txBody>
          <a:bodyPr/>
          <a:lstStyle>
            <a:lvl1pPr>
              <a:defRPr sz="2000"/>
            </a:lvl1pPr>
          </a:lstStyle>
          <a:p>
            <a:endParaRPr lang="uk-UA"/>
          </a:p>
        </p:txBody>
      </p:sp>
      <p:sp>
        <p:nvSpPr>
          <p:cNvPr id="15" name="Picture Placeholder 5"/>
          <p:cNvSpPr>
            <a:spLocks noGrp="1"/>
          </p:cNvSpPr>
          <p:nvPr>
            <p:ph type="pic" sz="quarter" idx="17"/>
          </p:nvPr>
        </p:nvSpPr>
        <p:spPr>
          <a:xfrm>
            <a:off x="5943600" y="2404872"/>
            <a:ext cx="1828800" cy="1828800"/>
          </a:xfrm>
          <a:prstGeom prst="rect">
            <a:avLst/>
          </a:prstGeom>
        </p:spPr>
        <p:txBody>
          <a:bodyPr/>
          <a:lstStyle>
            <a:lvl1pPr>
              <a:defRPr sz="2000"/>
            </a:lvl1pPr>
          </a:lstStyle>
          <a:p>
            <a:endParaRPr lang="uk-UA"/>
          </a:p>
        </p:txBody>
      </p:sp>
      <p:sp>
        <p:nvSpPr>
          <p:cNvPr id="16" name="Picture Placeholder 5"/>
          <p:cNvSpPr>
            <a:spLocks noGrp="1"/>
          </p:cNvSpPr>
          <p:nvPr>
            <p:ph type="pic" sz="quarter" idx="18"/>
          </p:nvPr>
        </p:nvSpPr>
        <p:spPr>
          <a:xfrm>
            <a:off x="5943600" y="4233672"/>
            <a:ext cx="1828800" cy="1828800"/>
          </a:xfrm>
          <a:prstGeom prst="rect">
            <a:avLst/>
          </a:prstGeom>
        </p:spPr>
        <p:txBody>
          <a:bodyPr/>
          <a:lstStyle>
            <a:lvl1pPr>
              <a:defRPr sz="2000"/>
            </a:lvl1pPr>
          </a:lstStyle>
          <a:p>
            <a:endParaRPr lang="uk-UA"/>
          </a:p>
        </p:txBody>
      </p:sp>
      <p:sp>
        <p:nvSpPr>
          <p:cNvPr id="17" name="Picture Placeholder 5"/>
          <p:cNvSpPr>
            <a:spLocks noGrp="1"/>
          </p:cNvSpPr>
          <p:nvPr>
            <p:ph type="pic" sz="quarter" idx="19"/>
          </p:nvPr>
        </p:nvSpPr>
        <p:spPr>
          <a:xfrm>
            <a:off x="5943600" y="6062472"/>
            <a:ext cx="1828800" cy="1828800"/>
          </a:xfrm>
          <a:prstGeom prst="rect">
            <a:avLst/>
          </a:prstGeom>
        </p:spPr>
        <p:txBody>
          <a:bodyPr/>
          <a:lstStyle>
            <a:lvl1pPr>
              <a:defRPr sz="2000"/>
            </a:lvl1pPr>
          </a:lstStyle>
          <a:p>
            <a:endParaRPr lang="uk-UA"/>
          </a:p>
        </p:txBody>
      </p:sp>
    </p:spTree>
    <p:extLst>
      <p:ext uri="{BB962C8B-B14F-4D97-AF65-F5344CB8AC3E}">
        <p14:creationId xmlns:p14="http://schemas.microsoft.com/office/powerpoint/2010/main" val="3897334360"/>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_IMG-SLIDE 9">
    <p:spTree>
      <p:nvGrpSpPr>
        <p:cNvPr id="1" name=""/>
        <p:cNvGrpSpPr/>
        <p:nvPr/>
      </p:nvGrpSpPr>
      <p:grpSpPr>
        <a:xfrm>
          <a:off x="0" y="0"/>
          <a:ext cx="0" cy="0"/>
          <a:chOff x="0" y="0"/>
          <a:chExt cx="0" cy="0"/>
        </a:xfrm>
      </p:grpSpPr>
      <p:sp>
        <p:nvSpPr>
          <p:cNvPr id="3" name="Picture Placeholder 2"/>
          <p:cNvSpPr>
            <a:spLocks noGrp="1"/>
          </p:cNvSpPr>
          <p:nvPr>
            <p:ph type="pic" sz="quarter" idx="12"/>
          </p:nvPr>
        </p:nvSpPr>
        <p:spPr>
          <a:xfrm>
            <a:off x="9144000" y="0"/>
            <a:ext cx="9144000" cy="10287000"/>
          </a:xfrm>
          <a:prstGeom prst="rect">
            <a:avLst/>
          </a:prstGeom>
        </p:spPr>
        <p:txBody>
          <a:bodyPr/>
          <a:lstStyle/>
          <a:p>
            <a:endParaRPr lang="uk-UA"/>
          </a:p>
        </p:txBody>
      </p:sp>
      <p:cxnSp>
        <p:nvCxnSpPr>
          <p:cNvPr id="4" name="Straight Connector 3"/>
          <p:cNvCxnSpPr/>
          <p:nvPr userDrawn="1"/>
        </p:nvCxnSpPr>
        <p:spPr>
          <a:xfrm>
            <a:off x="704850" y="685800"/>
            <a:ext cx="0" cy="102870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 name="Title 7"/>
          <p:cNvSpPr>
            <a:spLocks noGrp="1"/>
          </p:cNvSpPr>
          <p:nvPr>
            <p:ph type="title" hasCustomPrompt="1"/>
          </p:nvPr>
        </p:nvSpPr>
        <p:spPr>
          <a:xfrm>
            <a:off x="876300" y="571411"/>
            <a:ext cx="5448300" cy="1338828"/>
          </a:xfrm>
          <a:prstGeom prst="rect">
            <a:avLst/>
          </a:prstGeom>
          <a:noFill/>
        </p:spPr>
        <p:txBody>
          <a:bodyPr wrap="square" rtlCol="0">
            <a:spAutoFit/>
          </a:bodyPr>
          <a:lstStyle>
            <a:lvl1pPr>
              <a:defRPr lang="uk-UA" sz="4500" b="1">
                <a:latin typeface="+mn-lt"/>
                <a:ea typeface="Roboto Condensed" panose="02000000000000000000" pitchFamily="2" charset="0"/>
                <a:cs typeface="+mn-cs"/>
              </a:defRPr>
            </a:lvl1pPr>
          </a:lstStyle>
          <a:p>
            <a:pPr marL="0" lvl="0"/>
            <a:r>
              <a:rPr lang="en-US"/>
              <a:t>click to edit master title style</a:t>
            </a:r>
            <a:endParaRPr lang="uk-UA"/>
          </a:p>
        </p:txBody>
      </p:sp>
    </p:spTree>
    <p:extLst>
      <p:ext uri="{BB962C8B-B14F-4D97-AF65-F5344CB8AC3E}">
        <p14:creationId xmlns:p14="http://schemas.microsoft.com/office/powerpoint/2010/main" val="3834950923"/>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IMG-SLIDE OPT-10">
    <p:spTree>
      <p:nvGrpSpPr>
        <p:cNvPr id="1" name=""/>
        <p:cNvGrpSpPr/>
        <p:nvPr/>
      </p:nvGrpSpPr>
      <p:grpSpPr>
        <a:xfrm>
          <a:off x="0" y="0"/>
          <a:ext cx="0" cy="0"/>
          <a:chOff x="0" y="0"/>
          <a:chExt cx="0" cy="0"/>
        </a:xfrm>
      </p:grpSpPr>
      <p:sp>
        <p:nvSpPr>
          <p:cNvPr id="3" name="Picture Placeholder 2"/>
          <p:cNvSpPr>
            <a:spLocks noGrp="1"/>
          </p:cNvSpPr>
          <p:nvPr>
            <p:ph type="pic" sz="quarter" idx="12"/>
          </p:nvPr>
        </p:nvSpPr>
        <p:spPr>
          <a:xfrm>
            <a:off x="0" y="0"/>
            <a:ext cx="9144000" cy="10287000"/>
          </a:xfrm>
          <a:prstGeom prst="rect">
            <a:avLst/>
          </a:prstGeom>
        </p:spPr>
        <p:txBody>
          <a:bodyPr/>
          <a:lstStyle/>
          <a:p>
            <a:endParaRPr lang="uk-UA"/>
          </a:p>
        </p:txBody>
      </p:sp>
      <p:cxnSp>
        <p:nvCxnSpPr>
          <p:cNvPr id="4" name="Straight Connector 3"/>
          <p:cNvCxnSpPr/>
          <p:nvPr userDrawn="1"/>
        </p:nvCxnSpPr>
        <p:spPr>
          <a:xfrm>
            <a:off x="9886950" y="685800"/>
            <a:ext cx="0" cy="102870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 name="Title 7"/>
          <p:cNvSpPr>
            <a:spLocks noGrp="1"/>
          </p:cNvSpPr>
          <p:nvPr>
            <p:ph type="title" hasCustomPrompt="1"/>
          </p:nvPr>
        </p:nvSpPr>
        <p:spPr>
          <a:xfrm>
            <a:off x="10058400" y="571411"/>
            <a:ext cx="5448300" cy="1338828"/>
          </a:xfrm>
          <a:prstGeom prst="rect">
            <a:avLst/>
          </a:prstGeom>
          <a:noFill/>
        </p:spPr>
        <p:txBody>
          <a:bodyPr wrap="square" rtlCol="0">
            <a:spAutoFit/>
          </a:bodyPr>
          <a:lstStyle>
            <a:lvl1pPr>
              <a:defRPr lang="uk-UA" sz="4500" b="1">
                <a:latin typeface="+mn-lt"/>
                <a:ea typeface="Roboto Condensed" panose="02000000000000000000" pitchFamily="2" charset="0"/>
                <a:cs typeface="+mn-cs"/>
              </a:defRPr>
            </a:lvl1pPr>
          </a:lstStyle>
          <a:p>
            <a:pPr marL="0" lvl="0"/>
            <a:r>
              <a:rPr lang="en-US"/>
              <a:t>click to edit master title style</a:t>
            </a:r>
            <a:endParaRPr lang="uk-UA"/>
          </a:p>
        </p:txBody>
      </p:sp>
    </p:spTree>
    <p:extLst>
      <p:ext uri="{BB962C8B-B14F-4D97-AF65-F5344CB8AC3E}">
        <p14:creationId xmlns:p14="http://schemas.microsoft.com/office/powerpoint/2010/main" val="1099693045"/>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EFAULT SLIDE">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876300" y="571411"/>
            <a:ext cx="8267700" cy="715581"/>
          </a:xfrm>
          <a:prstGeom prst="rect">
            <a:avLst/>
          </a:prstGeom>
          <a:noFill/>
        </p:spPr>
        <p:txBody>
          <a:bodyPr wrap="square" rtlCol="0">
            <a:spAutoFit/>
          </a:bodyPr>
          <a:lstStyle>
            <a:lvl1pPr>
              <a:defRPr lang="uk-UA" sz="4500" b="1">
                <a:latin typeface="+mn-lt"/>
                <a:ea typeface="Roboto Condensed" panose="02000000000000000000" pitchFamily="2" charset="0"/>
                <a:cs typeface="+mn-cs"/>
              </a:defRPr>
            </a:lvl1pPr>
          </a:lstStyle>
          <a:p>
            <a:pPr marL="0" lvl="0"/>
            <a:r>
              <a:rPr lang="en-US"/>
              <a:t>click to edit master title style</a:t>
            </a:r>
            <a:endParaRPr lang="uk-UA"/>
          </a:p>
        </p:txBody>
      </p:sp>
      <p:sp>
        <p:nvSpPr>
          <p:cNvPr id="9" name="Slide Number Placeholder 8"/>
          <p:cNvSpPr>
            <a:spLocks noGrp="1"/>
          </p:cNvSpPr>
          <p:nvPr>
            <p:ph type="sldNum" sz="quarter" idx="10"/>
          </p:nvPr>
        </p:nvSpPr>
        <p:spPr>
          <a:xfrm>
            <a:off x="16916400" y="9072685"/>
            <a:ext cx="1733550" cy="954107"/>
          </a:xfrm>
          <a:prstGeom prst="rect">
            <a:avLst/>
          </a:prstGeom>
          <a:noFill/>
        </p:spPr>
        <p:txBody>
          <a:bodyPr wrap="square" rtlCol="0">
            <a:spAutoFit/>
          </a:bodyPr>
          <a:lstStyle>
            <a:lvl1pPr>
              <a:defRPr lang="uk-UA" sz="2800" b="1" smtClean="0">
                <a:solidFill>
                  <a:schemeClr val="accent2"/>
                </a:solidFill>
              </a:defRPr>
            </a:lvl1pPr>
          </a:lstStyle>
          <a:p>
            <a:pPr algn="l"/>
            <a:r>
              <a:rPr lang="en-US"/>
              <a:t>page</a:t>
            </a:r>
          </a:p>
          <a:p>
            <a:pPr algn="l"/>
            <a:r>
              <a:rPr lang="en-US"/>
              <a:t>0</a:t>
            </a:r>
            <a:fld id="{37D409AB-2201-4E18-8A34-C31753AD9B06}" type="slidenum">
              <a:rPr smtClean="0"/>
              <a:pPr algn="l"/>
              <a:t>‹#›</a:t>
            </a:fld>
            <a:endParaRPr/>
          </a:p>
        </p:txBody>
      </p:sp>
      <p:cxnSp>
        <p:nvCxnSpPr>
          <p:cNvPr id="10" name="Straight Connector 9"/>
          <p:cNvCxnSpPr/>
          <p:nvPr userDrawn="1"/>
        </p:nvCxnSpPr>
        <p:spPr>
          <a:xfrm>
            <a:off x="704850" y="685800"/>
            <a:ext cx="0" cy="102870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96298120"/>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DEFAULT SLIDE">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876300" y="571411"/>
            <a:ext cx="5448300" cy="1338828"/>
          </a:xfrm>
          <a:prstGeom prst="rect">
            <a:avLst/>
          </a:prstGeom>
          <a:noFill/>
        </p:spPr>
        <p:txBody>
          <a:bodyPr wrap="square" rtlCol="0">
            <a:spAutoFit/>
          </a:bodyPr>
          <a:lstStyle>
            <a:lvl1pPr>
              <a:defRPr lang="uk-UA" sz="4500" b="1">
                <a:latin typeface="+mn-lt"/>
                <a:ea typeface="Roboto Condensed" panose="02000000000000000000" pitchFamily="2" charset="0"/>
                <a:cs typeface="+mn-cs"/>
              </a:defRPr>
            </a:lvl1pPr>
          </a:lstStyle>
          <a:p>
            <a:pPr marL="0" lvl="0"/>
            <a:r>
              <a:rPr lang="en-US"/>
              <a:t>click to edit master title style</a:t>
            </a:r>
            <a:endParaRPr lang="uk-UA"/>
          </a:p>
        </p:txBody>
      </p:sp>
      <p:sp>
        <p:nvSpPr>
          <p:cNvPr id="9" name="Slide Number Placeholder 8"/>
          <p:cNvSpPr>
            <a:spLocks noGrp="1"/>
          </p:cNvSpPr>
          <p:nvPr>
            <p:ph type="sldNum" sz="quarter" idx="10"/>
          </p:nvPr>
        </p:nvSpPr>
        <p:spPr>
          <a:xfrm>
            <a:off x="16916400" y="9072685"/>
            <a:ext cx="1733550" cy="954107"/>
          </a:xfrm>
          <a:prstGeom prst="rect">
            <a:avLst/>
          </a:prstGeom>
          <a:noFill/>
        </p:spPr>
        <p:txBody>
          <a:bodyPr wrap="square" rtlCol="0">
            <a:spAutoFit/>
          </a:bodyPr>
          <a:lstStyle>
            <a:lvl1pPr>
              <a:defRPr lang="uk-UA" sz="2800" b="1" smtClean="0">
                <a:solidFill>
                  <a:schemeClr val="accent2"/>
                </a:solidFill>
              </a:defRPr>
            </a:lvl1pPr>
          </a:lstStyle>
          <a:p>
            <a:pPr algn="l"/>
            <a:r>
              <a:rPr lang="en-US"/>
              <a:t>page</a:t>
            </a:r>
          </a:p>
          <a:p>
            <a:pPr algn="l"/>
            <a:r>
              <a:rPr lang="en-US"/>
              <a:t>0</a:t>
            </a:r>
            <a:fld id="{37D409AB-2201-4E18-8A34-C31753AD9B06}" type="slidenum">
              <a:rPr smtClean="0"/>
              <a:pPr algn="l"/>
              <a:t>‹#›</a:t>
            </a:fld>
            <a:endParaRPr/>
          </a:p>
        </p:txBody>
      </p:sp>
      <p:cxnSp>
        <p:nvCxnSpPr>
          <p:cNvPr id="10" name="Straight Connector 9"/>
          <p:cNvCxnSpPr/>
          <p:nvPr userDrawn="1"/>
        </p:nvCxnSpPr>
        <p:spPr>
          <a:xfrm>
            <a:off x="704850" y="685800"/>
            <a:ext cx="0" cy="102870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46729535"/>
      </p:ext>
    </p:extLst>
  </p:cSld>
  <p:clrMapOvr>
    <a:masterClrMapping/>
  </p:clrMapOvr>
  <mc:AlternateContent xmlns:mc="http://schemas.openxmlformats.org/markup-compatibility/2006" xmlns:p14="http://schemas.microsoft.com/office/powerpoint/2010/main">
    <mc:Choice Requires="p14">
      <p:transition spd="slow" p14:dur="1750">
        <p14:flip dir="r"/>
      </p:transition>
    </mc:Choice>
    <mc:Fallback xmlns="">
      <p:transition spd="slow">
        <p:fade/>
      </p:transition>
    </mc:Fallback>
  </mc:AlternateContent>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ICES OPT-1">
    <p:spTree>
      <p:nvGrpSpPr>
        <p:cNvPr id="1" name=""/>
        <p:cNvGrpSpPr/>
        <p:nvPr/>
      </p:nvGrpSpPr>
      <p:grpSpPr>
        <a:xfrm>
          <a:off x="0" y="0"/>
          <a:ext cx="0" cy="0"/>
          <a:chOff x="0" y="0"/>
          <a:chExt cx="0" cy="0"/>
        </a:xfrm>
      </p:grpSpPr>
      <p:cxnSp>
        <p:nvCxnSpPr>
          <p:cNvPr id="2" name="Straight Connector 1"/>
          <p:cNvCxnSpPr/>
          <p:nvPr userDrawn="1"/>
        </p:nvCxnSpPr>
        <p:spPr>
          <a:xfrm>
            <a:off x="704850" y="685800"/>
            <a:ext cx="0" cy="102870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itle 7"/>
          <p:cNvSpPr>
            <a:spLocks noGrp="1"/>
          </p:cNvSpPr>
          <p:nvPr>
            <p:ph type="title" hasCustomPrompt="1"/>
          </p:nvPr>
        </p:nvSpPr>
        <p:spPr>
          <a:xfrm>
            <a:off x="876300" y="571411"/>
            <a:ext cx="5448300" cy="1338828"/>
          </a:xfrm>
          <a:prstGeom prst="rect">
            <a:avLst/>
          </a:prstGeom>
          <a:noFill/>
        </p:spPr>
        <p:txBody>
          <a:bodyPr wrap="square" rtlCol="0">
            <a:spAutoFit/>
          </a:bodyPr>
          <a:lstStyle>
            <a:lvl1pPr>
              <a:defRPr lang="uk-UA" sz="4500" b="1">
                <a:latin typeface="+mn-lt"/>
                <a:ea typeface="Roboto Condensed" panose="02000000000000000000" pitchFamily="2" charset="0"/>
                <a:cs typeface="+mn-cs"/>
              </a:defRPr>
            </a:lvl1pPr>
          </a:lstStyle>
          <a:p>
            <a:pPr marL="0" lvl="0"/>
            <a:r>
              <a:rPr lang="en-US"/>
              <a:t>click to edit master title style</a:t>
            </a:r>
            <a:endParaRPr lang="uk-UA"/>
          </a:p>
        </p:txBody>
      </p:sp>
      <p:sp>
        <p:nvSpPr>
          <p:cNvPr id="9" name="Slide Number Placeholder 8"/>
          <p:cNvSpPr>
            <a:spLocks noGrp="1"/>
          </p:cNvSpPr>
          <p:nvPr>
            <p:ph type="sldNum" sz="quarter" idx="10"/>
          </p:nvPr>
        </p:nvSpPr>
        <p:spPr>
          <a:xfrm>
            <a:off x="16916400" y="9072685"/>
            <a:ext cx="1733550" cy="954107"/>
          </a:xfrm>
          <a:prstGeom prst="rect">
            <a:avLst/>
          </a:prstGeom>
          <a:noFill/>
        </p:spPr>
        <p:txBody>
          <a:bodyPr wrap="square" rtlCol="0">
            <a:spAutoFit/>
          </a:bodyPr>
          <a:lstStyle>
            <a:lvl1pPr>
              <a:defRPr lang="uk-UA" sz="2800" b="1" smtClean="0">
                <a:solidFill>
                  <a:schemeClr val="accent2"/>
                </a:solidFill>
              </a:defRPr>
            </a:lvl1pPr>
          </a:lstStyle>
          <a:p>
            <a:pPr algn="l"/>
            <a:r>
              <a:rPr lang="en-US"/>
              <a:t>page</a:t>
            </a:r>
          </a:p>
          <a:p>
            <a:pPr algn="l"/>
            <a:r>
              <a:rPr lang="en-US"/>
              <a:t>0</a:t>
            </a:r>
            <a:fld id="{37D409AB-2201-4E18-8A34-C31753AD9B06}" type="slidenum">
              <a:rPr smtClean="0"/>
              <a:pPr algn="l"/>
              <a:t>‹#›</a:t>
            </a:fld>
            <a:endParaRPr/>
          </a:p>
        </p:txBody>
      </p:sp>
      <p:sp>
        <p:nvSpPr>
          <p:cNvPr id="6" name="Picture Placeholder 5"/>
          <p:cNvSpPr>
            <a:spLocks noGrp="1"/>
          </p:cNvSpPr>
          <p:nvPr>
            <p:ph type="pic" sz="quarter" idx="11"/>
          </p:nvPr>
        </p:nvSpPr>
        <p:spPr>
          <a:xfrm>
            <a:off x="2606040" y="3255264"/>
            <a:ext cx="2542032" cy="4526280"/>
          </a:xfrm>
          <a:prstGeom prst="rect">
            <a:avLst/>
          </a:prstGeom>
        </p:spPr>
        <p:txBody>
          <a:bodyPr/>
          <a:lstStyle/>
          <a:p>
            <a:endParaRPr lang="uk-UA"/>
          </a:p>
        </p:txBody>
      </p:sp>
    </p:spTree>
    <p:extLst>
      <p:ext uri="{BB962C8B-B14F-4D97-AF65-F5344CB8AC3E}">
        <p14:creationId xmlns:p14="http://schemas.microsoft.com/office/powerpoint/2010/main" val="3205711653"/>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VICES OPT-2">
    <p:spTree>
      <p:nvGrpSpPr>
        <p:cNvPr id="1" name=""/>
        <p:cNvGrpSpPr/>
        <p:nvPr/>
      </p:nvGrpSpPr>
      <p:grpSpPr>
        <a:xfrm>
          <a:off x="0" y="0"/>
          <a:ext cx="0" cy="0"/>
          <a:chOff x="0" y="0"/>
          <a:chExt cx="0" cy="0"/>
        </a:xfrm>
      </p:grpSpPr>
      <p:sp>
        <p:nvSpPr>
          <p:cNvPr id="12" name="Picture Placeholder 5"/>
          <p:cNvSpPr>
            <a:spLocks noGrp="1"/>
          </p:cNvSpPr>
          <p:nvPr>
            <p:ph type="pic" sz="quarter" idx="13"/>
          </p:nvPr>
        </p:nvSpPr>
        <p:spPr>
          <a:xfrm>
            <a:off x="5138928" y="3648456"/>
            <a:ext cx="2075688" cy="3758184"/>
          </a:xfrm>
          <a:prstGeom prst="rect">
            <a:avLst/>
          </a:prstGeom>
        </p:spPr>
        <p:txBody>
          <a:bodyPr/>
          <a:lstStyle/>
          <a:p>
            <a:endParaRPr lang="uk-UA"/>
          </a:p>
        </p:txBody>
      </p:sp>
      <p:sp>
        <p:nvSpPr>
          <p:cNvPr id="10" name="Picture Placeholder 5"/>
          <p:cNvSpPr>
            <a:spLocks noGrp="1"/>
          </p:cNvSpPr>
          <p:nvPr>
            <p:ph type="pic" sz="quarter" idx="12"/>
          </p:nvPr>
        </p:nvSpPr>
        <p:spPr>
          <a:xfrm>
            <a:off x="1563624" y="3648456"/>
            <a:ext cx="2075688" cy="3758184"/>
          </a:xfrm>
          <a:prstGeom prst="rect">
            <a:avLst/>
          </a:prstGeom>
        </p:spPr>
        <p:txBody>
          <a:bodyPr/>
          <a:lstStyle/>
          <a:p>
            <a:endParaRPr lang="uk-UA"/>
          </a:p>
        </p:txBody>
      </p:sp>
      <p:cxnSp>
        <p:nvCxnSpPr>
          <p:cNvPr id="2" name="Straight Connector 1"/>
          <p:cNvCxnSpPr/>
          <p:nvPr userDrawn="1"/>
        </p:nvCxnSpPr>
        <p:spPr>
          <a:xfrm>
            <a:off x="704850" y="685800"/>
            <a:ext cx="0" cy="102870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itle 7"/>
          <p:cNvSpPr>
            <a:spLocks noGrp="1"/>
          </p:cNvSpPr>
          <p:nvPr>
            <p:ph type="title" hasCustomPrompt="1"/>
          </p:nvPr>
        </p:nvSpPr>
        <p:spPr>
          <a:xfrm>
            <a:off x="876300" y="571411"/>
            <a:ext cx="5448300" cy="1338828"/>
          </a:xfrm>
          <a:prstGeom prst="rect">
            <a:avLst/>
          </a:prstGeom>
          <a:noFill/>
        </p:spPr>
        <p:txBody>
          <a:bodyPr wrap="square" rtlCol="0">
            <a:spAutoFit/>
          </a:bodyPr>
          <a:lstStyle>
            <a:lvl1pPr>
              <a:defRPr lang="uk-UA" sz="4500" b="1">
                <a:latin typeface="+mn-lt"/>
                <a:ea typeface="Roboto Condensed" panose="02000000000000000000" pitchFamily="2" charset="0"/>
                <a:cs typeface="+mn-cs"/>
              </a:defRPr>
            </a:lvl1pPr>
          </a:lstStyle>
          <a:p>
            <a:pPr marL="0" lvl="0"/>
            <a:r>
              <a:rPr lang="en-US"/>
              <a:t>click to edit master title style</a:t>
            </a:r>
            <a:endParaRPr lang="uk-UA"/>
          </a:p>
        </p:txBody>
      </p:sp>
      <p:sp>
        <p:nvSpPr>
          <p:cNvPr id="9" name="Slide Number Placeholder 8"/>
          <p:cNvSpPr>
            <a:spLocks noGrp="1"/>
          </p:cNvSpPr>
          <p:nvPr>
            <p:ph type="sldNum" sz="quarter" idx="10"/>
          </p:nvPr>
        </p:nvSpPr>
        <p:spPr>
          <a:xfrm>
            <a:off x="16916400" y="9072685"/>
            <a:ext cx="1733550" cy="954107"/>
          </a:xfrm>
          <a:prstGeom prst="rect">
            <a:avLst/>
          </a:prstGeom>
          <a:noFill/>
        </p:spPr>
        <p:txBody>
          <a:bodyPr wrap="square" rtlCol="0">
            <a:spAutoFit/>
          </a:bodyPr>
          <a:lstStyle>
            <a:lvl1pPr>
              <a:defRPr lang="uk-UA" sz="2800" b="1" smtClean="0">
                <a:solidFill>
                  <a:schemeClr val="accent2"/>
                </a:solidFill>
              </a:defRPr>
            </a:lvl1pPr>
          </a:lstStyle>
          <a:p>
            <a:pPr algn="l"/>
            <a:r>
              <a:rPr lang="en-US"/>
              <a:t>page</a:t>
            </a:r>
          </a:p>
          <a:p>
            <a:pPr algn="l"/>
            <a:r>
              <a:rPr lang="en-US"/>
              <a:t>0</a:t>
            </a:r>
            <a:fld id="{37D409AB-2201-4E18-8A34-C31753AD9B06}" type="slidenum">
              <a:rPr smtClean="0"/>
              <a:pPr algn="l"/>
              <a:t>‹#›</a:t>
            </a:fld>
            <a:endParaRPr/>
          </a:p>
        </p:txBody>
      </p:sp>
      <p:sp>
        <p:nvSpPr>
          <p:cNvPr id="6" name="Picture Placeholder 5"/>
          <p:cNvSpPr>
            <a:spLocks noGrp="1"/>
          </p:cNvSpPr>
          <p:nvPr>
            <p:ph type="pic" sz="quarter" idx="11"/>
          </p:nvPr>
        </p:nvSpPr>
        <p:spPr>
          <a:xfrm>
            <a:off x="3163824" y="3355848"/>
            <a:ext cx="2423160" cy="4315968"/>
          </a:xfrm>
          <a:prstGeom prst="rect">
            <a:avLst/>
          </a:prstGeom>
        </p:spPr>
        <p:txBody>
          <a:bodyPr/>
          <a:lstStyle/>
          <a:p>
            <a:endParaRPr lang="uk-UA"/>
          </a:p>
        </p:txBody>
      </p:sp>
    </p:spTree>
    <p:extLst>
      <p:ext uri="{BB962C8B-B14F-4D97-AF65-F5344CB8AC3E}">
        <p14:creationId xmlns:p14="http://schemas.microsoft.com/office/powerpoint/2010/main" val="2813172478"/>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VICES OPT-3">
    <p:spTree>
      <p:nvGrpSpPr>
        <p:cNvPr id="1" name=""/>
        <p:cNvGrpSpPr/>
        <p:nvPr/>
      </p:nvGrpSpPr>
      <p:grpSpPr>
        <a:xfrm>
          <a:off x="0" y="0"/>
          <a:ext cx="0" cy="0"/>
          <a:chOff x="0" y="0"/>
          <a:chExt cx="0" cy="0"/>
        </a:xfrm>
      </p:grpSpPr>
      <p:cxnSp>
        <p:nvCxnSpPr>
          <p:cNvPr id="2" name="Straight Connector 1"/>
          <p:cNvCxnSpPr/>
          <p:nvPr userDrawn="1"/>
        </p:nvCxnSpPr>
        <p:spPr>
          <a:xfrm>
            <a:off x="704850" y="685800"/>
            <a:ext cx="0" cy="102870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itle 7"/>
          <p:cNvSpPr>
            <a:spLocks noGrp="1"/>
          </p:cNvSpPr>
          <p:nvPr>
            <p:ph type="title" hasCustomPrompt="1"/>
          </p:nvPr>
        </p:nvSpPr>
        <p:spPr>
          <a:xfrm>
            <a:off x="876300" y="571411"/>
            <a:ext cx="5448300" cy="1338828"/>
          </a:xfrm>
          <a:prstGeom prst="rect">
            <a:avLst/>
          </a:prstGeom>
          <a:noFill/>
        </p:spPr>
        <p:txBody>
          <a:bodyPr wrap="square" rtlCol="0">
            <a:spAutoFit/>
          </a:bodyPr>
          <a:lstStyle>
            <a:lvl1pPr>
              <a:defRPr lang="uk-UA" sz="4500" b="1">
                <a:latin typeface="+mn-lt"/>
                <a:ea typeface="Roboto Condensed" panose="02000000000000000000" pitchFamily="2" charset="0"/>
                <a:cs typeface="+mn-cs"/>
              </a:defRPr>
            </a:lvl1pPr>
          </a:lstStyle>
          <a:p>
            <a:pPr marL="0" lvl="0"/>
            <a:r>
              <a:rPr lang="en-US"/>
              <a:t>click to edit master title style</a:t>
            </a:r>
            <a:endParaRPr lang="uk-UA"/>
          </a:p>
        </p:txBody>
      </p:sp>
      <p:sp>
        <p:nvSpPr>
          <p:cNvPr id="9" name="Slide Number Placeholder 8"/>
          <p:cNvSpPr>
            <a:spLocks noGrp="1"/>
          </p:cNvSpPr>
          <p:nvPr>
            <p:ph type="sldNum" sz="quarter" idx="10"/>
          </p:nvPr>
        </p:nvSpPr>
        <p:spPr>
          <a:xfrm>
            <a:off x="16916400" y="9072685"/>
            <a:ext cx="1733550" cy="954107"/>
          </a:xfrm>
          <a:prstGeom prst="rect">
            <a:avLst/>
          </a:prstGeom>
          <a:noFill/>
        </p:spPr>
        <p:txBody>
          <a:bodyPr wrap="square" rtlCol="0">
            <a:spAutoFit/>
          </a:bodyPr>
          <a:lstStyle>
            <a:lvl1pPr>
              <a:defRPr lang="uk-UA" sz="2800" b="1" smtClean="0">
                <a:solidFill>
                  <a:schemeClr val="accent2"/>
                </a:solidFill>
              </a:defRPr>
            </a:lvl1pPr>
          </a:lstStyle>
          <a:p>
            <a:pPr algn="l"/>
            <a:r>
              <a:rPr lang="en-US"/>
              <a:t>page</a:t>
            </a:r>
          </a:p>
          <a:p>
            <a:pPr algn="l"/>
            <a:r>
              <a:rPr lang="en-US"/>
              <a:t>0</a:t>
            </a:r>
            <a:fld id="{37D409AB-2201-4E18-8A34-C31753AD9B06}" type="slidenum">
              <a:rPr smtClean="0"/>
              <a:pPr algn="l"/>
              <a:t>‹#›</a:t>
            </a:fld>
            <a:endParaRPr/>
          </a:p>
        </p:txBody>
      </p:sp>
      <p:sp>
        <p:nvSpPr>
          <p:cNvPr id="6" name="Picture Placeholder 5"/>
          <p:cNvSpPr>
            <a:spLocks noGrp="1"/>
          </p:cNvSpPr>
          <p:nvPr>
            <p:ph type="pic" sz="quarter" idx="11"/>
          </p:nvPr>
        </p:nvSpPr>
        <p:spPr>
          <a:xfrm>
            <a:off x="2606040" y="2999232"/>
            <a:ext cx="3730752" cy="4983480"/>
          </a:xfrm>
          <a:prstGeom prst="rect">
            <a:avLst/>
          </a:prstGeom>
        </p:spPr>
        <p:txBody>
          <a:bodyPr/>
          <a:lstStyle/>
          <a:p>
            <a:endParaRPr lang="uk-UA"/>
          </a:p>
        </p:txBody>
      </p:sp>
    </p:spTree>
    <p:extLst>
      <p:ext uri="{BB962C8B-B14F-4D97-AF65-F5344CB8AC3E}">
        <p14:creationId xmlns:p14="http://schemas.microsoft.com/office/powerpoint/2010/main" val="4188229608"/>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EVICES OPT-6">
    <p:spTree>
      <p:nvGrpSpPr>
        <p:cNvPr id="1" name=""/>
        <p:cNvGrpSpPr/>
        <p:nvPr/>
      </p:nvGrpSpPr>
      <p:grpSpPr>
        <a:xfrm>
          <a:off x="0" y="0"/>
          <a:ext cx="0" cy="0"/>
          <a:chOff x="0" y="0"/>
          <a:chExt cx="0" cy="0"/>
        </a:xfrm>
      </p:grpSpPr>
      <p:cxnSp>
        <p:nvCxnSpPr>
          <p:cNvPr id="2" name="Straight Connector 1"/>
          <p:cNvCxnSpPr/>
          <p:nvPr userDrawn="1"/>
        </p:nvCxnSpPr>
        <p:spPr>
          <a:xfrm>
            <a:off x="704850" y="685800"/>
            <a:ext cx="0" cy="102870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itle 7"/>
          <p:cNvSpPr>
            <a:spLocks noGrp="1"/>
          </p:cNvSpPr>
          <p:nvPr>
            <p:ph type="title" hasCustomPrompt="1"/>
          </p:nvPr>
        </p:nvSpPr>
        <p:spPr>
          <a:xfrm>
            <a:off x="876300" y="571411"/>
            <a:ext cx="5448300" cy="1338828"/>
          </a:xfrm>
          <a:prstGeom prst="rect">
            <a:avLst/>
          </a:prstGeom>
          <a:noFill/>
        </p:spPr>
        <p:txBody>
          <a:bodyPr wrap="square" rtlCol="0">
            <a:spAutoFit/>
          </a:bodyPr>
          <a:lstStyle>
            <a:lvl1pPr>
              <a:defRPr lang="uk-UA" sz="4500" b="1">
                <a:latin typeface="+mn-lt"/>
                <a:ea typeface="Roboto Condensed" panose="02000000000000000000" pitchFamily="2" charset="0"/>
                <a:cs typeface="+mn-cs"/>
              </a:defRPr>
            </a:lvl1pPr>
          </a:lstStyle>
          <a:p>
            <a:pPr marL="0" lvl="0"/>
            <a:r>
              <a:rPr lang="en-US"/>
              <a:t>click to edit master title style</a:t>
            </a:r>
            <a:endParaRPr lang="uk-UA"/>
          </a:p>
        </p:txBody>
      </p:sp>
      <p:sp>
        <p:nvSpPr>
          <p:cNvPr id="9" name="Slide Number Placeholder 8"/>
          <p:cNvSpPr>
            <a:spLocks noGrp="1"/>
          </p:cNvSpPr>
          <p:nvPr>
            <p:ph type="sldNum" sz="quarter" idx="10"/>
          </p:nvPr>
        </p:nvSpPr>
        <p:spPr>
          <a:xfrm>
            <a:off x="16916400" y="9072685"/>
            <a:ext cx="1733550" cy="954107"/>
          </a:xfrm>
          <a:prstGeom prst="rect">
            <a:avLst/>
          </a:prstGeom>
          <a:noFill/>
        </p:spPr>
        <p:txBody>
          <a:bodyPr wrap="square" rtlCol="0">
            <a:spAutoFit/>
          </a:bodyPr>
          <a:lstStyle>
            <a:lvl1pPr>
              <a:defRPr lang="uk-UA" sz="2800" b="1" smtClean="0">
                <a:solidFill>
                  <a:schemeClr val="accent2"/>
                </a:solidFill>
              </a:defRPr>
            </a:lvl1pPr>
          </a:lstStyle>
          <a:p>
            <a:pPr algn="l"/>
            <a:r>
              <a:rPr lang="en-US"/>
              <a:t>page</a:t>
            </a:r>
          </a:p>
          <a:p>
            <a:pPr algn="l"/>
            <a:r>
              <a:rPr lang="en-US"/>
              <a:t>0</a:t>
            </a:r>
            <a:fld id="{37D409AB-2201-4E18-8A34-C31753AD9B06}" type="slidenum">
              <a:rPr smtClean="0"/>
              <a:pPr algn="l"/>
              <a:t>‹#›</a:t>
            </a:fld>
            <a:endParaRPr/>
          </a:p>
        </p:txBody>
      </p:sp>
      <p:sp>
        <p:nvSpPr>
          <p:cNvPr id="6" name="Picture Placeholder 5"/>
          <p:cNvSpPr>
            <a:spLocks noGrp="1"/>
          </p:cNvSpPr>
          <p:nvPr>
            <p:ph type="pic" sz="quarter" idx="11"/>
          </p:nvPr>
        </p:nvSpPr>
        <p:spPr>
          <a:xfrm>
            <a:off x="2121408" y="2953512"/>
            <a:ext cx="6519672" cy="3730752"/>
          </a:xfrm>
          <a:prstGeom prst="rect">
            <a:avLst/>
          </a:prstGeom>
        </p:spPr>
        <p:txBody>
          <a:bodyPr/>
          <a:lstStyle/>
          <a:p>
            <a:endParaRPr lang="uk-UA"/>
          </a:p>
        </p:txBody>
      </p:sp>
    </p:spTree>
    <p:extLst>
      <p:ext uri="{BB962C8B-B14F-4D97-AF65-F5344CB8AC3E}">
        <p14:creationId xmlns:p14="http://schemas.microsoft.com/office/powerpoint/2010/main" val="1662576866"/>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EVICES OPT-7">
    <p:spTree>
      <p:nvGrpSpPr>
        <p:cNvPr id="1" name=""/>
        <p:cNvGrpSpPr/>
        <p:nvPr/>
      </p:nvGrpSpPr>
      <p:grpSpPr>
        <a:xfrm>
          <a:off x="0" y="0"/>
          <a:ext cx="0" cy="0"/>
          <a:chOff x="0" y="0"/>
          <a:chExt cx="0" cy="0"/>
        </a:xfrm>
      </p:grpSpPr>
      <p:cxnSp>
        <p:nvCxnSpPr>
          <p:cNvPr id="2" name="Straight Connector 1"/>
          <p:cNvCxnSpPr/>
          <p:nvPr userDrawn="1"/>
        </p:nvCxnSpPr>
        <p:spPr>
          <a:xfrm>
            <a:off x="704850" y="685800"/>
            <a:ext cx="0" cy="102870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itle 7"/>
          <p:cNvSpPr>
            <a:spLocks noGrp="1"/>
          </p:cNvSpPr>
          <p:nvPr>
            <p:ph type="title" hasCustomPrompt="1"/>
          </p:nvPr>
        </p:nvSpPr>
        <p:spPr>
          <a:xfrm>
            <a:off x="876300" y="571411"/>
            <a:ext cx="5448300" cy="1338828"/>
          </a:xfrm>
          <a:prstGeom prst="rect">
            <a:avLst/>
          </a:prstGeom>
          <a:noFill/>
        </p:spPr>
        <p:txBody>
          <a:bodyPr wrap="square" rtlCol="0">
            <a:spAutoFit/>
          </a:bodyPr>
          <a:lstStyle>
            <a:lvl1pPr>
              <a:defRPr lang="uk-UA" sz="4500" b="1">
                <a:latin typeface="+mn-lt"/>
                <a:ea typeface="Roboto Condensed" panose="02000000000000000000" pitchFamily="2" charset="0"/>
                <a:cs typeface="+mn-cs"/>
              </a:defRPr>
            </a:lvl1pPr>
          </a:lstStyle>
          <a:p>
            <a:pPr marL="0" lvl="0"/>
            <a:r>
              <a:rPr lang="en-US"/>
              <a:t>click to edit master title style</a:t>
            </a:r>
            <a:endParaRPr lang="uk-UA"/>
          </a:p>
        </p:txBody>
      </p:sp>
      <p:sp>
        <p:nvSpPr>
          <p:cNvPr id="9" name="Slide Number Placeholder 8"/>
          <p:cNvSpPr>
            <a:spLocks noGrp="1"/>
          </p:cNvSpPr>
          <p:nvPr>
            <p:ph type="sldNum" sz="quarter" idx="10"/>
          </p:nvPr>
        </p:nvSpPr>
        <p:spPr>
          <a:xfrm>
            <a:off x="16916400" y="9072685"/>
            <a:ext cx="1733550" cy="954107"/>
          </a:xfrm>
          <a:prstGeom prst="rect">
            <a:avLst/>
          </a:prstGeom>
          <a:noFill/>
        </p:spPr>
        <p:txBody>
          <a:bodyPr wrap="square" rtlCol="0">
            <a:spAutoFit/>
          </a:bodyPr>
          <a:lstStyle>
            <a:lvl1pPr>
              <a:defRPr lang="uk-UA" sz="2800" b="1" smtClean="0">
                <a:solidFill>
                  <a:schemeClr val="accent2"/>
                </a:solidFill>
              </a:defRPr>
            </a:lvl1pPr>
          </a:lstStyle>
          <a:p>
            <a:pPr algn="l"/>
            <a:r>
              <a:rPr lang="en-US"/>
              <a:t>page</a:t>
            </a:r>
          </a:p>
          <a:p>
            <a:pPr algn="l"/>
            <a:r>
              <a:rPr lang="en-US"/>
              <a:t>0</a:t>
            </a:r>
            <a:fld id="{37D409AB-2201-4E18-8A34-C31753AD9B06}" type="slidenum">
              <a:rPr smtClean="0"/>
              <a:pPr algn="l"/>
              <a:t>‹#›</a:t>
            </a:fld>
            <a:endParaRPr/>
          </a:p>
        </p:txBody>
      </p:sp>
      <p:sp>
        <p:nvSpPr>
          <p:cNvPr id="6" name="Picture Placeholder 5"/>
          <p:cNvSpPr>
            <a:spLocks noGrp="1"/>
          </p:cNvSpPr>
          <p:nvPr>
            <p:ph type="pic" sz="quarter" idx="11"/>
          </p:nvPr>
        </p:nvSpPr>
        <p:spPr>
          <a:xfrm>
            <a:off x="2002536" y="2788920"/>
            <a:ext cx="7178040" cy="4105656"/>
          </a:xfrm>
          <a:prstGeom prst="rect">
            <a:avLst/>
          </a:prstGeom>
        </p:spPr>
        <p:txBody>
          <a:bodyPr/>
          <a:lstStyle/>
          <a:p>
            <a:endParaRPr lang="uk-UA"/>
          </a:p>
        </p:txBody>
      </p:sp>
    </p:spTree>
    <p:extLst>
      <p:ext uri="{BB962C8B-B14F-4D97-AF65-F5344CB8AC3E}">
        <p14:creationId xmlns:p14="http://schemas.microsoft.com/office/powerpoint/2010/main" val="2262134303"/>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EVICES OPT-4">
    <p:spTree>
      <p:nvGrpSpPr>
        <p:cNvPr id="1" name=""/>
        <p:cNvGrpSpPr/>
        <p:nvPr/>
      </p:nvGrpSpPr>
      <p:grpSpPr>
        <a:xfrm>
          <a:off x="0" y="0"/>
          <a:ext cx="0" cy="0"/>
          <a:chOff x="0" y="0"/>
          <a:chExt cx="0" cy="0"/>
        </a:xfrm>
      </p:grpSpPr>
      <p:cxnSp>
        <p:nvCxnSpPr>
          <p:cNvPr id="2" name="Straight Connector 1"/>
          <p:cNvCxnSpPr/>
          <p:nvPr userDrawn="1"/>
        </p:nvCxnSpPr>
        <p:spPr>
          <a:xfrm>
            <a:off x="704850" y="685800"/>
            <a:ext cx="0" cy="102870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itle 7"/>
          <p:cNvSpPr>
            <a:spLocks noGrp="1"/>
          </p:cNvSpPr>
          <p:nvPr>
            <p:ph type="title" hasCustomPrompt="1"/>
          </p:nvPr>
        </p:nvSpPr>
        <p:spPr>
          <a:xfrm>
            <a:off x="876300" y="571411"/>
            <a:ext cx="5448300" cy="1338828"/>
          </a:xfrm>
          <a:prstGeom prst="rect">
            <a:avLst/>
          </a:prstGeom>
          <a:noFill/>
        </p:spPr>
        <p:txBody>
          <a:bodyPr wrap="square" rtlCol="0">
            <a:spAutoFit/>
          </a:bodyPr>
          <a:lstStyle>
            <a:lvl1pPr>
              <a:defRPr lang="uk-UA" sz="4500" b="1">
                <a:latin typeface="+mn-lt"/>
                <a:ea typeface="Roboto Condensed" panose="02000000000000000000" pitchFamily="2" charset="0"/>
                <a:cs typeface="+mn-cs"/>
              </a:defRPr>
            </a:lvl1pPr>
          </a:lstStyle>
          <a:p>
            <a:pPr marL="0" lvl="0"/>
            <a:r>
              <a:rPr lang="en-US"/>
              <a:t>click to edit master title style</a:t>
            </a:r>
            <a:endParaRPr lang="uk-UA"/>
          </a:p>
        </p:txBody>
      </p:sp>
      <p:sp>
        <p:nvSpPr>
          <p:cNvPr id="9" name="Slide Number Placeholder 8"/>
          <p:cNvSpPr>
            <a:spLocks noGrp="1"/>
          </p:cNvSpPr>
          <p:nvPr>
            <p:ph type="sldNum" sz="quarter" idx="10"/>
          </p:nvPr>
        </p:nvSpPr>
        <p:spPr>
          <a:xfrm>
            <a:off x="16916400" y="9072685"/>
            <a:ext cx="1733550" cy="954107"/>
          </a:xfrm>
          <a:prstGeom prst="rect">
            <a:avLst/>
          </a:prstGeom>
          <a:noFill/>
        </p:spPr>
        <p:txBody>
          <a:bodyPr wrap="square" rtlCol="0">
            <a:spAutoFit/>
          </a:bodyPr>
          <a:lstStyle>
            <a:lvl1pPr>
              <a:defRPr lang="uk-UA" sz="2800" b="1" smtClean="0">
                <a:solidFill>
                  <a:schemeClr val="accent2"/>
                </a:solidFill>
              </a:defRPr>
            </a:lvl1pPr>
          </a:lstStyle>
          <a:p>
            <a:pPr algn="l"/>
            <a:r>
              <a:rPr lang="en-US"/>
              <a:t>page</a:t>
            </a:r>
          </a:p>
          <a:p>
            <a:pPr algn="l"/>
            <a:r>
              <a:rPr lang="en-US"/>
              <a:t>0</a:t>
            </a:r>
            <a:fld id="{37D409AB-2201-4E18-8A34-C31753AD9B06}" type="slidenum">
              <a:rPr smtClean="0"/>
              <a:pPr algn="l"/>
              <a:t>‹#›</a:t>
            </a:fld>
            <a:endParaRPr/>
          </a:p>
        </p:txBody>
      </p:sp>
      <p:sp>
        <p:nvSpPr>
          <p:cNvPr id="6" name="Picture Placeholder 5"/>
          <p:cNvSpPr>
            <a:spLocks noGrp="1"/>
          </p:cNvSpPr>
          <p:nvPr>
            <p:ph type="pic" sz="quarter" idx="11"/>
          </p:nvPr>
        </p:nvSpPr>
        <p:spPr>
          <a:xfrm>
            <a:off x="2651760" y="2990088"/>
            <a:ext cx="6400800" cy="3941064"/>
          </a:xfrm>
          <a:prstGeom prst="rect">
            <a:avLst/>
          </a:prstGeom>
        </p:spPr>
        <p:txBody>
          <a:bodyPr/>
          <a:lstStyle/>
          <a:p>
            <a:endParaRPr lang="uk-UA"/>
          </a:p>
        </p:txBody>
      </p:sp>
    </p:spTree>
    <p:extLst>
      <p:ext uri="{BB962C8B-B14F-4D97-AF65-F5344CB8AC3E}">
        <p14:creationId xmlns:p14="http://schemas.microsoft.com/office/powerpoint/2010/main" val="4264779751"/>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ICES OPT-5">
    <p:spTree>
      <p:nvGrpSpPr>
        <p:cNvPr id="1" name=""/>
        <p:cNvGrpSpPr/>
        <p:nvPr/>
      </p:nvGrpSpPr>
      <p:grpSpPr>
        <a:xfrm>
          <a:off x="0" y="0"/>
          <a:ext cx="0" cy="0"/>
          <a:chOff x="0" y="0"/>
          <a:chExt cx="0" cy="0"/>
        </a:xfrm>
      </p:grpSpPr>
      <p:cxnSp>
        <p:nvCxnSpPr>
          <p:cNvPr id="2" name="Straight Connector 1"/>
          <p:cNvCxnSpPr/>
          <p:nvPr userDrawn="1"/>
        </p:nvCxnSpPr>
        <p:spPr>
          <a:xfrm>
            <a:off x="704850" y="685800"/>
            <a:ext cx="0" cy="102870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itle 7"/>
          <p:cNvSpPr>
            <a:spLocks noGrp="1"/>
          </p:cNvSpPr>
          <p:nvPr>
            <p:ph type="title" hasCustomPrompt="1"/>
          </p:nvPr>
        </p:nvSpPr>
        <p:spPr>
          <a:xfrm>
            <a:off x="876300" y="571411"/>
            <a:ext cx="5448300" cy="1338828"/>
          </a:xfrm>
          <a:prstGeom prst="rect">
            <a:avLst/>
          </a:prstGeom>
          <a:noFill/>
        </p:spPr>
        <p:txBody>
          <a:bodyPr wrap="square" rtlCol="0">
            <a:spAutoFit/>
          </a:bodyPr>
          <a:lstStyle>
            <a:lvl1pPr>
              <a:defRPr lang="uk-UA" sz="4500" b="1">
                <a:latin typeface="+mn-lt"/>
                <a:ea typeface="Roboto Condensed" panose="02000000000000000000" pitchFamily="2" charset="0"/>
                <a:cs typeface="+mn-cs"/>
              </a:defRPr>
            </a:lvl1pPr>
          </a:lstStyle>
          <a:p>
            <a:pPr marL="0" lvl="0"/>
            <a:r>
              <a:rPr lang="en-US"/>
              <a:t>click to edit master title style</a:t>
            </a:r>
            <a:endParaRPr lang="uk-UA"/>
          </a:p>
        </p:txBody>
      </p:sp>
      <p:sp>
        <p:nvSpPr>
          <p:cNvPr id="9" name="Slide Number Placeholder 8"/>
          <p:cNvSpPr>
            <a:spLocks noGrp="1"/>
          </p:cNvSpPr>
          <p:nvPr>
            <p:ph type="sldNum" sz="quarter" idx="10"/>
          </p:nvPr>
        </p:nvSpPr>
        <p:spPr>
          <a:xfrm>
            <a:off x="16916400" y="9072685"/>
            <a:ext cx="1733550" cy="954107"/>
          </a:xfrm>
          <a:prstGeom prst="rect">
            <a:avLst/>
          </a:prstGeom>
          <a:noFill/>
        </p:spPr>
        <p:txBody>
          <a:bodyPr wrap="square" rtlCol="0">
            <a:spAutoFit/>
          </a:bodyPr>
          <a:lstStyle>
            <a:lvl1pPr>
              <a:defRPr lang="uk-UA" sz="2800" b="1" smtClean="0">
                <a:solidFill>
                  <a:schemeClr val="accent2"/>
                </a:solidFill>
              </a:defRPr>
            </a:lvl1pPr>
          </a:lstStyle>
          <a:p>
            <a:pPr algn="l"/>
            <a:r>
              <a:rPr lang="en-US"/>
              <a:t>page</a:t>
            </a:r>
          </a:p>
          <a:p>
            <a:pPr algn="l"/>
            <a:r>
              <a:rPr lang="en-US"/>
              <a:t>0</a:t>
            </a:r>
            <a:fld id="{37D409AB-2201-4E18-8A34-C31753AD9B06}" type="slidenum">
              <a:rPr smtClean="0"/>
              <a:pPr algn="l"/>
              <a:t>‹#›</a:t>
            </a:fld>
            <a:endParaRPr/>
          </a:p>
        </p:txBody>
      </p:sp>
      <p:sp>
        <p:nvSpPr>
          <p:cNvPr id="6" name="Picture Placeholder 5"/>
          <p:cNvSpPr>
            <a:spLocks noGrp="1"/>
          </p:cNvSpPr>
          <p:nvPr>
            <p:ph type="pic" sz="quarter" idx="11"/>
          </p:nvPr>
        </p:nvSpPr>
        <p:spPr>
          <a:xfrm>
            <a:off x="3438144" y="3054096"/>
            <a:ext cx="5276088" cy="3255264"/>
          </a:xfrm>
          <a:prstGeom prst="rect">
            <a:avLst/>
          </a:prstGeom>
        </p:spPr>
        <p:txBody>
          <a:bodyPr/>
          <a:lstStyle/>
          <a:p>
            <a:endParaRPr lang="uk-UA"/>
          </a:p>
        </p:txBody>
      </p:sp>
    </p:spTree>
    <p:extLst>
      <p:ext uri="{BB962C8B-B14F-4D97-AF65-F5344CB8AC3E}">
        <p14:creationId xmlns:p14="http://schemas.microsoft.com/office/powerpoint/2010/main" val="2647077449"/>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EVICES OPT-8">
    <p:spTree>
      <p:nvGrpSpPr>
        <p:cNvPr id="1" name=""/>
        <p:cNvGrpSpPr/>
        <p:nvPr/>
      </p:nvGrpSpPr>
      <p:grpSpPr>
        <a:xfrm>
          <a:off x="0" y="0"/>
          <a:ext cx="0" cy="0"/>
          <a:chOff x="0" y="0"/>
          <a:chExt cx="0" cy="0"/>
        </a:xfrm>
      </p:grpSpPr>
      <p:cxnSp>
        <p:nvCxnSpPr>
          <p:cNvPr id="2" name="Straight Connector 1"/>
          <p:cNvCxnSpPr/>
          <p:nvPr userDrawn="1"/>
        </p:nvCxnSpPr>
        <p:spPr>
          <a:xfrm>
            <a:off x="704850" y="685800"/>
            <a:ext cx="0" cy="102870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itle 7"/>
          <p:cNvSpPr>
            <a:spLocks noGrp="1"/>
          </p:cNvSpPr>
          <p:nvPr>
            <p:ph type="title" hasCustomPrompt="1"/>
          </p:nvPr>
        </p:nvSpPr>
        <p:spPr>
          <a:xfrm>
            <a:off x="876300" y="571411"/>
            <a:ext cx="5448300" cy="1338828"/>
          </a:xfrm>
          <a:prstGeom prst="rect">
            <a:avLst/>
          </a:prstGeom>
          <a:noFill/>
        </p:spPr>
        <p:txBody>
          <a:bodyPr wrap="square" rtlCol="0">
            <a:spAutoFit/>
          </a:bodyPr>
          <a:lstStyle>
            <a:lvl1pPr>
              <a:defRPr lang="uk-UA" sz="4500" b="1">
                <a:latin typeface="+mn-lt"/>
                <a:ea typeface="Roboto Condensed" panose="02000000000000000000" pitchFamily="2" charset="0"/>
                <a:cs typeface="+mn-cs"/>
              </a:defRPr>
            </a:lvl1pPr>
          </a:lstStyle>
          <a:p>
            <a:pPr marL="0" lvl="0"/>
            <a:r>
              <a:rPr lang="en-US"/>
              <a:t>click to edit master title style</a:t>
            </a:r>
            <a:endParaRPr lang="uk-UA"/>
          </a:p>
        </p:txBody>
      </p:sp>
      <p:sp>
        <p:nvSpPr>
          <p:cNvPr id="9" name="Slide Number Placeholder 8"/>
          <p:cNvSpPr>
            <a:spLocks noGrp="1"/>
          </p:cNvSpPr>
          <p:nvPr>
            <p:ph type="sldNum" sz="quarter" idx="10"/>
          </p:nvPr>
        </p:nvSpPr>
        <p:spPr>
          <a:xfrm>
            <a:off x="16916400" y="9072685"/>
            <a:ext cx="1733550" cy="954107"/>
          </a:xfrm>
          <a:prstGeom prst="rect">
            <a:avLst/>
          </a:prstGeom>
          <a:noFill/>
        </p:spPr>
        <p:txBody>
          <a:bodyPr wrap="square" rtlCol="0">
            <a:spAutoFit/>
          </a:bodyPr>
          <a:lstStyle>
            <a:lvl1pPr>
              <a:defRPr lang="uk-UA" sz="2800" b="1" smtClean="0">
                <a:solidFill>
                  <a:schemeClr val="accent2"/>
                </a:solidFill>
              </a:defRPr>
            </a:lvl1pPr>
          </a:lstStyle>
          <a:p>
            <a:pPr algn="l"/>
            <a:r>
              <a:rPr lang="en-US"/>
              <a:t>page</a:t>
            </a:r>
          </a:p>
          <a:p>
            <a:pPr algn="l"/>
            <a:r>
              <a:rPr lang="en-US"/>
              <a:t>0</a:t>
            </a:r>
            <a:fld id="{37D409AB-2201-4E18-8A34-C31753AD9B06}" type="slidenum">
              <a:rPr smtClean="0"/>
              <a:pPr algn="l"/>
              <a:t>‹#›</a:t>
            </a:fld>
            <a:endParaRPr/>
          </a:p>
        </p:txBody>
      </p:sp>
      <p:sp>
        <p:nvSpPr>
          <p:cNvPr id="10" name="Picture Placeholder 2"/>
          <p:cNvSpPr>
            <a:spLocks noGrp="1"/>
          </p:cNvSpPr>
          <p:nvPr>
            <p:ph type="pic" sz="quarter" idx="12"/>
          </p:nvPr>
        </p:nvSpPr>
        <p:spPr>
          <a:xfrm>
            <a:off x="5961888" y="2441448"/>
            <a:ext cx="5705856" cy="3246120"/>
          </a:xfrm>
          <a:prstGeom prst="rect">
            <a:avLst/>
          </a:prstGeom>
        </p:spPr>
        <p:txBody>
          <a:bodyPr/>
          <a:lstStyle>
            <a:lvl1pPr>
              <a:defRPr sz="2000"/>
            </a:lvl1pPr>
          </a:lstStyle>
          <a:p>
            <a:endParaRPr lang="uk-UA"/>
          </a:p>
        </p:txBody>
      </p:sp>
      <p:sp>
        <p:nvSpPr>
          <p:cNvPr id="11" name="Picture Placeholder 2"/>
          <p:cNvSpPr>
            <a:spLocks noGrp="1"/>
          </p:cNvSpPr>
          <p:nvPr>
            <p:ph type="pic" sz="quarter" idx="13"/>
          </p:nvPr>
        </p:nvSpPr>
        <p:spPr>
          <a:xfrm>
            <a:off x="3657600" y="5753100"/>
            <a:ext cx="685800" cy="1216152"/>
          </a:xfrm>
          <a:prstGeom prst="rect">
            <a:avLst/>
          </a:prstGeom>
        </p:spPr>
        <p:txBody>
          <a:bodyPr/>
          <a:lstStyle>
            <a:lvl1pPr>
              <a:defRPr sz="1200"/>
            </a:lvl1pPr>
          </a:lstStyle>
          <a:p>
            <a:endParaRPr lang="uk-UA"/>
          </a:p>
        </p:txBody>
      </p:sp>
      <p:sp>
        <p:nvSpPr>
          <p:cNvPr id="12" name="Picture Placeholder 2"/>
          <p:cNvSpPr>
            <a:spLocks noGrp="1"/>
          </p:cNvSpPr>
          <p:nvPr>
            <p:ph type="pic" sz="quarter" idx="14"/>
          </p:nvPr>
        </p:nvSpPr>
        <p:spPr>
          <a:xfrm>
            <a:off x="4690872" y="4754880"/>
            <a:ext cx="1645920" cy="2176272"/>
          </a:xfrm>
          <a:prstGeom prst="rect">
            <a:avLst/>
          </a:prstGeom>
        </p:spPr>
        <p:txBody>
          <a:bodyPr/>
          <a:lstStyle>
            <a:lvl1pPr>
              <a:defRPr sz="1200"/>
            </a:lvl1pPr>
          </a:lstStyle>
          <a:p>
            <a:endParaRPr lang="uk-UA"/>
          </a:p>
        </p:txBody>
      </p:sp>
      <p:sp>
        <p:nvSpPr>
          <p:cNvPr id="13" name="Picture Placeholder 2"/>
          <p:cNvSpPr>
            <a:spLocks noGrp="1"/>
          </p:cNvSpPr>
          <p:nvPr>
            <p:ph type="pic" sz="quarter" idx="15"/>
          </p:nvPr>
        </p:nvSpPr>
        <p:spPr>
          <a:xfrm>
            <a:off x="11055096" y="4334256"/>
            <a:ext cx="3886200" cy="2404872"/>
          </a:xfrm>
          <a:prstGeom prst="rect">
            <a:avLst/>
          </a:prstGeom>
        </p:spPr>
        <p:txBody>
          <a:bodyPr/>
          <a:lstStyle>
            <a:lvl1pPr>
              <a:defRPr sz="1200"/>
            </a:lvl1pPr>
          </a:lstStyle>
          <a:p>
            <a:endParaRPr lang="uk-UA"/>
          </a:p>
        </p:txBody>
      </p:sp>
    </p:spTree>
    <p:extLst>
      <p:ext uri="{BB962C8B-B14F-4D97-AF65-F5344CB8AC3E}">
        <p14:creationId xmlns:p14="http://schemas.microsoft.com/office/powerpoint/2010/main" val="2009179937"/>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VICES OPT-9">
    <p:spTree>
      <p:nvGrpSpPr>
        <p:cNvPr id="1" name=""/>
        <p:cNvGrpSpPr/>
        <p:nvPr/>
      </p:nvGrpSpPr>
      <p:grpSpPr>
        <a:xfrm>
          <a:off x="0" y="0"/>
          <a:ext cx="0" cy="0"/>
          <a:chOff x="0" y="0"/>
          <a:chExt cx="0" cy="0"/>
        </a:xfrm>
      </p:grpSpPr>
      <p:cxnSp>
        <p:nvCxnSpPr>
          <p:cNvPr id="2" name="Straight Connector 1"/>
          <p:cNvCxnSpPr/>
          <p:nvPr userDrawn="1"/>
        </p:nvCxnSpPr>
        <p:spPr>
          <a:xfrm>
            <a:off x="704850" y="685800"/>
            <a:ext cx="0" cy="102870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itle 7"/>
          <p:cNvSpPr>
            <a:spLocks noGrp="1"/>
          </p:cNvSpPr>
          <p:nvPr>
            <p:ph type="title" hasCustomPrompt="1"/>
          </p:nvPr>
        </p:nvSpPr>
        <p:spPr>
          <a:xfrm>
            <a:off x="876300" y="571411"/>
            <a:ext cx="5448300" cy="1338828"/>
          </a:xfrm>
          <a:prstGeom prst="rect">
            <a:avLst/>
          </a:prstGeom>
          <a:noFill/>
        </p:spPr>
        <p:txBody>
          <a:bodyPr wrap="square" rtlCol="0">
            <a:spAutoFit/>
          </a:bodyPr>
          <a:lstStyle>
            <a:lvl1pPr>
              <a:defRPr lang="uk-UA" sz="4500" b="1">
                <a:latin typeface="+mn-lt"/>
                <a:ea typeface="Roboto Condensed" panose="02000000000000000000" pitchFamily="2" charset="0"/>
                <a:cs typeface="+mn-cs"/>
              </a:defRPr>
            </a:lvl1pPr>
          </a:lstStyle>
          <a:p>
            <a:pPr marL="0" lvl="0"/>
            <a:r>
              <a:rPr lang="en-US"/>
              <a:t>click to edit master title style</a:t>
            </a:r>
            <a:endParaRPr lang="uk-UA"/>
          </a:p>
        </p:txBody>
      </p:sp>
      <p:sp>
        <p:nvSpPr>
          <p:cNvPr id="9" name="Slide Number Placeholder 8"/>
          <p:cNvSpPr>
            <a:spLocks noGrp="1"/>
          </p:cNvSpPr>
          <p:nvPr>
            <p:ph type="sldNum" sz="quarter" idx="10"/>
          </p:nvPr>
        </p:nvSpPr>
        <p:spPr>
          <a:xfrm>
            <a:off x="16916400" y="9072685"/>
            <a:ext cx="1733550" cy="954107"/>
          </a:xfrm>
          <a:prstGeom prst="rect">
            <a:avLst/>
          </a:prstGeom>
          <a:noFill/>
        </p:spPr>
        <p:txBody>
          <a:bodyPr wrap="square" rtlCol="0">
            <a:spAutoFit/>
          </a:bodyPr>
          <a:lstStyle>
            <a:lvl1pPr>
              <a:defRPr lang="uk-UA" sz="2800" b="1" smtClean="0">
                <a:solidFill>
                  <a:schemeClr val="accent2"/>
                </a:solidFill>
              </a:defRPr>
            </a:lvl1pPr>
          </a:lstStyle>
          <a:p>
            <a:pPr algn="l"/>
            <a:r>
              <a:rPr lang="en-US"/>
              <a:t>page</a:t>
            </a:r>
          </a:p>
          <a:p>
            <a:pPr algn="l"/>
            <a:r>
              <a:rPr lang="en-US"/>
              <a:t>0</a:t>
            </a:r>
            <a:fld id="{37D409AB-2201-4E18-8A34-C31753AD9B06}" type="slidenum">
              <a:rPr smtClean="0"/>
              <a:pPr algn="l"/>
              <a:t>‹#›</a:t>
            </a:fld>
            <a:endParaRPr/>
          </a:p>
        </p:txBody>
      </p:sp>
      <p:sp>
        <p:nvSpPr>
          <p:cNvPr id="6" name="Picture Placeholder 5"/>
          <p:cNvSpPr>
            <a:spLocks noGrp="1"/>
          </p:cNvSpPr>
          <p:nvPr>
            <p:ph type="pic" sz="quarter" idx="11"/>
          </p:nvPr>
        </p:nvSpPr>
        <p:spPr>
          <a:xfrm>
            <a:off x="2807208" y="3200400"/>
            <a:ext cx="3886200" cy="3886200"/>
          </a:xfrm>
          <a:prstGeom prst="roundRect">
            <a:avLst/>
          </a:prstGeom>
          <a:effectLst>
            <a:outerShdw blurRad="292100" dist="38100" dir="5400000" algn="t" rotWithShape="0">
              <a:schemeClr val="accent1">
                <a:alpha val="67000"/>
              </a:schemeClr>
            </a:outerShdw>
          </a:effectLst>
        </p:spPr>
        <p:txBody>
          <a:bodyPr/>
          <a:lstStyle/>
          <a:p>
            <a:endParaRPr lang="uk-UA"/>
          </a:p>
        </p:txBody>
      </p:sp>
    </p:spTree>
    <p:extLst>
      <p:ext uri="{BB962C8B-B14F-4D97-AF65-F5344CB8AC3E}">
        <p14:creationId xmlns:p14="http://schemas.microsoft.com/office/powerpoint/2010/main" val="1337995374"/>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ARK TOP SLIDE">
    <p:spTree>
      <p:nvGrpSpPr>
        <p:cNvPr id="1" name=""/>
        <p:cNvGrpSpPr/>
        <p:nvPr/>
      </p:nvGrpSpPr>
      <p:grpSpPr>
        <a:xfrm>
          <a:off x="0" y="0"/>
          <a:ext cx="0" cy="0"/>
          <a:chOff x="0" y="0"/>
          <a:chExt cx="0" cy="0"/>
        </a:xfrm>
      </p:grpSpPr>
      <p:sp>
        <p:nvSpPr>
          <p:cNvPr id="3" name="Rectangle 2"/>
          <p:cNvSpPr/>
          <p:nvPr userDrawn="1"/>
        </p:nvSpPr>
        <p:spPr>
          <a:xfrm>
            <a:off x="0" y="0"/>
            <a:ext cx="18288000" cy="5143500"/>
          </a:xfrm>
          <a:prstGeom prst="rect">
            <a:avLst/>
          </a:prstGeom>
          <a:solidFill>
            <a:schemeClr val="tx1"/>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uk-UA" sz="2800">
              <a:solidFill>
                <a:schemeClr val="tx1"/>
              </a:solidFill>
            </a:endParaRPr>
          </a:p>
        </p:txBody>
      </p:sp>
      <p:cxnSp>
        <p:nvCxnSpPr>
          <p:cNvPr id="2" name="Straight Connector 1"/>
          <p:cNvCxnSpPr/>
          <p:nvPr userDrawn="1"/>
        </p:nvCxnSpPr>
        <p:spPr>
          <a:xfrm>
            <a:off x="704850" y="685800"/>
            <a:ext cx="0" cy="102870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itle 7"/>
          <p:cNvSpPr>
            <a:spLocks noGrp="1"/>
          </p:cNvSpPr>
          <p:nvPr>
            <p:ph type="title" hasCustomPrompt="1"/>
          </p:nvPr>
        </p:nvSpPr>
        <p:spPr>
          <a:xfrm>
            <a:off x="876300" y="571411"/>
            <a:ext cx="5448300" cy="1338828"/>
          </a:xfrm>
          <a:prstGeom prst="rect">
            <a:avLst/>
          </a:prstGeom>
          <a:noFill/>
        </p:spPr>
        <p:txBody>
          <a:bodyPr wrap="square" rtlCol="0">
            <a:spAutoFit/>
          </a:bodyPr>
          <a:lstStyle>
            <a:lvl1pPr>
              <a:defRPr lang="uk-UA" sz="4500" b="1">
                <a:solidFill>
                  <a:schemeClr val="bg2"/>
                </a:solidFill>
                <a:latin typeface="+mn-lt"/>
                <a:ea typeface="Roboto Condensed" panose="02000000000000000000" pitchFamily="2" charset="0"/>
                <a:cs typeface="+mn-cs"/>
              </a:defRPr>
            </a:lvl1pPr>
          </a:lstStyle>
          <a:p>
            <a:pPr marL="0" lvl="0"/>
            <a:r>
              <a:rPr lang="en-US"/>
              <a:t>click to edit master title style</a:t>
            </a:r>
            <a:endParaRPr lang="uk-UA"/>
          </a:p>
        </p:txBody>
      </p:sp>
      <p:sp>
        <p:nvSpPr>
          <p:cNvPr id="9" name="Slide Number Placeholder 8"/>
          <p:cNvSpPr>
            <a:spLocks noGrp="1"/>
          </p:cNvSpPr>
          <p:nvPr>
            <p:ph type="sldNum" sz="quarter" idx="10"/>
          </p:nvPr>
        </p:nvSpPr>
        <p:spPr>
          <a:xfrm>
            <a:off x="16916400" y="9072685"/>
            <a:ext cx="1733550" cy="954107"/>
          </a:xfrm>
          <a:prstGeom prst="rect">
            <a:avLst/>
          </a:prstGeom>
          <a:noFill/>
        </p:spPr>
        <p:txBody>
          <a:bodyPr wrap="square" rtlCol="0">
            <a:spAutoFit/>
          </a:bodyPr>
          <a:lstStyle>
            <a:lvl1pPr>
              <a:defRPr lang="uk-UA" sz="2800" b="1" smtClean="0">
                <a:solidFill>
                  <a:schemeClr val="accent2"/>
                </a:solidFill>
              </a:defRPr>
            </a:lvl1pPr>
          </a:lstStyle>
          <a:p>
            <a:pPr algn="l"/>
            <a:r>
              <a:rPr lang="en-US"/>
              <a:t>page</a:t>
            </a:r>
          </a:p>
          <a:p>
            <a:pPr algn="l"/>
            <a:r>
              <a:rPr lang="en-US"/>
              <a:t>0</a:t>
            </a:r>
            <a:fld id="{37D409AB-2201-4E18-8A34-C31753AD9B06}" type="slidenum">
              <a:rPr smtClean="0"/>
              <a:pPr algn="l"/>
              <a:t>‹#›</a:t>
            </a:fld>
            <a:endParaRPr/>
          </a:p>
        </p:txBody>
      </p:sp>
    </p:spTree>
    <p:extLst>
      <p:ext uri="{BB962C8B-B14F-4D97-AF65-F5344CB8AC3E}">
        <p14:creationId xmlns:p14="http://schemas.microsoft.com/office/powerpoint/2010/main" val="3883521493"/>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EVICES OPT-11">
    <p:spTree>
      <p:nvGrpSpPr>
        <p:cNvPr id="1" name=""/>
        <p:cNvGrpSpPr/>
        <p:nvPr/>
      </p:nvGrpSpPr>
      <p:grpSpPr>
        <a:xfrm>
          <a:off x="0" y="0"/>
          <a:ext cx="0" cy="0"/>
          <a:chOff x="0" y="0"/>
          <a:chExt cx="0" cy="0"/>
        </a:xfrm>
      </p:grpSpPr>
      <p:sp>
        <p:nvSpPr>
          <p:cNvPr id="3" name="Rectangle 2"/>
          <p:cNvSpPr/>
          <p:nvPr userDrawn="1"/>
        </p:nvSpPr>
        <p:spPr>
          <a:xfrm>
            <a:off x="0" y="0"/>
            <a:ext cx="18288000" cy="5596128"/>
          </a:xfrm>
          <a:prstGeom prst="rect">
            <a:avLst/>
          </a:prstGeom>
          <a:solidFill>
            <a:schemeClr val="tx1"/>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uk-UA" sz="2800">
              <a:solidFill>
                <a:schemeClr val="tx1"/>
              </a:solidFill>
            </a:endParaRPr>
          </a:p>
        </p:txBody>
      </p:sp>
      <p:cxnSp>
        <p:nvCxnSpPr>
          <p:cNvPr id="2" name="Straight Connector 1"/>
          <p:cNvCxnSpPr/>
          <p:nvPr userDrawn="1"/>
        </p:nvCxnSpPr>
        <p:spPr>
          <a:xfrm>
            <a:off x="704850" y="685800"/>
            <a:ext cx="0" cy="102870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itle 7"/>
          <p:cNvSpPr>
            <a:spLocks noGrp="1"/>
          </p:cNvSpPr>
          <p:nvPr>
            <p:ph type="title" hasCustomPrompt="1"/>
          </p:nvPr>
        </p:nvSpPr>
        <p:spPr>
          <a:xfrm>
            <a:off x="876300" y="571411"/>
            <a:ext cx="5448300" cy="1338828"/>
          </a:xfrm>
          <a:prstGeom prst="rect">
            <a:avLst/>
          </a:prstGeom>
          <a:noFill/>
        </p:spPr>
        <p:txBody>
          <a:bodyPr wrap="square" rtlCol="0">
            <a:spAutoFit/>
          </a:bodyPr>
          <a:lstStyle>
            <a:lvl1pPr>
              <a:defRPr lang="uk-UA" sz="4500" b="1">
                <a:solidFill>
                  <a:schemeClr val="bg2"/>
                </a:solidFill>
                <a:latin typeface="+mn-lt"/>
                <a:ea typeface="Roboto Condensed" panose="02000000000000000000" pitchFamily="2" charset="0"/>
                <a:cs typeface="+mn-cs"/>
              </a:defRPr>
            </a:lvl1pPr>
          </a:lstStyle>
          <a:p>
            <a:pPr marL="0" lvl="0"/>
            <a:r>
              <a:rPr lang="en-US"/>
              <a:t>click to edit master title style</a:t>
            </a:r>
            <a:endParaRPr lang="uk-UA"/>
          </a:p>
        </p:txBody>
      </p:sp>
      <p:sp>
        <p:nvSpPr>
          <p:cNvPr id="9" name="Slide Number Placeholder 8"/>
          <p:cNvSpPr>
            <a:spLocks noGrp="1"/>
          </p:cNvSpPr>
          <p:nvPr>
            <p:ph type="sldNum" sz="quarter" idx="10"/>
          </p:nvPr>
        </p:nvSpPr>
        <p:spPr>
          <a:xfrm>
            <a:off x="16916400" y="9072685"/>
            <a:ext cx="1733550" cy="954107"/>
          </a:xfrm>
          <a:prstGeom prst="rect">
            <a:avLst/>
          </a:prstGeom>
          <a:noFill/>
        </p:spPr>
        <p:txBody>
          <a:bodyPr wrap="square" rtlCol="0">
            <a:spAutoFit/>
          </a:bodyPr>
          <a:lstStyle>
            <a:lvl1pPr>
              <a:defRPr lang="uk-UA" sz="2800" b="1" smtClean="0">
                <a:solidFill>
                  <a:schemeClr val="accent2"/>
                </a:solidFill>
              </a:defRPr>
            </a:lvl1pPr>
          </a:lstStyle>
          <a:p>
            <a:pPr algn="l"/>
            <a:r>
              <a:rPr lang="en-US"/>
              <a:t>page</a:t>
            </a:r>
          </a:p>
          <a:p>
            <a:pPr algn="l"/>
            <a:r>
              <a:rPr lang="en-US"/>
              <a:t>0</a:t>
            </a:r>
            <a:fld id="{37D409AB-2201-4E18-8A34-C31753AD9B06}" type="slidenum">
              <a:rPr smtClean="0"/>
              <a:pPr algn="l"/>
              <a:t>‹#›</a:t>
            </a:fld>
            <a:endParaRPr/>
          </a:p>
        </p:txBody>
      </p:sp>
      <p:sp>
        <p:nvSpPr>
          <p:cNvPr id="10" name="Picture Placeholder 5"/>
          <p:cNvSpPr>
            <a:spLocks noGrp="1"/>
          </p:cNvSpPr>
          <p:nvPr>
            <p:ph type="pic" sz="quarter" idx="11"/>
          </p:nvPr>
        </p:nvSpPr>
        <p:spPr>
          <a:xfrm>
            <a:off x="1929384" y="3218688"/>
            <a:ext cx="2423160" cy="4315968"/>
          </a:xfrm>
          <a:prstGeom prst="rect">
            <a:avLst/>
          </a:prstGeom>
        </p:spPr>
        <p:txBody>
          <a:bodyPr/>
          <a:lstStyle/>
          <a:p>
            <a:endParaRPr lang="uk-UA"/>
          </a:p>
        </p:txBody>
      </p:sp>
    </p:spTree>
    <p:extLst>
      <p:ext uri="{BB962C8B-B14F-4D97-AF65-F5344CB8AC3E}">
        <p14:creationId xmlns:p14="http://schemas.microsoft.com/office/powerpoint/2010/main" val="2716150183"/>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EVICES OPT-12">
    <p:spTree>
      <p:nvGrpSpPr>
        <p:cNvPr id="1" name=""/>
        <p:cNvGrpSpPr/>
        <p:nvPr/>
      </p:nvGrpSpPr>
      <p:grpSpPr>
        <a:xfrm>
          <a:off x="0" y="0"/>
          <a:ext cx="0" cy="0"/>
          <a:chOff x="0" y="0"/>
          <a:chExt cx="0" cy="0"/>
        </a:xfrm>
      </p:grpSpPr>
      <p:sp>
        <p:nvSpPr>
          <p:cNvPr id="3" name="Rectangle 2"/>
          <p:cNvSpPr/>
          <p:nvPr userDrawn="1"/>
        </p:nvSpPr>
        <p:spPr>
          <a:xfrm>
            <a:off x="0" y="0"/>
            <a:ext cx="18288000" cy="5596128"/>
          </a:xfrm>
          <a:prstGeom prst="rect">
            <a:avLst/>
          </a:prstGeom>
          <a:solidFill>
            <a:schemeClr val="tx1"/>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uk-UA" sz="2800">
              <a:solidFill>
                <a:schemeClr val="tx1"/>
              </a:solidFill>
            </a:endParaRPr>
          </a:p>
        </p:txBody>
      </p:sp>
      <p:cxnSp>
        <p:nvCxnSpPr>
          <p:cNvPr id="2" name="Straight Connector 1"/>
          <p:cNvCxnSpPr/>
          <p:nvPr userDrawn="1"/>
        </p:nvCxnSpPr>
        <p:spPr>
          <a:xfrm>
            <a:off x="704850" y="685800"/>
            <a:ext cx="0" cy="102870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itle 7"/>
          <p:cNvSpPr>
            <a:spLocks noGrp="1"/>
          </p:cNvSpPr>
          <p:nvPr>
            <p:ph type="title" hasCustomPrompt="1"/>
          </p:nvPr>
        </p:nvSpPr>
        <p:spPr>
          <a:xfrm>
            <a:off x="876300" y="571411"/>
            <a:ext cx="5448300" cy="1338828"/>
          </a:xfrm>
          <a:prstGeom prst="rect">
            <a:avLst/>
          </a:prstGeom>
          <a:noFill/>
        </p:spPr>
        <p:txBody>
          <a:bodyPr wrap="square" rtlCol="0">
            <a:spAutoFit/>
          </a:bodyPr>
          <a:lstStyle>
            <a:lvl1pPr>
              <a:defRPr lang="uk-UA" sz="4500" b="1">
                <a:solidFill>
                  <a:schemeClr val="bg2"/>
                </a:solidFill>
                <a:latin typeface="+mn-lt"/>
                <a:ea typeface="Roboto Condensed" panose="02000000000000000000" pitchFamily="2" charset="0"/>
                <a:cs typeface="+mn-cs"/>
              </a:defRPr>
            </a:lvl1pPr>
          </a:lstStyle>
          <a:p>
            <a:pPr marL="0" lvl="0"/>
            <a:r>
              <a:rPr lang="en-US"/>
              <a:t>click to edit master title style</a:t>
            </a:r>
            <a:endParaRPr lang="uk-UA"/>
          </a:p>
        </p:txBody>
      </p:sp>
      <p:sp>
        <p:nvSpPr>
          <p:cNvPr id="9" name="Slide Number Placeholder 8"/>
          <p:cNvSpPr>
            <a:spLocks noGrp="1"/>
          </p:cNvSpPr>
          <p:nvPr>
            <p:ph type="sldNum" sz="quarter" idx="10"/>
          </p:nvPr>
        </p:nvSpPr>
        <p:spPr>
          <a:xfrm>
            <a:off x="16916400" y="9072685"/>
            <a:ext cx="1733550" cy="954107"/>
          </a:xfrm>
          <a:prstGeom prst="rect">
            <a:avLst/>
          </a:prstGeom>
          <a:noFill/>
        </p:spPr>
        <p:txBody>
          <a:bodyPr wrap="square" rtlCol="0">
            <a:spAutoFit/>
          </a:bodyPr>
          <a:lstStyle>
            <a:lvl1pPr>
              <a:defRPr lang="uk-UA" sz="2800" b="1" smtClean="0">
                <a:solidFill>
                  <a:schemeClr val="accent2"/>
                </a:solidFill>
              </a:defRPr>
            </a:lvl1pPr>
          </a:lstStyle>
          <a:p>
            <a:pPr algn="l"/>
            <a:r>
              <a:rPr lang="en-US"/>
              <a:t>page</a:t>
            </a:r>
          </a:p>
          <a:p>
            <a:pPr algn="l"/>
            <a:r>
              <a:rPr lang="en-US"/>
              <a:t>0</a:t>
            </a:r>
            <a:fld id="{37D409AB-2201-4E18-8A34-C31753AD9B06}" type="slidenum">
              <a:rPr smtClean="0"/>
              <a:pPr algn="l"/>
              <a:t>‹#›</a:t>
            </a:fld>
            <a:endParaRPr/>
          </a:p>
        </p:txBody>
      </p:sp>
      <p:sp>
        <p:nvSpPr>
          <p:cNvPr id="10" name="Picture Placeholder 5"/>
          <p:cNvSpPr>
            <a:spLocks noGrp="1"/>
          </p:cNvSpPr>
          <p:nvPr>
            <p:ph type="pic" sz="quarter" idx="11"/>
          </p:nvPr>
        </p:nvSpPr>
        <p:spPr>
          <a:xfrm>
            <a:off x="1901952" y="3584448"/>
            <a:ext cx="2194560" cy="3886200"/>
          </a:xfrm>
          <a:prstGeom prst="rect">
            <a:avLst/>
          </a:prstGeom>
        </p:spPr>
        <p:txBody>
          <a:bodyPr/>
          <a:lstStyle/>
          <a:p>
            <a:endParaRPr lang="uk-UA"/>
          </a:p>
        </p:txBody>
      </p:sp>
      <p:sp>
        <p:nvSpPr>
          <p:cNvPr id="11" name="Picture Placeholder 5"/>
          <p:cNvSpPr>
            <a:spLocks noGrp="1"/>
          </p:cNvSpPr>
          <p:nvPr>
            <p:ph type="pic" sz="quarter" idx="12"/>
          </p:nvPr>
        </p:nvSpPr>
        <p:spPr>
          <a:xfrm>
            <a:off x="5468112" y="3584448"/>
            <a:ext cx="2194560" cy="3886200"/>
          </a:xfrm>
          <a:prstGeom prst="rect">
            <a:avLst/>
          </a:prstGeom>
        </p:spPr>
        <p:txBody>
          <a:bodyPr/>
          <a:lstStyle/>
          <a:p>
            <a:endParaRPr lang="uk-UA"/>
          </a:p>
        </p:txBody>
      </p:sp>
      <p:sp>
        <p:nvSpPr>
          <p:cNvPr id="12" name="Picture Placeholder 5"/>
          <p:cNvSpPr>
            <a:spLocks noGrp="1"/>
          </p:cNvSpPr>
          <p:nvPr>
            <p:ph type="pic" sz="quarter" idx="13"/>
          </p:nvPr>
        </p:nvSpPr>
        <p:spPr>
          <a:xfrm>
            <a:off x="3520440" y="3264408"/>
            <a:ext cx="2542032" cy="4526280"/>
          </a:xfrm>
          <a:prstGeom prst="rect">
            <a:avLst/>
          </a:prstGeom>
        </p:spPr>
        <p:txBody>
          <a:bodyPr/>
          <a:lstStyle/>
          <a:p>
            <a:endParaRPr lang="uk-UA"/>
          </a:p>
        </p:txBody>
      </p:sp>
    </p:spTree>
    <p:extLst>
      <p:ext uri="{BB962C8B-B14F-4D97-AF65-F5344CB8AC3E}">
        <p14:creationId xmlns:p14="http://schemas.microsoft.com/office/powerpoint/2010/main" val="3725685958"/>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EVICES OPT-13">
    <p:spTree>
      <p:nvGrpSpPr>
        <p:cNvPr id="1" name=""/>
        <p:cNvGrpSpPr/>
        <p:nvPr/>
      </p:nvGrpSpPr>
      <p:grpSpPr>
        <a:xfrm>
          <a:off x="0" y="0"/>
          <a:ext cx="0" cy="0"/>
          <a:chOff x="0" y="0"/>
          <a:chExt cx="0" cy="0"/>
        </a:xfrm>
      </p:grpSpPr>
      <p:sp>
        <p:nvSpPr>
          <p:cNvPr id="3" name="Rectangle 2"/>
          <p:cNvSpPr/>
          <p:nvPr userDrawn="1"/>
        </p:nvSpPr>
        <p:spPr>
          <a:xfrm>
            <a:off x="0" y="0"/>
            <a:ext cx="18288000" cy="5596128"/>
          </a:xfrm>
          <a:prstGeom prst="rect">
            <a:avLst/>
          </a:prstGeom>
          <a:solidFill>
            <a:schemeClr val="tx1"/>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uk-UA" sz="2800">
              <a:solidFill>
                <a:schemeClr val="tx1"/>
              </a:solidFill>
            </a:endParaRPr>
          </a:p>
        </p:txBody>
      </p:sp>
      <p:cxnSp>
        <p:nvCxnSpPr>
          <p:cNvPr id="2" name="Straight Connector 1"/>
          <p:cNvCxnSpPr/>
          <p:nvPr userDrawn="1"/>
        </p:nvCxnSpPr>
        <p:spPr>
          <a:xfrm>
            <a:off x="704850" y="685800"/>
            <a:ext cx="0" cy="102870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itle 7"/>
          <p:cNvSpPr>
            <a:spLocks noGrp="1"/>
          </p:cNvSpPr>
          <p:nvPr>
            <p:ph type="title" hasCustomPrompt="1"/>
          </p:nvPr>
        </p:nvSpPr>
        <p:spPr>
          <a:xfrm>
            <a:off x="876300" y="571411"/>
            <a:ext cx="5448300" cy="1338828"/>
          </a:xfrm>
          <a:prstGeom prst="rect">
            <a:avLst/>
          </a:prstGeom>
          <a:noFill/>
        </p:spPr>
        <p:txBody>
          <a:bodyPr wrap="square" rtlCol="0">
            <a:spAutoFit/>
          </a:bodyPr>
          <a:lstStyle>
            <a:lvl1pPr>
              <a:defRPr lang="uk-UA" sz="4500" b="1">
                <a:solidFill>
                  <a:schemeClr val="bg2"/>
                </a:solidFill>
                <a:latin typeface="+mn-lt"/>
                <a:ea typeface="Roboto Condensed" panose="02000000000000000000" pitchFamily="2" charset="0"/>
                <a:cs typeface="+mn-cs"/>
              </a:defRPr>
            </a:lvl1pPr>
          </a:lstStyle>
          <a:p>
            <a:pPr marL="0" lvl="0"/>
            <a:r>
              <a:rPr lang="en-US"/>
              <a:t>click to edit master title style</a:t>
            </a:r>
            <a:endParaRPr lang="uk-UA"/>
          </a:p>
        </p:txBody>
      </p:sp>
      <p:sp>
        <p:nvSpPr>
          <p:cNvPr id="9" name="Slide Number Placeholder 8"/>
          <p:cNvSpPr>
            <a:spLocks noGrp="1"/>
          </p:cNvSpPr>
          <p:nvPr>
            <p:ph type="sldNum" sz="quarter" idx="10"/>
          </p:nvPr>
        </p:nvSpPr>
        <p:spPr>
          <a:xfrm>
            <a:off x="16916400" y="9072685"/>
            <a:ext cx="1733550" cy="954107"/>
          </a:xfrm>
          <a:prstGeom prst="rect">
            <a:avLst/>
          </a:prstGeom>
          <a:noFill/>
        </p:spPr>
        <p:txBody>
          <a:bodyPr wrap="square" rtlCol="0">
            <a:spAutoFit/>
          </a:bodyPr>
          <a:lstStyle>
            <a:lvl1pPr>
              <a:defRPr lang="uk-UA" sz="2800" b="1" smtClean="0">
                <a:solidFill>
                  <a:schemeClr val="accent2"/>
                </a:solidFill>
              </a:defRPr>
            </a:lvl1pPr>
          </a:lstStyle>
          <a:p>
            <a:pPr algn="l"/>
            <a:r>
              <a:rPr lang="en-US"/>
              <a:t>page</a:t>
            </a:r>
          </a:p>
          <a:p>
            <a:pPr algn="l"/>
            <a:r>
              <a:rPr lang="en-US"/>
              <a:t>0</a:t>
            </a:r>
            <a:fld id="{37D409AB-2201-4E18-8A34-C31753AD9B06}" type="slidenum">
              <a:rPr smtClean="0"/>
              <a:pPr algn="l"/>
              <a:t>‹#›</a:t>
            </a:fld>
            <a:endParaRPr/>
          </a:p>
        </p:txBody>
      </p:sp>
      <p:sp>
        <p:nvSpPr>
          <p:cNvPr id="10" name="Picture Placeholder 5"/>
          <p:cNvSpPr>
            <a:spLocks noGrp="1"/>
          </p:cNvSpPr>
          <p:nvPr>
            <p:ph type="pic" sz="quarter" idx="11"/>
          </p:nvPr>
        </p:nvSpPr>
        <p:spPr>
          <a:xfrm>
            <a:off x="2624328" y="2990088"/>
            <a:ext cx="3730752" cy="4983480"/>
          </a:xfrm>
          <a:prstGeom prst="rect">
            <a:avLst/>
          </a:prstGeom>
        </p:spPr>
        <p:txBody>
          <a:bodyPr/>
          <a:lstStyle/>
          <a:p>
            <a:endParaRPr lang="uk-UA"/>
          </a:p>
        </p:txBody>
      </p:sp>
    </p:spTree>
    <p:extLst>
      <p:ext uri="{BB962C8B-B14F-4D97-AF65-F5344CB8AC3E}">
        <p14:creationId xmlns:p14="http://schemas.microsoft.com/office/powerpoint/2010/main" val="381557463"/>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EVICES OPT-14">
    <p:spTree>
      <p:nvGrpSpPr>
        <p:cNvPr id="1" name=""/>
        <p:cNvGrpSpPr/>
        <p:nvPr/>
      </p:nvGrpSpPr>
      <p:grpSpPr>
        <a:xfrm>
          <a:off x="0" y="0"/>
          <a:ext cx="0" cy="0"/>
          <a:chOff x="0" y="0"/>
          <a:chExt cx="0" cy="0"/>
        </a:xfrm>
      </p:grpSpPr>
      <p:sp>
        <p:nvSpPr>
          <p:cNvPr id="3" name="Rectangle 2"/>
          <p:cNvSpPr/>
          <p:nvPr userDrawn="1"/>
        </p:nvSpPr>
        <p:spPr>
          <a:xfrm>
            <a:off x="0" y="0"/>
            <a:ext cx="18288000" cy="5596128"/>
          </a:xfrm>
          <a:prstGeom prst="rect">
            <a:avLst/>
          </a:prstGeom>
          <a:solidFill>
            <a:schemeClr val="tx1"/>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uk-UA" sz="2800">
              <a:solidFill>
                <a:schemeClr val="tx1"/>
              </a:solidFill>
            </a:endParaRPr>
          </a:p>
        </p:txBody>
      </p:sp>
      <p:cxnSp>
        <p:nvCxnSpPr>
          <p:cNvPr id="2" name="Straight Connector 1"/>
          <p:cNvCxnSpPr/>
          <p:nvPr userDrawn="1"/>
        </p:nvCxnSpPr>
        <p:spPr>
          <a:xfrm>
            <a:off x="704850" y="685800"/>
            <a:ext cx="0" cy="102870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itle 7"/>
          <p:cNvSpPr>
            <a:spLocks noGrp="1"/>
          </p:cNvSpPr>
          <p:nvPr>
            <p:ph type="title"/>
          </p:nvPr>
        </p:nvSpPr>
        <p:spPr>
          <a:xfrm>
            <a:off x="876300" y="571411"/>
            <a:ext cx="5448300" cy="715581"/>
          </a:xfrm>
          <a:prstGeom prst="rect">
            <a:avLst/>
          </a:prstGeom>
          <a:noFill/>
        </p:spPr>
        <p:txBody>
          <a:bodyPr wrap="square" rtlCol="0">
            <a:spAutoFit/>
          </a:bodyPr>
          <a:lstStyle>
            <a:lvl1pPr>
              <a:defRPr lang="uk-UA" sz="4500" b="1">
                <a:solidFill>
                  <a:schemeClr val="bg2"/>
                </a:solidFill>
                <a:latin typeface="+mn-lt"/>
                <a:ea typeface="Roboto Condensed" panose="02000000000000000000" pitchFamily="2" charset="0"/>
                <a:cs typeface="+mn-cs"/>
              </a:defRPr>
            </a:lvl1pPr>
          </a:lstStyle>
          <a:p>
            <a:pPr marL="0" lvl="0"/>
            <a:endParaRPr lang="uk-UA"/>
          </a:p>
        </p:txBody>
      </p:sp>
      <p:sp>
        <p:nvSpPr>
          <p:cNvPr id="9" name="Slide Number Placeholder 8"/>
          <p:cNvSpPr>
            <a:spLocks noGrp="1"/>
          </p:cNvSpPr>
          <p:nvPr>
            <p:ph type="sldNum" sz="quarter" idx="10"/>
          </p:nvPr>
        </p:nvSpPr>
        <p:spPr>
          <a:xfrm>
            <a:off x="16916400" y="9072685"/>
            <a:ext cx="1733550" cy="954107"/>
          </a:xfrm>
          <a:prstGeom prst="rect">
            <a:avLst/>
          </a:prstGeom>
          <a:noFill/>
        </p:spPr>
        <p:txBody>
          <a:bodyPr wrap="square" rtlCol="0">
            <a:spAutoFit/>
          </a:bodyPr>
          <a:lstStyle>
            <a:lvl1pPr>
              <a:defRPr lang="uk-UA" sz="2800" b="1" smtClean="0">
                <a:solidFill>
                  <a:schemeClr val="accent2"/>
                </a:solidFill>
              </a:defRPr>
            </a:lvl1pPr>
          </a:lstStyle>
          <a:p>
            <a:pPr algn="l"/>
            <a:r>
              <a:rPr lang="en-US"/>
              <a:t>page</a:t>
            </a:r>
          </a:p>
          <a:p>
            <a:pPr algn="l"/>
            <a:r>
              <a:rPr lang="en-US"/>
              <a:t>0</a:t>
            </a:r>
            <a:fld id="{37D409AB-2201-4E18-8A34-C31753AD9B06}" type="slidenum">
              <a:rPr smtClean="0"/>
              <a:pPr algn="l"/>
              <a:t>‹#›</a:t>
            </a:fld>
            <a:endParaRPr/>
          </a:p>
        </p:txBody>
      </p:sp>
      <p:sp>
        <p:nvSpPr>
          <p:cNvPr id="10" name="Picture Placeholder 2"/>
          <p:cNvSpPr>
            <a:spLocks noGrp="1"/>
          </p:cNvSpPr>
          <p:nvPr>
            <p:ph type="pic" sz="quarter" idx="12"/>
          </p:nvPr>
        </p:nvSpPr>
        <p:spPr>
          <a:xfrm>
            <a:off x="5905500" y="2628900"/>
            <a:ext cx="6477000" cy="3962400"/>
          </a:xfrm>
          <a:prstGeom prst="rect">
            <a:avLst/>
          </a:prstGeom>
        </p:spPr>
        <p:txBody>
          <a:bodyPr/>
          <a:lstStyle>
            <a:lvl1pPr>
              <a:defRPr sz="2000"/>
            </a:lvl1pPr>
          </a:lstStyle>
          <a:p>
            <a:endParaRPr lang="uk-UA"/>
          </a:p>
        </p:txBody>
      </p:sp>
    </p:spTree>
    <p:extLst>
      <p:ext uri="{BB962C8B-B14F-4D97-AF65-F5344CB8AC3E}">
        <p14:creationId xmlns:p14="http://schemas.microsoft.com/office/powerpoint/2010/main" val="1582868103"/>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EVICES OPT-15">
    <p:spTree>
      <p:nvGrpSpPr>
        <p:cNvPr id="1" name=""/>
        <p:cNvGrpSpPr/>
        <p:nvPr/>
      </p:nvGrpSpPr>
      <p:grpSpPr>
        <a:xfrm>
          <a:off x="0" y="0"/>
          <a:ext cx="0" cy="0"/>
          <a:chOff x="0" y="0"/>
          <a:chExt cx="0" cy="0"/>
        </a:xfrm>
      </p:grpSpPr>
      <p:sp>
        <p:nvSpPr>
          <p:cNvPr id="3" name="Rectangle 2"/>
          <p:cNvSpPr/>
          <p:nvPr userDrawn="1"/>
        </p:nvSpPr>
        <p:spPr>
          <a:xfrm>
            <a:off x="0" y="0"/>
            <a:ext cx="18288000" cy="5596128"/>
          </a:xfrm>
          <a:prstGeom prst="rect">
            <a:avLst/>
          </a:prstGeom>
          <a:solidFill>
            <a:schemeClr val="tx1"/>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uk-UA" sz="2800">
              <a:solidFill>
                <a:schemeClr val="tx1"/>
              </a:solidFill>
            </a:endParaRPr>
          </a:p>
        </p:txBody>
      </p:sp>
      <p:cxnSp>
        <p:nvCxnSpPr>
          <p:cNvPr id="2" name="Straight Connector 1"/>
          <p:cNvCxnSpPr/>
          <p:nvPr userDrawn="1"/>
        </p:nvCxnSpPr>
        <p:spPr>
          <a:xfrm>
            <a:off x="704850" y="685800"/>
            <a:ext cx="0" cy="102870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itle 7"/>
          <p:cNvSpPr>
            <a:spLocks noGrp="1"/>
          </p:cNvSpPr>
          <p:nvPr>
            <p:ph type="title"/>
          </p:nvPr>
        </p:nvSpPr>
        <p:spPr>
          <a:xfrm>
            <a:off x="876300" y="571411"/>
            <a:ext cx="5448300" cy="715581"/>
          </a:xfrm>
          <a:prstGeom prst="rect">
            <a:avLst/>
          </a:prstGeom>
          <a:noFill/>
        </p:spPr>
        <p:txBody>
          <a:bodyPr wrap="square" rtlCol="0">
            <a:spAutoFit/>
          </a:bodyPr>
          <a:lstStyle>
            <a:lvl1pPr>
              <a:defRPr lang="uk-UA" sz="4500" b="1">
                <a:solidFill>
                  <a:schemeClr val="bg2"/>
                </a:solidFill>
                <a:latin typeface="+mn-lt"/>
                <a:ea typeface="Roboto Condensed" panose="02000000000000000000" pitchFamily="2" charset="0"/>
                <a:cs typeface="+mn-cs"/>
              </a:defRPr>
            </a:lvl1pPr>
          </a:lstStyle>
          <a:p>
            <a:pPr marL="0" lvl="0"/>
            <a:endParaRPr lang="uk-UA"/>
          </a:p>
        </p:txBody>
      </p:sp>
      <p:sp>
        <p:nvSpPr>
          <p:cNvPr id="9" name="Slide Number Placeholder 8"/>
          <p:cNvSpPr>
            <a:spLocks noGrp="1"/>
          </p:cNvSpPr>
          <p:nvPr>
            <p:ph type="sldNum" sz="quarter" idx="10"/>
          </p:nvPr>
        </p:nvSpPr>
        <p:spPr>
          <a:xfrm>
            <a:off x="16916400" y="9072685"/>
            <a:ext cx="1733550" cy="954107"/>
          </a:xfrm>
          <a:prstGeom prst="rect">
            <a:avLst/>
          </a:prstGeom>
          <a:noFill/>
        </p:spPr>
        <p:txBody>
          <a:bodyPr wrap="square" rtlCol="0">
            <a:spAutoFit/>
          </a:bodyPr>
          <a:lstStyle>
            <a:lvl1pPr>
              <a:defRPr lang="uk-UA" sz="2800" b="1" smtClean="0">
                <a:solidFill>
                  <a:schemeClr val="accent2"/>
                </a:solidFill>
              </a:defRPr>
            </a:lvl1pPr>
          </a:lstStyle>
          <a:p>
            <a:pPr algn="l"/>
            <a:r>
              <a:rPr lang="en-US"/>
              <a:t>page</a:t>
            </a:r>
          </a:p>
          <a:p>
            <a:pPr algn="l"/>
            <a:r>
              <a:rPr lang="en-US"/>
              <a:t>0</a:t>
            </a:r>
            <a:fld id="{37D409AB-2201-4E18-8A34-C31753AD9B06}" type="slidenum">
              <a:rPr smtClean="0"/>
              <a:pPr algn="l"/>
              <a:t>‹#›</a:t>
            </a:fld>
            <a:endParaRPr/>
          </a:p>
        </p:txBody>
      </p:sp>
      <p:sp>
        <p:nvSpPr>
          <p:cNvPr id="10" name="Picture Placeholder 2"/>
          <p:cNvSpPr>
            <a:spLocks noGrp="1"/>
          </p:cNvSpPr>
          <p:nvPr>
            <p:ph type="pic" sz="quarter" idx="12"/>
          </p:nvPr>
        </p:nvSpPr>
        <p:spPr>
          <a:xfrm>
            <a:off x="1655064" y="2788920"/>
            <a:ext cx="6967728" cy="3986784"/>
          </a:xfrm>
          <a:prstGeom prst="rect">
            <a:avLst/>
          </a:prstGeom>
        </p:spPr>
        <p:txBody>
          <a:bodyPr/>
          <a:lstStyle>
            <a:lvl1pPr>
              <a:defRPr sz="2000"/>
            </a:lvl1pPr>
          </a:lstStyle>
          <a:p>
            <a:endParaRPr lang="uk-UA"/>
          </a:p>
        </p:txBody>
      </p:sp>
    </p:spTree>
    <p:extLst>
      <p:ext uri="{BB962C8B-B14F-4D97-AF65-F5344CB8AC3E}">
        <p14:creationId xmlns:p14="http://schemas.microsoft.com/office/powerpoint/2010/main" val="1573097952"/>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EVICES OPT-16">
    <p:spTree>
      <p:nvGrpSpPr>
        <p:cNvPr id="1" name=""/>
        <p:cNvGrpSpPr/>
        <p:nvPr/>
      </p:nvGrpSpPr>
      <p:grpSpPr>
        <a:xfrm>
          <a:off x="0" y="0"/>
          <a:ext cx="0" cy="0"/>
          <a:chOff x="0" y="0"/>
          <a:chExt cx="0" cy="0"/>
        </a:xfrm>
      </p:grpSpPr>
      <p:sp>
        <p:nvSpPr>
          <p:cNvPr id="3" name="Rectangle 2"/>
          <p:cNvSpPr/>
          <p:nvPr userDrawn="1"/>
        </p:nvSpPr>
        <p:spPr>
          <a:xfrm>
            <a:off x="0" y="0"/>
            <a:ext cx="18288000" cy="5596128"/>
          </a:xfrm>
          <a:prstGeom prst="rect">
            <a:avLst/>
          </a:prstGeom>
          <a:solidFill>
            <a:schemeClr val="tx1"/>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uk-UA" sz="2800">
              <a:solidFill>
                <a:schemeClr val="tx1"/>
              </a:solidFill>
            </a:endParaRPr>
          </a:p>
        </p:txBody>
      </p:sp>
      <p:cxnSp>
        <p:nvCxnSpPr>
          <p:cNvPr id="2" name="Straight Connector 1"/>
          <p:cNvCxnSpPr/>
          <p:nvPr userDrawn="1"/>
        </p:nvCxnSpPr>
        <p:spPr>
          <a:xfrm>
            <a:off x="704850" y="685800"/>
            <a:ext cx="0" cy="102870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itle 7"/>
          <p:cNvSpPr>
            <a:spLocks noGrp="1"/>
          </p:cNvSpPr>
          <p:nvPr>
            <p:ph type="title" hasCustomPrompt="1"/>
          </p:nvPr>
        </p:nvSpPr>
        <p:spPr>
          <a:xfrm>
            <a:off x="876300" y="571411"/>
            <a:ext cx="5448300" cy="1338828"/>
          </a:xfrm>
          <a:prstGeom prst="rect">
            <a:avLst/>
          </a:prstGeom>
          <a:noFill/>
        </p:spPr>
        <p:txBody>
          <a:bodyPr wrap="square" rtlCol="0">
            <a:spAutoFit/>
          </a:bodyPr>
          <a:lstStyle>
            <a:lvl1pPr>
              <a:defRPr lang="uk-UA" sz="4500" b="1">
                <a:solidFill>
                  <a:schemeClr val="bg2"/>
                </a:solidFill>
                <a:latin typeface="+mn-lt"/>
                <a:ea typeface="Roboto Condensed" panose="02000000000000000000" pitchFamily="2" charset="0"/>
                <a:cs typeface="+mn-cs"/>
              </a:defRPr>
            </a:lvl1pPr>
          </a:lstStyle>
          <a:p>
            <a:pPr marL="0" lvl="0"/>
            <a:r>
              <a:rPr lang="en-US"/>
              <a:t>click to edit master title style</a:t>
            </a:r>
            <a:endParaRPr lang="uk-UA"/>
          </a:p>
        </p:txBody>
      </p:sp>
      <p:sp>
        <p:nvSpPr>
          <p:cNvPr id="9" name="Slide Number Placeholder 8"/>
          <p:cNvSpPr>
            <a:spLocks noGrp="1"/>
          </p:cNvSpPr>
          <p:nvPr>
            <p:ph type="sldNum" sz="quarter" idx="10"/>
          </p:nvPr>
        </p:nvSpPr>
        <p:spPr>
          <a:xfrm>
            <a:off x="16916400" y="9072685"/>
            <a:ext cx="1733550" cy="954107"/>
          </a:xfrm>
          <a:prstGeom prst="rect">
            <a:avLst/>
          </a:prstGeom>
          <a:noFill/>
        </p:spPr>
        <p:txBody>
          <a:bodyPr wrap="square" rtlCol="0">
            <a:spAutoFit/>
          </a:bodyPr>
          <a:lstStyle>
            <a:lvl1pPr>
              <a:defRPr lang="uk-UA" sz="2800" b="1" smtClean="0">
                <a:solidFill>
                  <a:schemeClr val="accent2"/>
                </a:solidFill>
              </a:defRPr>
            </a:lvl1pPr>
          </a:lstStyle>
          <a:p>
            <a:pPr algn="l"/>
            <a:r>
              <a:rPr lang="en-US"/>
              <a:t>page</a:t>
            </a:r>
          </a:p>
          <a:p>
            <a:pPr algn="l"/>
            <a:r>
              <a:rPr lang="en-US"/>
              <a:t>0</a:t>
            </a:r>
            <a:fld id="{37D409AB-2201-4E18-8A34-C31753AD9B06}" type="slidenum">
              <a:rPr smtClean="0"/>
              <a:pPr algn="l"/>
              <a:t>‹#›</a:t>
            </a:fld>
            <a:endParaRPr/>
          </a:p>
        </p:txBody>
      </p:sp>
      <p:sp>
        <p:nvSpPr>
          <p:cNvPr id="10" name="Picture Placeholder 9"/>
          <p:cNvSpPr>
            <a:spLocks noGrp="1"/>
          </p:cNvSpPr>
          <p:nvPr>
            <p:ph type="pic" sz="quarter" idx="11"/>
          </p:nvPr>
        </p:nvSpPr>
        <p:spPr>
          <a:xfrm>
            <a:off x="4846320" y="3200400"/>
            <a:ext cx="8622792" cy="4846320"/>
          </a:xfrm>
          <a:prstGeom prst="rect">
            <a:avLst/>
          </a:prstGeom>
        </p:spPr>
        <p:txBody>
          <a:bodyPr/>
          <a:lstStyle/>
          <a:p>
            <a:endParaRPr lang="uk-UA"/>
          </a:p>
        </p:txBody>
      </p:sp>
    </p:spTree>
    <p:extLst>
      <p:ext uri="{BB962C8B-B14F-4D97-AF65-F5344CB8AC3E}">
        <p14:creationId xmlns:p14="http://schemas.microsoft.com/office/powerpoint/2010/main" val="1530857641"/>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PORTFOLIO OPT-1">
    <p:spTree>
      <p:nvGrpSpPr>
        <p:cNvPr id="1" name=""/>
        <p:cNvGrpSpPr/>
        <p:nvPr/>
      </p:nvGrpSpPr>
      <p:grpSpPr>
        <a:xfrm>
          <a:off x="0" y="0"/>
          <a:ext cx="0" cy="0"/>
          <a:chOff x="0" y="0"/>
          <a:chExt cx="0" cy="0"/>
        </a:xfrm>
      </p:grpSpPr>
      <p:sp>
        <p:nvSpPr>
          <p:cNvPr id="6" name="Picture Placeholder 5"/>
          <p:cNvSpPr>
            <a:spLocks noGrp="1"/>
          </p:cNvSpPr>
          <p:nvPr>
            <p:ph type="pic" sz="quarter" idx="11"/>
          </p:nvPr>
        </p:nvSpPr>
        <p:spPr>
          <a:xfrm>
            <a:off x="987552" y="2478024"/>
            <a:ext cx="9052560" cy="5998464"/>
          </a:xfrm>
          <a:prstGeom prst="rect">
            <a:avLst/>
          </a:prstGeom>
          <a:effectLst>
            <a:outerShdw blurRad="127000" dist="38100" dir="5400000" algn="t" rotWithShape="0">
              <a:prstClr val="black">
                <a:alpha val="67000"/>
              </a:prstClr>
            </a:outerShdw>
          </a:effectLst>
        </p:spPr>
        <p:txBody>
          <a:bodyPr/>
          <a:lstStyle>
            <a:lvl1pPr>
              <a:defRPr sz="2000"/>
            </a:lvl1pPr>
          </a:lstStyle>
          <a:p>
            <a:endParaRPr lang="uk-UA"/>
          </a:p>
        </p:txBody>
      </p:sp>
      <p:cxnSp>
        <p:nvCxnSpPr>
          <p:cNvPr id="2" name="Straight Connector 1"/>
          <p:cNvCxnSpPr/>
          <p:nvPr userDrawn="1"/>
        </p:nvCxnSpPr>
        <p:spPr>
          <a:xfrm>
            <a:off x="704850" y="685800"/>
            <a:ext cx="0" cy="102870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itle 7"/>
          <p:cNvSpPr>
            <a:spLocks noGrp="1"/>
          </p:cNvSpPr>
          <p:nvPr>
            <p:ph type="title" hasCustomPrompt="1"/>
          </p:nvPr>
        </p:nvSpPr>
        <p:spPr>
          <a:xfrm>
            <a:off x="876300" y="571411"/>
            <a:ext cx="5448300" cy="1338828"/>
          </a:xfrm>
          <a:prstGeom prst="rect">
            <a:avLst/>
          </a:prstGeom>
          <a:noFill/>
        </p:spPr>
        <p:txBody>
          <a:bodyPr wrap="square" rtlCol="0">
            <a:spAutoFit/>
          </a:bodyPr>
          <a:lstStyle>
            <a:lvl1pPr>
              <a:defRPr lang="uk-UA" sz="4500" b="1">
                <a:latin typeface="+mn-lt"/>
                <a:ea typeface="Roboto Condensed" panose="02000000000000000000" pitchFamily="2" charset="0"/>
                <a:cs typeface="+mn-cs"/>
              </a:defRPr>
            </a:lvl1pPr>
          </a:lstStyle>
          <a:p>
            <a:pPr marL="0" lvl="0"/>
            <a:r>
              <a:rPr lang="en-US"/>
              <a:t>click to edit master title style</a:t>
            </a:r>
            <a:endParaRPr lang="uk-UA"/>
          </a:p>
        </p:txBody>
      </p:sp>
      <p:sp>
        <p:nvSpPr>
          <p:cNvPr id="9" name="Slide Number Placeholder 8"/>
          <p:cNvSpPr>
            <a:spLocks noGrp="1"/>
          </p:cNvSpPr>
          <p:nvPr>
            <p:ph type="sldNum" sz="quarter" idx="10"/>
          </p:nvPr>
        </p:nvSpPr>
        <p:spPr>
          <a:xfrm>
            <a:off x="16916400" y="9072685"/>
            <a:ext cx="1733550" cy="954107"/>
          </a:xfrm>
          <a:prstGeom prst="rect">
            <a:avLst/>
          </a:prstGeom>
          <a:noFill/>
        </p:spPr>
        <p:txBody>
          <a:bodyPr wrap="square" rtlCol="0">
            <a:spAutoFit/>
          </a:bodyPr>
          <a:lstStyle>
            <a:lvl1pPr>
              <a:defRPr lang="uk-UA" sz="2800" b="1" smtClean="0">
                <a:solidFill>
                  <a:schemeClr val="accent2"/>
                </a:solidFill>
              </a:defRPr>
            </a:lvl1pPr>
          </a:lstStyle>
          <a:p>
            <a:pPr algn="l"/>
            <a:r>
              <a:rPr lang="en-US"/>
              <a:t>page</a:t>
            </a:r>
          </a:p>
          <a:p>
            <a:pPr algn="l"/>
            <a:r>
              <a:rPr lang="en-US"/>
              <a:t>0</a:t>
            </a:r>
            <a:fld id="{37D409AB-2201-4E18-8A34-C31753AD9B06}" type="slidenum">
              <a:rPr smtClean="0"/>
              <a:pPr algn="l"/>
              <a:t>‹#›</a:t>
            </a:fld>
            <a:endParaRPr/>
          </a:p>
        </p:txBody>
      </p:sp>
    </p:spTree>
    <p:extLst>
      <p:ext uri="{BB962C8B-B14F-4D97-AF65-F5344CB8AC3E}">
        <p14:creationId xmlns:p14="http://schemas.microsoft.com/office/powerpoint/2010/main" val="3437340191"/>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PORTFOLIO OPT-2">
    <p:spTree>
      <p:nvGrpSpPr>
        <p:cNvPr id="1" name=""/>
        <p:cNvGrpSpPr/>
        <p:nvPr/>
      </p:nvGrpSpPr>
      <p:grpSpPr>
        <a:xfrm>
          <a:off x="0" y="0"/>
          <a:ext cx="0" cy="0"/>
          <a:chOff x="0" y="0"/>
          <a:chExt cx="0" cy="0"/>
        </a:xfrm>
      </p:grpSpPr>
      <p:cxnSp>
        <p:nvCxnSpPr>
          <p:cNvPr id="2" name="Straight Connector 1"/>
          <p:cNvCxnSpPr/>
          <p:nvPr userDrawn="1"/>
        </p:nvCxnSpPr>
        <p:spPr>
          <a:xfrm>
            <a:off x="704850" y="685800"/>
            <a:ext cx="0" cy="102870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itle 7"/>
          <p:cNvSpPr>
            <a:spLocks noGrp="1"/>
          </p:cNvSpPr>
          <p:nvPr>
            <p:ph type="title" hasCustomPrompt="1"/>
          </p:nvPr>
        </p:nvSpPr>
        <p:spPr>
          <a:xfrm>
            <a:off x="876300" y="571411"/>
            <a:ext cx="5448300" cy="1338828"/>
          </a:xfrm>
          <a:prstGeom prst="rect">
            <a:avLst/>
          </a:prstGeom>
          <a:noFill/>
        </p:spPr>
        <p:txBody>
          <a:bodyPr wrap="square" rtlCol="0">
            <a:spAutoFit/>
          </a:bodyPr>
          <a:lstStyle>
            <a:lvl1pPr>
              <a:defRPr lang="uk-UA" sz="4500" b="1">
                <a:latin typeface="+mn-lt"/>
                <a:ea typeface="Roboto Condensed" panose="02000000000000000000" pitchFamily="2" charset="0"/>
                <a:cs typeface="+mn-cs"/>
              </a:defRPr>
            </a:lvl1pPr>
          </a:lstStyle>
          <a:p>
            <a:pPr marL="0" lvl="0"/>
            <a:r>
              <a:rPr lang="en-US"/>
              <a:t>click to edit master title style</a:t>
            </a:r>
            <a:endParaRPr lang="uk-UA"/>
          </a:p>
        </p:txBody>
      </p:sp>
      <p:sp>
        <p:nvSpPr>
          <p:cNvPr id="9" name="Slide Number Placeholder 8"/>
          <p:cNvSpPr>
            <a:spLocks noGrp="1"/>
          </p:cNvSpPr>
          <p:nvPr>
            <p:ph type="sldNum" sz="quarter" idx="10"/>
          </p:nvPr>
        </p:nvSpPr>
        <p:spPr>
          <a:xfrm>
            <a:off x="16916400" y="9072685"/>
            <a:ext cx="1733550" cy="954107"/>
          </a:xfrm>
          <a:prstGeom prst="rect">
            <a:avLst/>
          </a:prstGeom>
          <a:noFill/>
        </p:spPr>
        <p:txBody>
          <a:bodyPr wrap="square" rtlCol="0">
            <a:spAutoFit/>
          </a:bodyPr>
          <a:lstStyle>
            <a:lvl1pPr>
              <a:defRPr lang="uk-UA" sz="2800" b="1" smtClean="0">
                <a:solidFill>
                  <a:schemeClr val="accent2"/>
                </a:solidFill>
              </a:defRPr>
            </a:lvl1pPr>
          </a:lstStyle>
          <a:p>
            <a:pPr algn="l"/>
            <a:r>
              <a:rPr lang="en-US"/>
              <a:t>page</a:t>
            </a:r>
          </a:p>
          <a:p>
            <a:pPr algn="l"/>
            <a:r>
              <a:rPr lang="en-US"/>
              <a:t>0</a:t>
            </a:r>
            <a:fld id="{37D409AB-2201-4E18-8A34-C31753AD9B06}" type="slidenum">
              <a:rPr smtClean="0"/>
              <a:pPr algn="l"/>
              <a:t>‹#›</a:t>
            </a:fld>
            <a:endParaRPr/>
          </a:p>
        </p:txBody>
      </p:sp>
      <p:sp>
        <p:nvSpPr>
          <p:cNvPr id="10" name="Picture Placeholder 2"/>
          <p:cNvSpPr>
            <a:spLocks noGrp="1"/>
          </p:cNvSpPr>
          <p:nvPr>
            <p:ph type="pic" sz="quarter" idx="12"/>
          </p:nvPr>
        </p:nvSpPr>
        <p:spPr>
          <a:xfrm>
            <a:off x="1371600" y="2400300"/>
            <a:ext cx="7315200" cy="5486400"/>
          </a:xfrm>
          <a:prstGeom prst="rect">
            <a:avLst/>
          </a:prstGeom>
          <a:effectLst>
            <a:outerShdw blurRad="127000" dist="38100" dir="5400000" algn="t" rotWithShape="0">
              <a:prstClr val="black">
                <a:alpha val="67000"/>
              </a:prstClr>
            </a:outerShdw>
          </a:effectLst>
        </p:spPr>
        <p:txBody>
          <a:bodyPr/>
          <a:lstStyle>
            <a:lvl1pPr>
              <a:defRPr sz="2000"/>
            </a:lvl1pPr>
          </a:lstStyle>
          <a:p>
            <a:endParaRPr lang="uk-UA"/>
          </a:p>
        </p:txBody>
      </p:sp>
      <p:sp>
        <p:nvSpPr>
          <p:cNvPr id="11" name="Picture Placeholder 2"/>
          <p:cNvSpPr>
            <a:spLocks noGrp="1"/>
          </p:cNvSpPr>
          <p:nvPr>
            <p:ph type="pic" sz="quarter" idx="13"/>
          </p:nvPr>
        </p:nvSpPr>
        <p:spPr>
          <a:xfrm>
            <a:off x="9601200" y="2400300"/>
            <a:ext cx="7315200" cy="5486400"/>
          </a:xfrm>
          <a:prstGeom prst="rect">
            <a:avLst/>
          </a:prstGeom>
          <a:effectLst>
            <a:outerShdw blurRad="127000" dist="38100" dir="5400000" algn="t" rotWithShape="0">
              <a:prstClr val="black">
                <a:alpha val="67000"/>
              </a:prstClr>
            </a:outerShdw>
          </a:effectLst>
        </p:spPr>
        <p:txBody>
          <a:bodyPr/>
          <a:lstStyle>
            <a:lvl1pPr>
              <a:defRPr sz="2000"/>
            </a:lvl1pPr>
          </a:lstStyle>
          <a:p>
            <a:endParaRPr lang="uk-UA"/>
          </a:p>
        </p:txBody>
      </p:sp>
    </p:spTree>
    <p:extLst>
      <p:ext uri="{BB962C8B-B14F-4D97-AF65-F5344CB8AC3E}">
        <p14:creationId xmlns:p14="http://schemas.microsoft.com/office/powerpoint/2010/main" val="3472348581"/>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PORTFOLIO OPT-3">
    <p:spTree>
      <p:nvGrpSpPr>
        <p:cNvPr id="1" name=""/>
        <p:cNvGrpSpPr/>
        <p:nvPr/>
      </p:nvGrpSpPr>
      <p:grpSpPr>
        <a:xfrm>
          <a:off x="0" y="0"/>
          <a:ext cx="0" cy="0"/>
          <a:chOff x="0" y="0"/>
          <a:chExt cx="0" cy="0"/>
        </a:xfrm>
      </p:grpSpPr>
      <p:cxnSp>
        <p:nvCxnSpPr>
          <p:cNvPr id="2" name="Straight Connector 1"/>
          <p:cNvCxnSpPr/>
          <p:nvPr userDrawn="1"/>
        </p:nvCxnSpPr>
        <p:spPr>
          <a:xfrm>
            <a:off x="704850" y="685800"/>
            <a:ext cx="0" cy="102870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itle 7"/>
          <p:cNvSpPr>
            <a:spLocks noGrp="1"/>
          </p:cNvSpPr>
          <p:nvPr>
            <p:ph type="title" hasCustomPrompt="1"/>
          </p:nvPr>
        </p:nvSpPr>
        <p:spPr>
          <a:xfrm>
            <a:off x="876300" y="571411"/>
            <a:ext cx="5448300" cy="1338828"/>
          </a:xfrm>
          <a:prstGeom prst="rect">
            <a:avLst/>
          </a:prstGeom>
          <a:noFill/>
        </p:spPr>
        <p:txBody>
          <a:bodyPr wrap="square" rtlCol="0">
            <a:spAutoFit/>
          </a:bodyPr>
          <a:lstStyle>
            <a:lvl1pPr>
              <a:defRPr lang="uk-UA" sz="4500" b="1">
                <a:latin typeface="+mn-lt"/>
                <a:ea typeface="Roboto Condensed" panose="02000000000000000000" pitchFamily="2" charset="0"/>
                <a:cs typeface="+mn-cs"/>
              </a:defRPr>
            </a:lvl1pPr>
          </a:lstStyle>
          <a:p>
            <a:pPr marL="0" lvl="0"/>
            <a:r>
              <a:rPr lang="en-US"/>
              <a:t>click to edit master title style</a:t>
            </a:r>
            <a:endParaRPr lang="uk-UA"/>
          </a:p>
        </p:txBody>
      </p:sp>
      <p:sp>
        <p:nvSpPr>
          <p:cNvPr id="9" name="Slide Number Placeholder 8"/>
          <p:cNvSpPr>
            <a:spLocks noGrp="1"/>
          </p:cNvSpPr>
          <p:nvPr>
            <p:ph type="sldNum" sz="quarter" idx="10"/>
          </p:nvPr>
        </p:nvSpPr>
        <p:spPr>
          <a:xfrm>
            <a:off x="16916400" y="9072685"/>
            <a:ext cx="1733550" cy="954107"/>
          </a:xfrm>
          <a:prstGeom prst="rect">
            <a:avLst/>
          </a:prstGeom>
          <a:noFill/>
        </p:spPr>
        <p:txBody>
          <a:bodyPr wrap="square" rtlCol="0">
            <a:spAutoFit/>
          </a:bodyPr>
          <a:lstStyle>
            <a:lvl1pPr>
              <a:defRPr lang="uk-UA" sz="2800" b="1" smtClean="0">
                <a:solidFill>
                  <a:schemeClr val="accent2"/>
                </a:solidFill>
              </a:defRPr>
            </a:lvl1pPr>
          </a:lstStyle>
          <a:p>
            <a:pPr algn="l"/>
            <a:r>
              <a:rPr lang="en-US"/>
              <a:t>page</a:t>
            </a:r>
          </a:p>
          <a:p>
            <a:pPr algn="l"/>
            <a:r>
              <a:rPr lang="en-US"/>
              <a:t>0</a:t>
            </a:r>
            <a:fld id="{37D409AB-2201-4E18-8A34-C31753AD9B06}" type="slidenum">
              <a:rPr smtClean="0"/>
              <a:pPr algn="l"/>
              <a:t>‹#›</a:t>
            </a:fld>
            <a:endParaRPr/>
          </a:p>
        </p:txBody>
      </p:sp>
      <p:sp>
        <p:nvSpPr>
          <p:cNvPr id="10" name="Picture Placeholder 2"/>
          <p:cNvSpPr>
            <a:spLocks noGrp="1"/>
          </p:cNvSpPr>
          <p:nvPr>
            <p:ph type="pic" sz="quarter" idx="12"/>
          </p:nvPr>
        </p:nvSpPr>
        <p:spPr>
          <a:xfrm>
            <a:off x="1257300" y="2752623"/>
            <a:ext cx="5029200" cy="2743200"/>
          </a:xfrm>
          <a:prstGeom prst="rect">
            <a:avLst/>
          </a:prstGeom>
          <a:effectLst>
            <a:outerShdw blurRad="88900" dist="38100" dir="5400000" algn="t" rotWithShape="0">
              <a:prstClr val="black">
                <a:alpha val="67000"/>
              </a:prstClr>
            </a:outerShdw>
          </a:effectLst>
        </p:spPr>
        <p:txBody>
          <a:bodyPr/>
          <a:lstStyle>
            <a:lvl1pPr>
              <a:defRPr sz="2000"/>
            </a:lvl1pPr>
          </a:lstStyle>
          <a:p>
            <a:endParaRPr lang="uk-UA"/>
          </a:p>
        </p:txBody>
      </p:sp>
      <p:sp>
        <p:nvSpPr>
          <p:cNvPr id="11" name="Picture Placeholder 2"/>
          <p:cNvSpPr>
            <a:spLocks noGrp="1"/>
          </p:cNvSpPr>
          <p:nvPr>
            <p:ph type="pic" sz="quarter" idx="13"/>
          </p:nvPr>
        </p:nvSpPr>
        <p:spPr>
          <a:xfrm>
            <a:off x="12001500" y="2752623"/>
            <a:ext cx="5029200" cy="2743200"/>
          </a:xfrm>
          <a:prstGeom prst="rect">
            <a:avLst/>
          </a:prstGeom>
          <a:effectLst>
            <a:outerShdw blurRad="88900" dist="38100" dir="5400000" algn="t" rotWithShape="0">
              <a:prstClr val="black">
                <a:alpha val="67000"/>
              </a:prstClr>
            </a:outerShdw>
          </a:effectLst>
        </p:spPr>
        <p:txBody>
          <a:bodyPr/>
          <a:lstStyle>
            <a:lvl1pPr>
              <a:defRPr sz="2000"/>
            </a:lvl1pPr>
          </a:lstStyle>
          <a:p>
            <a:endParaRPr lang="uk-UA"/>
          </a:p>
        </p:txBody>
      </p:sp>
      <p:sp>
        <p:nvSpPr>
          <p:cNvPr id="12" name="Picture Placeholder 2"/>
          <p:cNvSpPr>
            <a:spLocks noGrp="1"/>
          </p:cNvSpPr>
          <p:nvPr>
            <p:ph type="pic" sz="quarter" idx="14"/>
          </p:nvPr>
        </p:nvSpPr>
        <p:spPr>
          <a:xfrm>
            <a:off x="6629400" y="2752623"/>
            <a:ext cx="5029200" cy="2743200"/>
          </a:xfrm>
          <a:prstGeom prst="rect">
            <a:avLst/>
          </a:prstGeom>
          <a:effectLst>
            <a:outerShdw blurRad="88900" dist="38100" dir="5400000" algn="t" rotWithShape="0">
              <a:prstClr val="black">
                <a:alpha val="67000"/>
              </a:prstClr>
            </a:outerShdw>
          </a:effectLst>
        </p:spPr>
        <p:txBody>
          <a:bodyPr/>
          <a:lstStyle>
            <a:lvl1pPr>
              <a:defRPr sz="2000"/>
            </a:lvl1pPr>
          </a:lstStyle>
          <a:p>
            <a:endParaRPr lang="uk-UA"/>
          </a:p>
        </p:txBody>
      </p:sp>
    </p:spTree>
    <p:extLst>
      <p:ext uri="{BB962C8B-B14F-4D97-AF65-F5344CB8AC3E}">
        <p14:creationId xmlns:p14="http://schemas.microsoft.com/office/powerpoint/2010/main" val="1916747259"/>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PORTFOLIO OPT-4">
    <p:spTree>
      <p:nvGrpSpPr>
        <p:cNvPr id="1" name=""/>
        <p:cNvGrpSpPr/>
        <p:nvPr/>
      </p:nvGrpSpPr>
      <p:grpSpPr>
        <a:xfrm>
          <a:off x="0" y="0"/>
          <a:ext cx="0" cy="0"/>
          <a:chOff x="0" y="0"/>
          <a:chExt cx="0" cy="0"/>
        </a:xfrm>
      </p:grpSpPr>
      <p:cxnSp>
        <p:nvCxnSpPr>
          <p:cNvPr id="2" name="Straight Connector 1"/>
          <p:cNvCxnSpPr/>
          <p:nvPr userDrawn="1"/>
        </p:nvCxnSpPr>
        <p:spPr>
          <a:xfrm>
            <a:off x="704850" y="685800"/>
            <a:ext cx="0" cy="102870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itle 7"/>
          <p:cNvSpPr>
            <a:spLocks noGrp="1"/>
          </p:cNvSpPr>
          <p:nvPr>
            <p:ph type="title" hasCustomPrompt="1"/>
          </p:nvPr>
        </p:nvSpPr>
        <p:spPr>
          <a:xfrm>
            <a:off x="876300" y="571411"/>
            <a:ext cx="5448300" cy="1338828"/>
          </a:xfrm>
          <a:prstGeom prst="rect">
            <a:avLst/>
          </a:prstGeom>
          <a:noFill/>
        </p:spPr>
        <p:txBody>
          <a:bodyPr wrap="square" rtlCol="0">
            <a:spAutoFit/>
          </a:bodyPr>
          <a:lstStyle>
            <a:lvl1pPr>
              <a:defRPr lang="uk-UA" sz="4500" b="1">
                <a:latin typeface="+mn-lt"/>
                <a:ea typeface="Roboto Condensed" panose="02000000000000000000" pitchFamily="2" charset="0"/>
                <a:cs typeface="+mn-cs"/>
              </a:defRPr>
            </a:lvl1pPr>
          </a:lstStyle>
          <a:p>
            <a:pPr marL="0" lvl="0"/>
            <a:r>
              <a:rPr lang="en-US"/>
              <a:t>click to edit master title style</a:t>
            </a:r>
            <a:endParaRPr lang="uk-UA"/>
          </a:p>
        </p:txBody>
      </p:sp>
      <p:sp>
        <p:nvSpPr>
          <p:cNvPr id="9" name="Slide Number Placeholder 8"/>
          <p:cNvSpPr>
            <a:spLocks noGrp="1"/>
          </p:cNvSpPr>
          <p:nvPr>
            <p:ph type="sldNum" sz="quarter" idx="10"/>
          </p:nvPr>
        </p:nvSpPr>
        <p:spPr>
          <a:xfrm>
            <a:off x="16916400" y="9072685"/>
            <a:ext cx="1733550" cy="954107"/>
          </a:xfrm>
          <a:prstGeom prst="rect">
            <a:avLst/>
          </a:prstGeom>
          <a:noFill/>
        </p:spPr>
        <p:txBody>
          <a:bodyPr wrap="square" rtlCol="0">
            <a:spAutoFit/>
          </a:bodyPr>
          <a:lstStyle>
            <a:lvl1pPr>
              <a:defRPr lang="uk-UA" sz="2800" b="1" smtClean="0">
                <a:solidFill>
                  <a:schemeClr val="accent2"/>
                </a:solidFill>
              </a:defRPr>
            </a:lvl1pPr>
          </a:lstStyle>
          <a:p>
            <a:pPr algn="l"/>
            <a:r>
              <a:rPr lang="en-US"/>
              <a:t>page</a:t>
            </a:r>
          </a:p>
          <a:p>
            <a:pPr algn="l"/>
            <a:r>
              <a:rPr lang="en-US"/>
              <a:t>0</a:t>
            </a:r>
            <a:fld id="{37D409AB-2201-4E18-8A34-C31753AD9B06}" type="slidenum">
              <a:rPr smtClean="0"/>
              <a:pPr algn="l"/>
              <a:t>‹#›</a:t>
            </a:fld>
            <a:endParaRPr/>
          </a:p>
        </p:txBody>
      </p:sp>
      <p:sp>
        <p:nvSpPr>
          <p:cNvPr id="13" name="Picture Placeholder 2"/>
          <p:cNvSpPr>
            <a:spLocks noGrp="1"/>
          </p:cNvSpPr>
          <p:nvPr>
            <p:ph type="pic" sz="quarter" idx="12"/>
          </p:nvPr>
        </p:nvSpPr>
        <p:spPr>
          <a:xfrm>
            <a:off x="1257300" y="2400300"/>
            <a:ext cx="5029200" cy="5029200"/>
          </a:xfrm>
          <a:prstGeom prst="rect">
            <a:avLst/>
          </a:prstGeom>
          <a:effectLst>
            <a:outerShdw blurRad="127000" dist="38100" dir="5400000" algn="t" rotWithShape="0">
              <a:prstClr val="black">
                <a:alpha val="67000"/>
              </a:prstClr>
            </a:outerShdw>
          </a:effectLst>
        </p:spPr>
        <p:txBody>
          <a:bodyPr/>
          <a:lstStyle>
            <a:lvl1pPr>
              <a:defRPr sz="2000"/>
            </a:lvl1pPr>
          </a:lstStyle>
          <a:p>
            <a:endParaRPr lang="uk-UA"/>
          </a:p>
        </p:txBody>
      </p:sp>
      <p:sp>
        <p:nvSpPr>
          <p:cNvPr id="14" name="Picture Placeholder 2"/>
          <p:cNvSpPr>
            <a:spLocks noGrp="1"/>
          </p:cNvSpPr>
          <p:nvPr>
            <p:ph type="pic" sz="quarter" idx="13"/>
          </p:nvPr>
        </p:nvSpPr>
        <p:spPr>
          <a:xfrm>
            <a:off x="12001500" y="2400300"/>
            <a:ext cx="5029200" cy="5029200"/>
          </a:xfrm>
          <a:prstGeom prst="rect">
            <a:avLst/>
          </a:prstGeom>
          <a:effectLst>
            <a:outerShdw blurRad="127000" dist="38100" dir="5400000" algn="t" rotWithShape="0">
              <a:prstClr val="black">
                <a:alpha val="67000"/>
              </a:prstClr>
            </a:outerShdw>
          </a:effectLst>
        </p:spPr>
        <p:txBody>
          <a:bodyPr/>
          <a:lstStyle>
            <a:lvl1pPr>
              <a:defRPr sz="2000"/>
            </a:lvl1pPr>
          </a:lstStyle>
          <a:p>
            <a:endParaRPr lang="uk-UA"/>
          </a:p>
        </p:txBody>
      </p:sp>
      <p:sp>
        <p:nvSpPr>
          <p:cNvPr id="15" name="Picture Placeholder 2"/>
          <p:cNvSpPr>
            <a:spLocks noGrp="1"/>
          </p:cNvSpPr>
          <p:nvPr>
            <p:ph type="pic" sz="quarter" idx="14"/>
          </p:nvPr>
        </p:nvSpPr>
        <p:spPr>
          <a:xfrm>
            <a:off x="6629400" y="2400300"/>
            <a:ext cx="5029200" cy="5029200"/>
          </a:xfrm>
          <a:prstGeom prst="rect">
            <a:avLst/>
          </a:prstGeom>
          <a:effectLst>
            <a:outerShdw blurRad="127000" dist="38100" dir="5400000" algn="t" rotWithShape="0">
              <a:prstClr val="black">
                <a:alpha val="67000"/>
              </a:prstClr>
            </a:outerShdw>
          </a:effectLst>
        </p:spPr>
        <p:txBody>
          <a:bodyPr/>
          <a:lstStyle>
            <a:lvl1pPr>
              <a:defRPr sz="2000"/>
            </a:lvl1pPr>
          </a:lstStyle>
          <a:p>
            <a:endParaRPr lang="uk-UA"/>
          </a:p>
        </p:txBody>
      </p:sp>
    </p:spTree>
    <p:extLst>
      <p:ext uri="{BB962C8B-B14F-4D97-AF65-F5344CB8AC3E}">
        <p14:creationId xmlns:p14="http://schemas.microsoft.com/office/powerpoint/2010/main" val="1400998396"/>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ARK MIDDLE">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876300" y="571411"/>
            <a:ext cx="5448300" cy="1338828"/>
          </a:xfrm>
          <a:prstGeom prst="rect">
            <a:avLst/>
          </a:prstGeom>
          <a:noFill/>
        </p:spPr>
        <p:txBody>
          <a:bodyPr wrap="square" rtlCol="0">
            <a:spAutoFit/>
          </a:bodyPr>
          <a:lstStyle>
            <a:lvl1pPr>
              <a:defRPr lang="uk-UA" sz="4500" b="1">
                <a:latin typeface="+mn-lt"/>
                <a:ea typeface="Roboto Condensed" panose="02000000000000000000" pitchFamily="2" charset="0"/>
                <a:cs typeface="+mn-cs"/>
              </a:defRPr>
            </a:lvl1pPr>
          </a:lstStyle>
          <a:p>
            <a:pPr marL="0" lvl="0"/>
            <a:r>
              <a:rPr lang="en-US"/>
              <a:t>click to edit master title style</a:t>
            </a:r>
            <a:endParaRPr lang="uk-UA"/>
          </a:p>
        </p:txBody>
      </p:sp>
      <p:sp>
        <p:nvSpPr>
          <p:cNvPr id="9" name="Slide Number Placeholder 8"/>
          <p:cNvSpPr>
            <a:spLocks noGrp="1"/>
          </p:cNvSpPr>
          <p:nvPr>
            <p:ph type="sldNum" sz="quarter" idx="10"/>
          </p:nvPr>
        </p:nvSpPr>
        <p:spPr>
          <a:xfrm>
            <a:off x="16916400" y="9072685"/>
            <a:ext cx="1733550" cy="954107"/>
          </a:xfrm>
          <a:prstGeom prst="rect">
            <a:avLst/>
          </a:prstGeom>
          <a:noFill/>
        </p:spPr>
        <p:txBody>
          <a:bodyPr wrap="square" rtlCol="0">
            <a:spAutoFit/>
          </a:bodyPr>
          <a:lstStyle>
            <a:lvl1pPr>
              <a:defRPr lang="uk-UA" sz="2800" b="1" smtClean="0">
                <a:solidFill>
                  <a:schemeClr val="accent2"/>
                </a:solidFill>
              </a:defRPr>
            </a:lvl1pPr>
          </a:lstStyle>
          <a:p>
            <a:pPr algn="l"/>
            <a:r>
              <a:rPr lang="en-US"/>
              <a:t>page</a:t>
            </a:r>
          </a:p>
          <a:p>
            <a:pPr algn="l"/>
            <a:r>
              <a:rPr lang="en-US"/>
              <a:t>0</a:t>
            </a:r>
            <a:fld id="{37D409AB-2201-4E18-8A34-C31753AD9B06}" type="slidenum">
              <a:rPr smtClean="0"/>
              <a:pPr algn="l"/>
              <a:t>‹#›</a:t>
            </a:fld>
            <a:endParaRPr/>
          </a:p>
        </p:txBody>
      </p:sp>
      <p:sp>
        <p:nvSpPr>
          <p:cNvPr id="10" name="Rectangle 9"/>
          <p:cNvSpPr/>
          <p:nvPr userDrawn="1"/>
        </p:nvSpPr>
        <p:spPr>
          <a:xfrm>
            <a:off x="0" y="2400300"/>
            <a:ext cx="18288000" cy="5486400"/>
          </a:xfrm>
          <a:prstGeom prst="rect">
            <a:avLst/>
          </a:prstGeom>
          <a:solidFill>
            <a:schemeClr val="tx1"/>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uk-UA" sz="2800">
              <a:solidFill>
                <a:schemeClr val="tx1"/>
              </a:solidFill>
            </a:endParaRPr>
          </a:p>
        </p:txBody>
      </p:sp>
      <p:cxnSp>
        <p:nvCxnSpPr>
          <p:cNvPr id="11" name="Straight Connector 10"/>
          <p:cNvCxnSpPr/>
          <p:nvPr userDrawn="1"/>
        </p:nvCxnSpPr>
        <p:spPr>
          <a:xfrm>
            <a:off x="704850" y="685800"/>
            <a:ext cx="0" cy="102870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6751813"/>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PORTFOLIO OPT-5">
    <p:spTree>
      <p:nvGrpSpPr>
        <p:cNvPr id="1" name=""/>
        <p:cNvGrpSpPr/>
        <p:nvPr/>
      </p:nvGrpSpPr>
      <p:grpSpPr>
        <a:xfrm>
          <a:off x="0" y="0"/>
          <a:ext cx="0" cy="0"/>
          <a:chOff x="0" y="0"/>
          <a:chExt cx="0" cy="0"/>
        </a:xfrm>
      </p:grpSpPr>
      <p:cxnSp>
        <p:nvCxnSpPr>
          <p:cNvPr id="2" name="Straight Connector 1"/>
          <p:cNvCxnSpPr/>
          <p:nvPr userDrawn="1"/>
        </p:nvCxnSpPr>
        <p:spPr>
          <a:xfrm>
            <a:off x="704850" y="685800"/>
            <a:ext cx="0" cy="102870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itle 7"/>
          <p:cNvSpPr>
            <a:spLocks noGrp="1"/>
          </p:cNvSpPr>
          <p:nvPr>
            <p:ph type="title" hasCustomPrompt="1"/>
          </p:nvPr>
        </p:nvSpPr>
        <p:spPr>
          <a:xfrm>
            <a:off x="876300" y="571411"/>
            <a:ext cx="5448300" cy="1338828"/>
          </a:xfrm>
          <a:prstGeom prst="rect">
            <a:avLst/>
          </a:prstGeom>
          <a:noFill/>
        </p:spPr>
        <p:txBody>
          <a:bodyPr wrap="square" rtlCol="0">
            <a:spAutoFit/>
          </a:bodyPr>
          <a:lstStyle>
            <a:lvl1pPr>
              <a:defRPr lang="uk-UA" sz="4500" b="1">
                <a:latin typeface="+mn-lt"/>
                <a:ea typeface="Roboto Condensed" panose="02000000000000000000" pitchFamily="2" charset="0"/>
                <a:cs typeface="+mn-cs"/>
              </a:defRPr>
            </a:lvl1pPr>
          </a:lstStyle>
          <a:p>
            <a:pPr marL="0" lvl="0"/>
            <a:r>
              <a:rPr lang="en-US"/>
              <a:t>click to edit master title style</a:t>
            </a:r>
            <a:endParaRPr lang="uk-UA"/>
          </a:p>
        </p:txBody>
      </p:sp>
      <p:sp>
        <p:nvSpPr>
          <p:cNvPr id="9" name="Slide Number Placeholder 8"/>
          <p:cNvSpPr>
            <a:spLocks noGrp="1"/>
          </p:cNvSpPr>
          <p:nvPr>
            <p:ph type="sldNum" sz="quarter" idx="10"/>
          </p:nvPr>
        </p:nvSpPr>
        <p:spPr>
          <a:xfrm>
            <a:off x="16916400" y="9072685"/>
            <a:ext cx="1733550" cy="954107"/>
          </a:xfrm>
          <a:prstGeom prst="rect">
            <a:avLst/>
          </a:prstGeom>
          <a:noFill/>
        </p:spPr>
        <p:txBody>
          <a:bodyPr wrap="square" rtlCol="0">
            <a:spAutoFit/>
          </a:bodyPr>
          <a:lstStyle>
            <a:lvl1pPr>
              <a:defRPr lang="uk-UA" sz="2800" b="1" smtClean="0">
                <a:solidFill>
                  <a:schemeClr val="accent2"/>
                </a:solidFill>
              </a:defRPr>
            </a:lvl1pPr>
          </a:lstStyle>
          <a:p>
            <a:pPr algn="l"/>
            <a:r>
              <a:rPr lang="en-US"/>
              <a:t>page</a:t>
            </a:r>
          </a:p>
          <a:p>
            <a:pPr algn="l"/>
            <a:r>
              <a:rPr lang="en-US"/>
              <a:t>0</a:t>
            </a:r>
            <a:fld id="{37D409AB-2201-4E18-8A34-C31753AD9B06}" type="slidenum">
              <a:rPr smtClean="0"/>
              <a:pPr algn="l"/>
              <a:t>‹#›</a:t>
            </a:fld>
            <a:endParaRPr/>
          </a:p>
        </p:txBody>
      </p:sp>
      <p:sp>
        <p:nvSpPr>
          <p:cNvPr id="6" name="Picture Placeholder 5"/>
          <p:cNvSpPr>
            <a:spLocks noGrp="1"/>
          </p:cNvSpPr>
          <p:nvPr>
            <p:ph type="pic" sz="quarter" idx="11"/>
          </p:nvPr>
        </p:nvSpPr>
        <p:spPr>
          <a:xfrm>
            <a:off x="2286000" y="2404872"/>
            <a:ext cx="1828800" cy="1828800"/>
          </a:xfrm>
          <a:prstGeom prst="rect">
            <a:avLst/>
          </a:prstGeom>
        </p:spPr>
        <p:txBody>
          <a:bodyPr/>
          <a:lstStyle>
            <a:lvl1pPr>
              <a:defRPr sz="2000"/>
            </a:lvl1pPr>
          </a:lstStyle>
          <a:p>
            <a:endParaRPr lang="uk-UA"/>
          </a:p>
        </p:txBody>
      </p:sp>
      <p:sp>
        <p:nvSpPr>
          <p:cNvPr id="10" name="Picture Placeholder 5"/>
          <p:cNvSpPr>
            <a:spLocks noGrp="1"/>
          </p:cNvSpPr>
          <p:nvPr>
            <p:ph type="pic" sz="quarter" idx="12"/>
          </p:nvPr>
        </p:nvSpPr>
        <p:spPr>
          <a:xfrm>
            <a:off x="2286000" y="4233672"/>
            <a:ext cx="1828800" cy="1828800"/>
          </a:xfrm>
          <a:prstGeom prst="rect">
            <a:avLst/>
          </a:prstGeom>
        </p:spPr>
        <p:txBody>
          <a:bodyPr/>
          <a:lstStyle>
            <a:lvl1pPr>
              <a:defRPr sz="2000"/>
            </a:lvl1pPr>
          </a:lstStyle>
          <a:p>
            <a:endParaRPr lang="uk-UA"/>
          </a:p>
        </p:txBody>
      </p:sp>
      <p:sp>
        <p:nvSpPr>
          <p:cNvPr id="11" name="Picture Placeholder 5"/>
          <p:cNvSpPr>
            <a:spLocks noGrp="1"/>
          </p:cNvSpPr>
          <p:nvPr>
            <p:ph type="pic" sz="quarter" idx="13"/>
          </p:nvPr>
        </p:nvSpPr>
        <p:spPr>
          <a:xfrm>
            <a:off x="2286000" y="6062472"/>
            <a:ext cx="1828800" cy="1828800"/>
          </a:xfrm>
          <a:prstGeom prst="rect">
            <a:avLst/>
          </a:prstGeom>
        </p:spPr>
        <p:txBody>
          <a:bodyPr/>
          <a:lstStyle>
            <a:lvl1pPr>
              <a:defRPr sz="2000"/>
            </a:lvl1pPr>
          </a:lstStyle>
          <a:p>
            <a:endParaRPr lang="uk-UA"/>
          </a:p>
        </p:txBody>
      </p:sp>
      <p:sp>
        <p:nvSpPr>
          <p:cNvPr id="12" name="Picture Placeholder 5"/>
          <p:cNvSpPr>
            <a:spLocks noGrp="1"/>
          </p:cNvSpPr>
          <p:nvPr>
            <p:ph type="pic" sz="quarter" idx="14"/>
          </p:nvPr>
        </p:nvSpPr>
        <p:spPr>
          <a:xfrm>
            <a:off x="4114800" y="2404872"/>
            <a:ext cx="1828800" cy="1828800"/>
          </a:xfrm>
          <a:prstGeom prst="rect">
            <a:avLst/>
          </a:prstGeom>
        </p:spPr>
        <p:txBody>
          <a:bodyPr/>
          <a:lstStyle>
            <a:lvl1pPr>
              <a:defRPr sz="2000"/>
            </a:lvl1pPr>
          </a:lstStyle>
          <a:p>
            <a:endParaRPr lang="uk-UA"/>
          </a:p>
        </p:txBody>
      </p:sp>
      <p:sp>
        <p:nvSpPr>
          <p:cNvPr id="14" name="Picture Placeholder 5"/>
          <p:cNvSpPr>
            <a:spLocks noGrp="1"/>
          </p:cNvSpPr>
          <p:nvPr>
            <p:ph type="pic" sz="quarter" idx="16"/>
          </p:nvPr>
        </p:nvSpPr>
        <p:spPr>
          <a:xfrm>
            <a:off x="4114800" y="6062472"/>
            <a:ext cx="1828800" cy="1828800"/>
          </a:xfrm>
          <a:prstGeom prst="rect">
            <a:avLst/>
          </a:prstGeom>
        </p:spPr>
        <p:txBody>
          <a:bodyPr/>
          <a:lstStyle>
            <a:lvl1pPr>
              <a:defRPr sz="2000"/>
            </a:lvl1pPr>
          </a:lstStyle>
          <a:p>
            <a:endParaRPr lang="uk-UA"/>
          </a:p>
        </p:txBody>
      </p:sp>
      <p:sp>
        <p:nvSpPr>
          <p:cNvPr id="15" name="Picture Placeholder 5"/>
          <p:cNvSpPr>
            <a:spLocks noGrp="1"/>
          </p:cNvSpPr>
          <p:nvPr>
            <p:ph type="pic" sz="quarter" idx="17"/>
          </p:nvPr>
        </p:nvSpPr>
        <p:spPr>
          <a:xfrm>
            <a:off x="5943600" y="2404872"/>
            <a:ext cx="1828800" cy="1828800"/>
          </a:xfrm>
          <a:prstGeom prst="rect">
            <a:avLst/>
          </a:prstGeom>
        </p:spPr>
        <p:txBody>
          <a:bodyPr/>
          <a:lstStyle>
            <a:lvl1pPr>
              <a:defRPr sz="2000"/>
            </a:lvl1pPr>
          </a:lstStyle>
          <a:p>
            <a:endParaRPr lang="uk-UA"/>
          </a:p>
        </p:txBody>
      </p:sp>
      <p:sp>
        <p:nvSpPr>
          <p:cNvPr id="16" name="Picture Placeholder 5"/>
          <p:cNvSpPr>
            <a:spLocks noGrp="1"/>
          </p:cNvSpPr>
          <p:nvPr>
            <p:ph type="pic" sz="quarter" idx="18"/>
          </p:nvPr>
        </p:nvSpPr>
        <p:spPr>
          <a:xfrm>
            <a:off x="5943600" y="4233672"/>
            <a:ext cx="1828800" cy="1828800"/>
          </a:xfrm>
          <a:prstGeom prst="rect">
            <a:avLst/>
          </a:prstGeom>
        </p:spPr>
        <p:txBody>
          <a:bodyPr/>
          <a:lstStyle>
            <a:lvl1pPr>
              <a:defRPr sz="2000"/>
            </a:lvl1pPr>
          </a:lstStyle>
          <a:p>
            <a:endParaRPr lang="uk-UA"/>
          </a:p>
        </p:txBody>
      </p:sp>
      <p:sp>
        <p:nvSpPr>
          <p:cNvPr id="17" name="Picture Placeholder 5"/>
          <p:cNvSpPr>
            <a:spLocks noGrp="1"/>
          </p:cNvSpPr>
          <p:nvPr>
            <p:ph type="pic" sz="quarter" idx="19"/>
          </p:nvPr>
        </p:nvSpPr>
        <p:spPr>
          <a:xfrm>
            <a:off x="5943600" y="6062472"/>
            <a:ext cx="1828800" cy="1828800"/>
          </a:xfrm>
          <a:prstGeom prst="rect">
            <a:avLst/>
          </a:prstGeom>
        </p:spPr>
        <p:txBody>
          <a:bodyPr/>
          <a:lstStyle>
            <a:lvl1pPr>
              <a:defRPr sz="2000"/>
            </a:lvl1pPr>
          </a:lstStyle>
          <a:p>
            <a:endParaRPr lang="uk-UA"/>
          </a:p>
        </p:txBody>
      </p:sp>
      <p:sp>
        <p:nvSpPr>
          <p:cNvPr id="18" name="Picture Placeholder 5"/>
          <p:cNvSpPr>
            <a:spLocks noGrp="1"/>
          </p:cNvSpPr>
          <p:nvPr>
            <p:ph type="pic" sz="quarter" idx="20"/>
          </p:nvPr>
        </p:nvSpPr>
        <p:spPr>
          <a:xfrm>
            <a:off x="4114800" y="4233672"/>
            <a:ext cx="1828800" cy="1828800"/>
          </a:xfrm>
          <a:prstGeom prst="rect">
            <a:avLst/>
          </a:prstGeom>
        </p:spPr>
        <p:txBody>
          <a:bodyPr/>
          <a:lstStyle>
            <a:lvl1pPr>
              <a:defRPr sz="2000"/>
            </a:lvl1pPr>
          </a:lstStyle>
          <a:p>
            <a:endParaRPr lang="uk-UA"/>
          </a:p>
        </p:txBody>
      </p:sp>
    </p:spTree>
    <p:extLst>
      <p:ext uri="{BB962C8B-B14F-4D97-AF65-F5344CB8AC3E}">
        <p14:creationId xmlns:p14="http://schemas.microsoft.com/office/powerpoint/2010/main" val="1348509339"/>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PORTFOLIO OPT-6">
    <p:spTree>
      <p:nvGrpSpPr>
        <p:cNvPr id="1" name=""/>
        <p:cNvGrpSpPr/>
        <p:nvPr/>
      </p:nvGrpSpPr>
      <p:grpSpPr>
        <a:xfrm>
          <a:off x="0" y="0"/>
          <a:ext cx="0" cy="0"/>
          <a:chOff x="0" y="0"/>
          <a:chExt cx="0" cy="0"/>
        </a:xfrm>
      </p:grpSpPr>
      <p:cxnSp>
        <p:nvCxnSpPr>
          <p:cNvPr id="2" name="Straight Connector 1"/>
          <p:cNvCxnSpPr/>
          <p:nvPr userDrawn="1"/>
        </p:nvCxnSpPr>
        <p:spPr>
          <a:xfrm>
            <a:off x="704850" y="685800"/>
            <a:ext cx="0" cy="102870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itle 7"/>
          <p:cNvSpPr>
            <a:spLocks noGrp="1"/>
          </p:cNvSpPr>
          <p:nvPr>
            <p:ph type="title" hasCustomPrompt="1"/>
          </p:nvPr>
        </p:nvSpPr>
        <p:spPr>
          <a:xfrm>
            <a:off x="876300" y="571411"/>
            <a:ext cx="5448300" cy="1338828"/>
          </a:xfrm>
          <a:prstGeom prst="rect">
            <a:avLst/>
          </a:prstGeom>
          <a:noFill/>
        </p:spPr>
        <p:txBody>
          <a:bodyPr wrap="square" rtlCol="0">
            <a:spAutoFit/>
          </a:bodyPr>
          <a:lstStyle>
            <a:lvl1pPr>
              <a:defRPr lang="uk-UA" sz="4500" b="1">
                <a:latin typeface="+mn-lt"/>
                <a:ea typeface="Roboto Condensed" panose="02000000000000000000" pitchFamily="2" charset="0"/>
                <a:cs typeface="+mn-cs"/>
              </a:defRPr>
            </a:lvl1pPr>
          </a:lstStyle>
          <a:p>
            <a:pPr marL="0" lvl="0"/>
            <a:r>
              <a:rPr lang="en-US"/>
              <a:t>click to edit master title style</a:t>
            </a:r>
            <a:endParaRPr lang="uk-UA"/>
          </a:p>
        </p:txBody>
      </p:sp>
      <p:sp>
        <p:nvSpPr>
          <p:cNvPr id="9" name="Slide Number Placeholder 8"/>
          <p:cNvSpPr>
            <a:spLocks noGrp="1"/>
          </p:cNvSpPr>
          <p:nvPr>
            <p:ph type="sldNum" sz="quarter" idx="10"/>
          </p:nvPr>
        </p:nvSpPr>
        <p:spPr>
          <a:xfrm>
            <a:off x="16916400" y="9072685"/>
            <a:ext cx="1733550" cy="954107"/>
          </a:xfrm>
          <a:prstGeom prst="rect">
            <a:avLst/>
          </a:prstGeom>
          <a:noFill/>
        </p:spPr>
        <p:txBody>
          <a:bodyPr wrap="square" rtlCol="0">
            <a:spAutoFit/>
          </a:bodyPr>
          <a:lstStyle>
            <a:lvl1pPr>
              <a:defRPr lang="uk-UA" sz="2800" b="1" smtClean="0">
                <a:solidFill>
                  <a:schemeClr val="accent2"/>
                </a:solidFill>
              </a:defRPr>
            </a:lvl1pPr>
          </a:lstStyle>
          <a:p>
            <a:pPr algn="l"/>
            <a:r>
              <a:rPr lang="en-US"/>
              <a:t>page</a:t>
            </a:r>
          </a:p>
          <a:p>
            <a:pPr algn="l"/>
            <a:r>
              <a:rPr lang="en-US"/>
              <a:t>0</a:t>
            </a:r>
            <a:fld id="{37D409AB-2201-4E18-8A34-C31753AD9B06}" type="slidenum">
              <a:rPr smtClean="0"/>
              <a:pPr algn="l"/>
              <a:t>‹#›</a:t>
            </a:fld>
            <a:endParaRPr/>
          </a:p>
        </p:txBody>
      </p:sp>
      <p:sp>
        <p:nvSpPr>
          <p:cNvPr id="10" name="Picture Placeholder 2"/>
          <p:cNvSpPr>
            <a:spLocks noGrp="1"/>
          </p:cNvSpPr>
          <p:nvPr>
            <p:ph type="pic" sz="quarter" idx="12"/>
          </p:nvPr>
        </p:nvSpPr>
        <p:spPr>
          <a:xfrm>
            <a:off x="0" y="2400300"/>
            <a:ext cx="3657600" cy="2743200"/>
          </a:xfrm>
          <a:prstGeom prst="rect">
            <a:avLst/>
          </a:prstGeom>
          <a:ln w="12700">
            <a:solidFill>
              <a:schemeClr val="bg1"/>
            </a:solidFill>
          </a:ln>
          <a:effectLst/>
        </p:spPr>
        <p:txBody>
          <a:bodyPr/>
          <a:lstStyle>
            <a:lvl1pPr>
              <a:defRPr sz="2000"/>
            </a:lvl1pPr>
          </a:lstStyle>
          <a:p>
            <a:endParaRPr lang="uk-UA"/>
          </a:p>
        </p:txBody>
      </p:sp>
      <p:sp>
        <p:nvSpPr>
          <p:cNvPr id="14" name="Picture Placeholder 2"/>
          <p:cNvSpPr>
            <a:spLocks noGrp="1"/>
          </p:cNvSpPr>
          <p:nvPr>
            <p:ph type="pic" sz="quarter" idx="14"/>
          </p:nvPr>
        </p:nvSpPr>
        <p:spPr>
          <a:xfrm>
            <a:off x="0" y="5148072"/>
            <a:ext cx="3657600" cy="2743200"/>
          </a:xfrm>
          <a:prstGeom prst="rect">
            <a:avLst/>
          </a:prstGeom>
          <a:ln w="12700">
            <a:solidFill>
              <a:schemeClr val="bg1"/>
            </a:solidFill>
          </a:ln>
          <a:effectLst/>
        </p:spPr>
        <p:txBody>
          <a:bodyPr/>
          <a:lstStyle>
            <a:lvl1pPr>
              <a:defRPr sz="2000"/>
            </a:lvl1pPr>
          </a:lstStyle>
          <a:p>
            <a:endParaRPr lang="uk-UA"/>
          </a:p>
        </p:txBody>
      </p:sp>
      <p:sp>
        <p:nvSpPr>
          <p:cNvPr id="20" name="Picture Placeholder 2"/>
          <p:cNvSpPr>
            <a:spLocks noGrp="1"/>
          </p:cNvSpPr>
          <p:nvPr>
            <p:ph type="pic" sz="quarter" idx="15"/>
          </p:nvPr>
        </p:nvSpPr>
        <p:spPr>
          <a:xfrm>
            <a:off x="3657600" y="2400300"/>
            <a:ext cx="3657600" cy="2743200"/>
          </a:xfrm>
          <a:prstGeom prst="rect">
            <a:avLst/>
          </a:prstGeom>
          <a:ln w="12700">
            <a:solidFill>
              <a:schemeClr val="bg1"/>
            </a:solidFill>
          </a:ln>
          <a:effectLst/>
        </p:spPr>
        <p:txBody>
          <a:bodyPr/>
          <a:lstStyle>
            <a:lvl1pPr>
              <a:defRPr sz="2000"/>
            </a:lvl1pPr>
          </a:lstStyle>
          <a:p>
            <a:endParaRPr lang="uk-UA"/>
          </a:p>
        </p:txBody>
      </p:sp>
      <p:sp>
        <p:nvSpPr>
          <p:cNvPr id="21" name="Picture Placeholder 2"/>
          <p:cNvSpPr>
            <a:spLocks noGrp="1"/>
          </p:cNvSpPr>
          <p:nvPr>
            <p:ph type="pic" sz="quarter" idx="16"/>
          </p:nvPr>
        </p:nvSpPr>
        <p:spPr>
          <a:xfrm>
            <a:off x="3657600" y="5148072"/>
            <a:ext cx="3657600" cy="2743200"/>
          </a:xfrm>
          <a:prstGeom prst="rect">
            <a:avLst/>
          </a:prstGeom>
          <a:ln w="12700">
            <a:solidFill>
              <a:schemeClr val="bg1"/>
            </a:solidFill>
          </a:ln>
          <a:effectLst/>
        </p:spPr>
        <p:txBody>
          <a:bodyPr/>
          <a:lstStyle>
            <a:lvl1pPr>
              <a:defRPr sz="2000"/>
            </a:lvl1pPr>
          </a:lstStyle>
          <a:p>
            <a:endParaRPr lang="uk-UA"/>
          </a:p>
        </p:txBody>
      </p:sp>
      <p:sp>
        <p:nvSpPr>
          <p:cNvPr id="22" name="Picture Placeholder 2"/>
          <p:cNvSpPr>
            <a:spLocks noGrp="1"/>
          </p:cNvSpPr>
          <p:nvPr>
            <p:ph type="pic" sz="quarter" idx="17"/>
          </p:nvPr>
        </p:nvSpPr>
        <p:spPr>
          <a:xfrm>
            <a:off x="7315200" y="2400300"/>
            <a:ext cx="3657600" cy="2743200"/>
          </a:xfrm>
          <a:prstGeom prst="rect">
            <a:avLst/>
          </a:prstGeom>
          <a:ln w="12700">
            <a:solidFill>
              <a:schemeClr val="bg1"/>
            </a:solidFill>
          </a:ln>
          <a:effectLst/>
        </p:spPr>
        <p:txBody>
          <a:bodyPr/>
          <a:lstStyle>
            <a:lvl1pPr>
              <a:defRPr sz="2000"/>
            </a:lvl1pPr>
          </a:lstStyle>
          <a:p>
            <a:endParaRPr lang="uk-UA"/>
          </a:p>
        </p:txBody>
      </p:sp>
      <p:sp>
        <p:nvSpPr>
          <p:cNvPr id="23" name="Picture Placeholder 2"/>
          <p:cNvSpPr>
            <a:spLocks noGrp="1"/>
          </p:cNvSpPr>
          <p:nvPr>
            <p:ph type="pic" sz="quarter" idx="18"/>
          </p:nvPr>
        </p:nvSpPr>
        <p:spPr>
          <a:xfrm>
            <a:off x="7315200" y="5148072"/>
            <a:ext cx="3657600" cy="2743200"/>
          </a:xfrm>
          <a:prstGeom prst="rect">
            <a:avLst/>
          </a:prstGeom>
          <a:ln w="12700">
            <a:solidFill>
              <a:schemeClr val="bg1"/>
            </a:solidFill>
          </a:ln>
          <a:effectLst/>
        </p:spPr>
        <p:txBody>
          <a:bodyPr/>
          <a:lstStyle>
            <a:lvl1pPr>
              <a:defRPr sz="2000"/>
            </a:lvl1pPr>
          </a:lstStyle>
          <a:p>
            <a:endParaRPr lang="uk-UA"/>
          </a:p>
        </p:txBody>
      </p:sp>
      <p:sp>
        <p:nvSpPr>
          <p:cNvPr id="24" name="Picture Placeholder 2"/>
          <p:cNvSpPr>
            <a:spLocks noGrp="1"/>
          </p:cNvSpPr>
          <p:nvPr>
            <p:ph type="pic" sz="quarter" idx="19"/>
          </p:nvPr>
        </p:nvSpPr>
        <p:spPr>
          <a:xfrm>
            <a:off x="10972800" y="2400300"/>
            <a:ext cx="3657600" cy="2743200"/>
          </a:xfrm>
          <a:prstGeom prst="rect">
            <a:avLst/>
          </a:prstGeom>
          <a:ln w="12700">
            <a:solidFill>
              <a:schemeClr val="bg1"/>
            </a:solidFill>
          </a:ln>
          <a:effectLst/>
        </p:spPr>
        <p:txBody>
          <a:bodyPr/>
          <a:lstStyle>
            <a:lvl1pPr>
              <a:defRPr sz="2000"/>
            </a:lvl1pPr>
          </a:lstStyle>
          <a:p>
            <a:endParaRPr lang="uk-UA"/>
          </a:p>
        </p:txBody>
      </p:sp>
      <p:sp>
        <p:nvSpPr>
          <p:cNvPr id="25" name="Picture Placeholder 2"/>
          <p:cNvSpPr>
            <a:spLocks noGrp="1"/>
          </p:cNvSpPr>
          <p:nvPr>
            <p:ph type="pic" sz="quarter" idx="20"/>
          </p:nvPr>
        </p:nvSpPr>
        <p:spPr>
          <a:xfrm>
            <a:off x="10972800" y="5148072"/>
            <a:ext cx="3657600" cy="2743200"/>
          </a:xfrm>
          <a:prstGeom prst="rect">
            <a:avLst/>
          </a:prstGeom>
          <a:ln w="12700">
            <a:solidFill>
              <a:schemeClr val="bg1"/>
            </a:solidFill>
          </a:ln>
          <a:effectLst/>
        </p:spPr>
        <p:txBody>
          <a:bodyPr/>
          <a:lstStyle>
            <a:lvl1pPr>
              <a:defRPr sz="2000"/>
            </a:lvl1pPr>
          </a:lstStyle>
          <a:p>
            <a:endParaRPr lang="uk-UA"/>
          </a:p>
        </p:txBody>
      </p:sp>
      <p:sp>
        <p:nvSpPr>
          <p:cNvPr id="26" name="Picture Placeholder 2"/>
          <p:cNvSpPr>
            <a:spLocks noGrp="1"/>
          </p:cNvSpPr>
          <p:nvPr>
            <p:ph type="pic" sz="quarter" idx="21"/>
          </p:nvPr>
        </p:nvSpPr>
        <p:spPr>
          <a:xfrm>
            <a:off x="14630400" y="2400300"/>
            <a:ext cx="3657600" cy="2743200"/>
          </a:xfrm>
          <a:prstGeom prst="rect">
            <a:avLst/>
          </a:prstGeom>
          <a:ln w="12700">
            <a:solidFill>
              <a:schemeClr val="bg1"/>
            </a:solidFill>
          </a:ln>
          <a:effectLst/>
        </p:spPr>
        <p:txBody>
          <a:bodyPr/>
          <a:lstStyle>
            <a:lvl1pPr>
              <a:defRPr sz="2000"/>
            </a:lvl1pPr>
          </a:lstStyle>
          <a:p>
            <a:endParaRPr lang="uk-UA"/>
          </a:p>
        </p:txBody>
      </p:sp>
      <p:sp>
        <p:nvSpPr>
          <p:cNvPr id="27" name="Picture Placeholder 2"/>
          <p:cNvSpPr>
            <a:spLocks noGrp="1"/>
          </p:cNvSpPr>
          <p:nvPr>
            <p:ph type="pic" sz="quarter" idx="22"/>
          </p:nvPr>
        </p:nvSpPr>
        <p:spPr>
          <a:xfrm>
            <a:off x="14630400" y="5148072"/>
            <a:ext cx="3657600" cy="2743200"/>
          </a:xfrm>
          <a:prstGeom prst="rect">
            <a:avLst/>
          </a:prstGeom>
          <a:ln w="12700">
            <a:solidFill>
              <a:schemeClr val="bg1"/>
            </a:solidFill>
          </a:ln>
          <a:effectLst/>
        </p:spPr>
        <p:txBody>
          <a:bodyPr/>
          <a:lstStyle>
            <a:lvl1pPr>
              <a:defRPr sz="2000"/>
            </a:lvl1pPr>
          </a:lstStyle>
          <a:p>
            <a:endParaRPr lang="uk-UA"/>
          </a:p>
        </p:txBody>
      </p:sp>
    </p:spTree>
    <p:extLst>
      <p:ext uri="{BB962C8B-B14F-4D97-AF65-F5344CB8AC3E}">
        <p14:creationId xmlns:p14="http://schemas.microsoft.com/office/powerpoint/2010/main" val="329846816"/>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PORTFOLIO OPT-7">
    <p:spTree>
      <p:nvGrpSpPr>
        <p:cNvPr id="1" name=""/>
        <p:cNvGrpSpPr/>
        <p:nvPr/>
      </p:nvGrpSpPr>
      <p:grpSpPr>
        <a:xfrm>
          <a:off x="0" y="0"/>
          <a:ext cx="0" cy="0"/>
          <a:chOff x="0" y="0"/>
          <a:chExt cx="0" cy="0"/>
        </a:xfrm>
      </p:grpSpPr>
      <p:cxnSp>
        <p:nvCxnSpPr>
          <p:cNvPr id="2" name="Straight Connector 1"/>
          <p:cNvCxnSpPr/>
          <p:nvPr userDrawn="1"/>
        </p:nvCxnSpPr>
        <p:spPr>
          <a:xfrm>
            <a:off x="704850" y="685800"/>
            <a:ext cx="0" cy="102870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itle 7"/>
          <p:cNvSpPr>
            <a:spLocks noGrp="1"/>
          </p:cNvSpPr>
          <p:nvPr>
            <p:ph type="title" hasCustomPrompt="1"/>
          </p:nvPr>
        </p:nvSpPr>
        <p:spPr>
          <a:xfrm>
            <a:off x="876300" y="571411"/>
            <a:ext cx="5448300" cy="1338828"/>
          </a:xfrm>
          <a:prstGeom prst="rect">
            <a:avLst/>
          </a:prstGeom>
          <a:noFill/>
        </p:spPr>
        <p:txBody>
          <a:bodyPr wrap="square" rtlCol="0">
            <a:spAutoFit/>
          </a:bodyPr>
          <a:lstStyle>
            <a:lvl1pPr>
              <a:defRPr lang="uk-UA" sz="4500" b="1">
                <a:latin typeface="+mn-lt"/>
                <a:ea typeface="Roboto Condensed" panose="02000000000000000000" pitchFamily="2" charset="0"/>
                <a:cs typeface="+mn-cs"/>
              </a:defRPr>
            </a:lvl1pPr>
          </a:lstStyle>
          <a:p>
            <a:pPr marL="0" lvl="0"/>
            <a:r>
              <a:rPr lang="en-US"/>
              <a:t>click to edit master title style</a:t>
            </a:r>
            <a:endParaRPr lang="uk-UA"/>
          </a:p>
        </p:txBody>
      </p:sp>
      <p:sp>
        <p:nvSpPr>
          <p:cNvPr id="9" name="Slide Number Placeholder 8"/>
          <p:cNvSpPr>
            <a:spLocks noGrp="1"/>
          </p:cNvSpPr>
          <p:nvPr>
            <p:ph type="sldNum" sz="quarter" idx="10"/>
          </p:nvPr>
        </p:nvSpPr>
        <p:spPr>
          <a:xfrm>
            <a:off x="16916400" y="9072685"/>
            <a:ext cx="1733550" cy="954107"/>
          </a:xfrm>
          <a:prstGeom prst="rect">
            <a:avLst/>
          </a:prstGeom>
          <a:noFill/>
        </p:spPr>
        <p:txBody>
          <a:bodyPr wrap="square" rtlCol="0">
            <a:spAutoFit/>
          </a:bodyPr>
          <a:lstStyle>
            <a:lvl1pPr>
              <a:defRPr lang="uk-UA" sz="2800" b="1" smtClean="0">
                <a:solidFill>
                  <a:schemeClr val="accent2"/>
                </a:solidFill>
              </a:defRPr>
            </a:lvl1pPr>
          </a:lstStyle>
          <a:p>
            <a:pPr algn="l"/>
            <a:r>
              <a:rPr lang="en-US"/>
              <a:t>page</a:t>
            </a:r>
          </a:p>
          <a:p>
            <a:pPr algn="l"/>
            <a:r>
              <a:rPr lang="en-US"/>
              <a:t>0</a:t>
            </a:r>
            <a:fld id="{37D409AB-2201-4E18-8A34-C31753AD9B06}" type="slidenum">
              <a:rPr smtClean="0"/>
              <a:pPr algn="l"/>
              <a:t>‹#›</a:t>
            </a:fld>
            <a:endParaRPr/>
          </a:p>
        </p:txBody>
      </p:sp>
      <p:sp>
        <p:nvSpPr>
          <p:cNvPr id="10" name="Picture Placeholder 2"/>
          <p:cNvSpPr>
            <a:spLocks noGrp="1"/>
          </p:cNvSpPr>
          <p:nvPr>
            <p:ph type="pic" sz="quarter" idx="12"/>
          </p:nvPr>
        </p:nvSpPr>
        <p:spPr>
          <a:xfrm>
            <a:off x="0" y="2400300"/>
            <a:ext cx="4572000" cy="2743200"/>
          </a:xfrm>
          <a:prstGeom prst="rect">
            <a:avLst/>
          </a:prstGeom>
          <a:effectLst>
            <a:outerShdw blurRad="292100" dist="38100" dir="5400000" algn="t" rotWithShape="0">
              <a:prstClr val="black">
                <a:alpha val="67000"/>
              </a:prstClr>
            </a:outerShdw>
          </a:effectLst>
        </p:spPr>
        <p:txBody>
          <a:bodyPr/>
          <a:lstStyle>
            <a:lvl1pPr>
              <a:defRPr sz="2000"/>
            </a:lvl1pPr>
          </a:lstStyle>
          <a:p>
            <a:endParaRPr lang="uk-UA"/>
          </a:p>
        </p:txBody>
      </p:sp>
      <p:sp>
        <p:nvSpPr>
          <p:cNvPr id="13" name="Picture Placeholder 2"/>
          <p:cNvSpPr>
            <a:spLocks noGrp="1"/>
          </p:cNvSpPr>
          <p:nvPr>
            <p:ph type="pic" sz="quarter" idx="13"/>
          </p:nvPr>
        </p:nvSpPr>
        <p:spPr>
          <a:xfrm>
            <a:off x="4572000" y="2400300"/>
            <a:ext cx="4572000" cy="2743200"/>
          </a:xfrm>
          <a:prstGeom prst="rect">
            <a:avLst/>
          </a:prstGeom>
          <a:effectLst>
            <a:outerShdw blurRad="292100" dist="38100" dir="5400000" algn="t" rotWithShape="0">
              <a:prstClr val="black">
                <a:alpha val="67000"/>
              </a:prstClr>
            </a:outerShdw>
          </a:effectLst>
        </p:spPr>
        <p:txBody>
          <a:bodyPr/>
          <a:lstStyle>
            <a:lvl1pPr>
              <a:defRPr sz="2000"/>
            </a:lvl1pPr>
          </a:lstStyle>
          <a:p>
            <a:endParaRPr lang="uk-UA"/>
          </a:p>
        </p:txBody>
      </p:sp>
      <p:sp>
        <p:nvSpPr>
          <p:cNvPr id="14" name="Picture Placeholder 2"/>
          <p:cNvSpPr>
            <a:spLocks noGrp="1"/>
          </p:cNvSpPr>
          <p:nvPr>
            <p:ph type="pic" sz="quarter" idx="14"/>
          </p:nvPr>
        </p:nvSpPr>
        <p:spPr>
          <a:xfrm>
            <a:off x="0" y="5148072"/>
            <a:ext cx="4572000" cy="2743200"/>
          </a:xfrm>
          <a:prstGeom prst="rect">
            <a:avLst/>
          </a:prstGeom>
          <a:effectLst>
            <a:outerShdw blurRad="292100" dist="38100" dir="5400000" algn="t" rotWithShape="0">
              <a:prstClr val="black">
                <a:alpha val="67000"/>
              </a:prstClr>
            </a:outerShdw>
          </a:effectLst>
        </p:spPr>
        <p:txBody>
          <a:bodyPr/>
          <a:lstStyle>
            <a:lvl1pPr>
              <a:defRPr sz="2000"/>
            </a:lvl1pPr>
          </a:lstStyle>
          <a:p>
            <a:endParaRPr lang="uk-UA"/>
          </a:p>
        </p:txBody>
      </p:sp>
      <p:sp>
        <p:nvSpPr>
          <p:cNvPr id="15" name="Picture Placeholder 2"/>
          <p:cNvSpPr>
            <a:spLocks noGrp="1"/>
          </p:cNvSpPr>
          <p:nvPr>
            <p:ph type="pic" sz="quarter" idx="15"/>
          </p:nvPr>
        </p:nvSpPr>
        <p:spPr>
          <a:xfrm>
            <a:off x="4572000" y="5148072"/>
            <a:ext cx="4572000" cy="2743200"/>
          </a:xfrm>
          <a:prstGeom prst="rect">
            <a:avLst/>
          </a:prstGeom>
          <a:effectLst>
            <a:outerShdw blurRad="292100" dist="38100" dir="5400000" algn="t" rotWithShape="0">
              <a:prstClr val="black">
                <a:alpha val="67000"/>
              </a:prstClr>
            </a:outerShdw>
          </a:effectLst>
        </p:spPr>
        <p:txBody>
          <a:bodyPr/>
          <a:lstStyle>
            <a:lvl1pPr>
              <a:defRPr sz="2000"/>
            </a:lvl1pPr>
          </a:lstStyle>
          <a:p>
            <a:endParaRPr lang="uk-UA"/>
          </a:p>
        </p:txBody>
      </p:sp>
    </p:spTree>
    <p:extLst>
      <p:ext uri="{BB962C8B-B14F-4D97-AF65-F5344CB8AC3E}">
        <p14:creationId xmlns:p14="http://schemas.microsoft.com/office/powerpoint/2010/main" val="267673552"/>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PORTFOLIO OPT-8">
    <p:spTree>
      <p:nvGrpSpPr>
        <p:cNvPr id="1" name=""/>
        <p:cNvGrpSpPr/>
        <p:nvPr/>
      </p:nvGrpSpPr>
      <p:grpSpPr>
        <a:xfrm>
          <a:off x="0" y="0"/>
          <a:ext cx="0" cy="0"/>
          <a:chOff x="0" y="0"/>
          <a:chExt cx="0" cy="0"/>
        </a:xfrm>
      </p:grpSpPr>
      <p:cxnSp>
        <p:nvCxnSpPr>
          <p:cNvPr id="2" name="Straight Connector 1"/>
          <p:cNvCxnSpPr/>
          <p:nvPr userDrawn="1"/>
        </p:nvCxnSpPr>
        <p:spPr>
          <a:xfrm>
            <a:off x="704850" y="685800"/>
            <a:ext cx="0" cy="102870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itle 7"/>
          <p:cNvSpPr>
            <a:spLocks noGrp="1"/>
          </p:cNvSpPr>
          <p:nvPr>
            <p:ph type="title" hasCustomPrompt="1"/>
          </p:nvPr>
        </p:nvSpPr>
        <p:spPr>
          <a:xfrm>
            <a:off x="876300" y="571411"/>
            <a:ext cx="5448300" cy="1338828"/>
          </a:xfrm>
          <a:prstGeom prst="rect">
            <a:avLst/>
          </a:prstGeom>
          <a:noFill/>
        </p:spPr>
        <p:txBody>
          <a:bodyPr wrap="square" rtlCol="0">
            <a:spAutoFit/>
          </a:bodyPr>
          <a:lstStyle>
            <a:lvl1pPr>
              <a:defRPr lang="uk-UA" sz="4500" b="1">
                <a:latin typeface="+mn-lt"/>
                <a:ea typeface="Roboto Condensed" panose="02000000000000000000" pitchFamily="2" charset="0"/>
                <a:cs typeface="+mn-cs"/>
              </a:defRPr>
            </a:lvl1pPr>
          </a:lstStyle>
          <a:p>
            <a:pPr marL="0" lvl="0"/>
            <a:r>
              <a:rPr lang="en-US"/>
              <a:t>click to edit master title style</a:t>
            </a:r>
            <a:endParaRPr lang="uk-UA"/>
          </a:p>
        </p:txBody>
      </p:sp>
      <p:sp>
        <p:nvSpPr>
          <p:cNvPr id="9" name="Slide Number Placeholder 8"/>
          <p:cNvSpPr>
            <a:spLocks noGrp="1"/>
          </p:cNvSpPr>
          <p:nvPr>
            <p:ph type="sldNum" sz="quarter" idx="10"/>
          </p:nvPr>
        </p:nvSpPr>
        <p:spPr>
          <a:xfrm>
            <a:off x="16916400" y="9072685"/>
            <a:ext cx="1733550" cy="954107"/>
          </a:xfrm>
          <a:prstGeom prst="rect">
            <a:avLst/>
          </a:prstGeom>
          <a:noFill/>
        </p:spPr>
        <p:txBody>
          <a:bodyPr wrap="square" rtlCol="0">
            <a:spAutoFit/>
          </a:bodyPr>
          <a:lstStyle>
            <a:lvl1pPr>
              <a:defRPr lang="uk-UA" sz="2800" b="1" smtClean="0">
                <a:solidFill>
                  <a:schemeClr val="accent2"/>
                </a:solidFill>
              </a:defRPr>
            </a:lvl1pPr>
          </a:lstStyle>
          <a:p>
            <a:pPr algn="l"/>
            <a:r>
              <a:rPr lang="en-US"/>
              <a:t>page</a:t>
            </a:r>
          </a:p>
          <a:p>
            <a:pPr algn="l"/>
            <a:r>
              <a:rPr lang="en-US"/>
              <a:t>0</a:t>
            </a:r>
            <a:fld id="{37D409AB-2201-4E18-8A34-C31753AD9B06}" type="slidenum">
              <a:rPr smtClean="0"/>
              <a:pPr algn="l"/>
              <a:t>‹#›</a:t>
            </a:fld>
            <a:endParaRPr/>
          </a:p>
        </p:txBody>
      </p:sp>
      <p:sp>
        <p:nvSpPr>
          <p:cNvPr id="6" name="Picture Placeholder 5"/>
          <p:cNvSpPr>
            <a:spLocks noGrp="1"/>
          </p:cNvSpPr>
          <p:nvPr>
            <p:ph type="pic" sz="quarter" idx="11"/>
          </p:nvPr>
        </p:nvSpPr>
        <p:spPr>
          <a:xfrm>
            <a:off x="0" y="5143500"/>
            <a:ext cx="4572000" cy="2743200"/>
          </a:xfrm>
          <a:prstGeom prst="rect">
            <a:avLst/>
          </a:prstGeom>
        </p:spPr>
        <p:txBody>
          <a:bodyPr/>
          <a:lstStyle/>
          <a:p>
            <a:endParaRPr lang="uk-UA"/>
          </a:p>
        </p:txBody>
      </p:sp>
      <p:sp>
        <p:nvSpPr>
          <p:cNvPr id="11" name="Picture Placeholder 5"/>
          <p:cNvSpPr>
            <a:spLocks noGrp="1"/>
          </p:cNvSpPr>
          <p:nvPr>
            <p:ph type="pic" sz="quarter" idx="12"/>
          </p:nvPr>
        </p:nvSpPr>
        <p:spPr>
          <a:xfrm>
            <a:off x="4572000" y="2400300"/>
            <a:ext cx="4572000" cy="2743200"/>
          </a:xfrm>
          <a:prstGeom prst="rect">
            <a:avLst/>
          </a:prstGeom>
        </p:spPr>
        <p:txBody>
          <a:bodyPr/>
          <a:lstStyle/>
          <a:p>
            <a:endParaRPr lang="uk-UA"/>
          </a:p>
        </p:txBody>
      </p:sp>
      <p:sp>
        <p:nvSpPr>
          <p:cNvPr id="12" name="Picture Placeholder 5"/>
          <p:cNvSpPr>
            <a:spLocks noGrp="1"/>
          </p:cNvSpPr>
          <p:nvPr>
            <p:ph type="pic" sz="quarter" idx="13"/>
          </p:nvPr>
        </p:nvSpPr>
        <p:spPr>
          <a:xfrm>
            <a:off x="9144000" y="5143500"/>
            <a:ext cx="4572000" cy="2743200"/>
          </a:xfrm>
          <a:prstGeom prst="rect">
            <a:avLst/>
          </a:prstGeom>
        </p:spPr>
        <p:txBody>
          <a:bodyPr/>
          <a:lstStyle/>
          <a:p>
            <a:endParaRPr lang="uk-UA"/>
          </a:p>
        </p:txBody>
      </p:sp>
      <p:sp>
        <p:nvSpPr>
          <p:cNvPr id="13" name="Picture Placeholder 5"/>
          <p:cNvSpPr>
            <a:spLocks noGrp="1"/>
          </p:cNvSpPr>
          <p:nvPr>
            <p:ph type="pic" sz="quarter" idx="14"/>
          </p:nvPr>
        </p:nvSpPr>
        <p:spPr>
          <a:xfrm>
            <a:off x="13716000" y="2400300"/>
            <a:ext cx="4572000" cy="2743200"/>
          </a:xfrm>
          <a:prstGeom prst="rect">
            <a:avLst/>
          </a:prstGeom>
        </p:spPr>
        <p:txBody>
          <a:bodyPr/>
          <a:lstStyle/>
          <a:p>
            <a:endParaRPr lang="uk-UA"/>
          </a:p>
        </p:txBody>
      </p:sp>
    </p:spTree>
    <p:extLst>
      <p:ext uri="{BB962C8B-B14F-4D97-AF65-F5344CB8AC3E}">
        <p14:creationId xmlns:p14="http://schemas.microsoft.com/office/powerpoint/2010/main" val="4246770696"/>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DEFAULT SLIDE">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876300" y="571411"/>
            <a:ext cx="5448300" cy="1338828"/>
          </a:xfrm>
          <a:prstGeom prst="rect">
            <a:avLst/>
          </a:prstGeom>
          <a:noFill/>
        </p:spPr>
        <p:txBody>
          <a:bodyPr wrap="square" rtlCol="0">
            <a:spAutoFit/>
          </a:bodyPr>
          <a:lstStyle>
            <a:lvl1pPr>
              <a:defRPr lang="uk-UA" sz="4500" b="1">
                <a:latin typeface="+mn-lt"/>
                <a:ea typeface="Roboto Condensed" panose="02000000000000000000" pitchFamily="2" charset="0"/>
                <a:cs typeface="+mn-cs"/>
              </a:defRPr>
            </a:lvl1pPr>
          </a:lstStyle>
          <a:p>
            <a:pPr marL="0" lvl="0"/>
            <a:r>
              <a:rPr lang="en-US"/>
              <a:t>click to edit master title style</a:t>
            </a:r>
            <a:endParaRPr lang="uk-UA"/>
          </a:p>
        </p:txBody>
      </p:sp>
      <p:sp>
        <p:nvSpPr>
          <p:cNvPr id="9" name="Slide Number Placeholder 8"/>
          <p:cNvSpPr>
            <a:spLocks noGrp="1"/>
          </p:cNvSpPr>
          <p:nvPr>
            <p:ph type="sldNum" sz="quarter" idx="10"/>
          </p:nvPr>
        </p:nvSpPr>
        <p:spPr>
          <a:xfrm>
            <a:off x="16916400" y="9072685"/>
            <a:ext cx="1733550" cy="954107"/>
          </a:xfrm>
          <a:prstGeom prst="rect">
            <a:avLst/>
          </a:prstGeom>
          <a:noFill/>
        </p:spPr>
        <p:txBody>
          <a:bodyPr wrap="square" rtlCol="0">
            <a:spAutoFit/>
          </a:bodyPr>
          <a:lstStyle>
            <a:lvl1pPr>
              <a:defRPr lang="uk-UA" sz="2800" b="1" smtClean="0">
                <a:solidFill>
                  <a:schemeClr val="accent2"/>
                </a:solidFill>
              </a:defRPr>
            </a:lvl1pPr>
          </a:lstStyle>
          <a:p>
            <a:pPr algn="l"/>
            <a:r>
              <a:rPr lang="en-US"/>
              <a:t>page</a:t>
            </a:r>
          </a:p>
          <a:p>
            <a:pPr algn="l"/>
            <a:r>
              <a:rPr lang="en-US"/>
              <a:t>0</a:t>
            </a:r>
            <a:fld id="{37D409AB-2201-4E18-8A34-C31753AD9B06}" type="slidenum">
              <a:rPr smtClean="0"/>
              <a:pPr algn="l"/>
              <a:t>‹#›</a:t>
            </a:fld>
            <a:endParaRPr/>
          </a:p>
        </p:txBody>
      </p:sp>
      <p:cxnSp>
        <p:nvCxnSpPr>
          <p:cNvPr id="10" name="Straight Connector 9"/>
          <p:cNvCxnSpPr/>
          <p:nvPr userDrawn="1"/>
        </p:nvCxnSpPr>
        <p:spPr>
          <a:xfrm>
            <a:off x="704850" y="685800"/>
            <a:ext cx="0" cy="102870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 name="Picture Placeholder 2"/>
          <p:cNvSpPr>
            <a:spLocks noGrp="1"/>
          </p:cNvSpPr>
          <p:nvPr>
            <p:ph type="pic" sz="quarter" idx="11"/>
          </p:nvPr>
        </p:nvSpPr>
        <p:spPr>
          <a:xfrm>
            <a:off x="0" y="2677200"/>
            <a:ext cx="18288000" cy="5486400"/>
          </a:xfrm>
          <a:prstGeom prst="rect">
            <a:avLst/>
          </a:prstGeom>
        </p:spPr>
        <p:txBody>
          <a:bodyPr/>
          <a:lstStyle/>
          <a:p>
            <a:endParaRPr lang="uk-UA"/>
          </a:p>
        </p:txBody>
      </p:sp>
    </p:spTree>
    <p:extLst>
      <p:ext uri="{BB962C8B-B14F-4D97-AF65-F5344CB8AC3E}">
        <p14:creationId xmlns:p14="http://schemas.microsoft.com/office/powerpoint/2010/main" val="2321565908"/>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2_DEFAULT SLIDE">
    <p:spTree>
      <p:nvGrpSpPr>
        <p:cNvPr id="1" name=""/>
        <p:cNvGrpSpPr/>
        <p:nvPr/>
      </p:nvGrpSpPr>
      <p:grpSpPr>
        <a:xfrm>
          <a:off x="0" y="0"/>
          <a:ext cx="0" cy="0"/>
          <a:chOff x="0" y="0"/>
          <a:chExt cx="0" cy="0"/>
        </a:xfrm>
      </p:grpSpPr>
      <p:sp>
        <p:nvSpPr>
          <p:cNvPr id="5" name="Picture Placeholder 2"/>
          <p:cNvSpPr>
            <a:spLocks noGrp="1"/>
          </p:cNvSpPr>
          <p:nvPr>
            <p:ph type="pic" sz="quarter" idx="11"/>
          </p:nvPr>
        </p:nvSpPr>
        <p:spPr>
          <a:xfrm>
            <a:off x="7349672" y="2857500"/>
            <a:ext cx="9109528" cy="5105400"/>
          </a:xfrm>
          <a:prstGeom prst="rect">
            <a:avLst/>
          </a:prstGeom>
        </p:spPr>
        <p:txBody>
          <a:bodyPr/>
          <a:lstStyle/>
          <a:p>
            <a:endParaRPr lang="uk-UA"/>
          </a:p>
        </p:txBody>
      </p:sp>
      <p:sp>
        <p:nvSpPr>
          <p:cNvPr id="8" name="Title 7"/>
          <p:cNvSpPr>
            <a:spLocks noGrp="1"/>
          </p:cNvSpPr>
          <p:nvPr>
            <p:ph type="title" hasCustomPrompt="1"/>
          </p:nvPr>
        </p:nvSpPr>
        <p:spPr>
          <a:xfrm>
            <a:off x="876300" y="571411"/>
            <a:ext cx="5448300" cy="1338828"/>
          </a:xfrm>
          <a:prstGeom prst="rect">
            <a:avLst/>
          </a:prstGeom>
          <a:noFill/>
        </p:spPr>
        <p:txBody>
          <a:bodyPr wrap="square" rtlCol="0">
            <a:spAutoFit/>
          </a:bodyPr>
          <a:lstStyle>
            <a:lvl1pPr>
              <a:defRPr lang="uk-UA" sz="4500" b="1">
                <a:latin typeface="+mn-lt"/>
                <a:ea typeface="Roboto Condensed" panose="02000000000000000000" pitchFamily="2" charset="0"/>
                <a:cs typeface="+mn-cs"/>
              </a:defRPr>
            </a:lvl1pPr>
          </a:lstStyle>
          <a:p>
            <a:pPr marL="0" lvl="0"/>
            <a:r>
              <a:rPr lang="en-US"/>
              <a:t>click to edit master title style</a:t>
            </a:r>
            <a:endParaRPr lang="uk-UA"/>
          </a:p>
        </p:txBody>
      </p:sp>
      <p:sp>
        <p:nvSpPr>
          <p:cNvPr id="9" name="Slide Number Placeholder 8"/>
          <p:cNvSpPr>
            <a:spLocks noGrp="1"/>
          </p:cNvSpPr>
          <p:nvPr>
            <p:ph type="sldNum" sz="quarter" idx="10"/>
          </p:nvPr>
        </p:nvSpPr>
        <p:spPr>
          <a:xfrm>
            <a:off x="16916400" y="9072685"/>
            <a:ext cx="1733550" cy="954107"/>
          </a:xfrm>
          <a:prstGeom prst="rect">
            <a:avLst/>
          </a:prstGeom>
          <a:noFill/>
        </p:spPr>
        <p:txBody>
          <a:bodyPr wrap="square" rtlCol="0">
            <a:spAutoFit/>
          </a:bodyPr>
          <a:lstStyle>
            <a:lvl1pPr>
              <a:defRPr lang="uk-UA" sz="2800" b="1" smtClean="0">
                <a:solidFill>
                  <a:schemeClr val="accent2"/>
                </a:solidFill>
              </a:defRPr>
            </a:lvl1pPr>
          </a:lstStyle>
          <a:p>
            <a:pPr algn="l"/>
            <a:r>
              <a:rPr lang="en-US"/>
              <a:t>page</a:t>
            </a:r>
          </a:p>
          <a:p>
            <a:pPr algn="l"/>
            <a:r>
              <a:rPr lang="en-US"/>
              <a:t>0</a:t>
            </a:r>
            <a:fld id="{37D409AB-2201-4E18-8A34-C31753AD9B06}" type="slidenum">
              <a:rPr smtClean="0"/>
              <a:pPr algn="l"/>
              <a:t>‹#›</a:t>
            </a:fld>
            <a:endParaRPr/>
          </a:p>
        </p:txBody>
      </p:sp>
      <p:cxnSp>
        <p:nvCxnSpPr>
          <p:cNvPr id="10" name="Straight Connector 9"/>
          <p:cNvCxnSpPr/>
          <p:nvPr userDrawn="1"/>
        </p:nvCxnSpPr>
        <p:spPr>
          <a:xfrm>
            <a:off x="704850" y="685800"/>
            <a:ext cx="0" cy="102870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3578064"/>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3_DEFAULT SLIDE">
    <p:spTree>
      <p:nvGrpSpPr>
        <p:cNvPr id="1" name=""/>
        <p:cNvGrpSpPr/>
        <p:nvPr/>
      </p:nvGrpSpPr>
      <p:grpSpPr>
        <a:xfrm>
          <a:off x="0" y="0"/>
          <a:ext cx="0" cy="0"/>
          <a:chOff x="0" y="0"/>
          <a:chExt cx="0" cy="0"/>
        </a:xfrm>
      </p:grpSpPr>
      <p:sp>
        <p:nvSpPr>
          <p:cNvPr id="5" name="Picture Placeholder 2"/>
          <p:cNvSpPr>
            <a:spLocks noGrp="1"/>
          </p:cNvSpPr>
          <p:nvPr>
            <p:ph type="pic" sz="quarter" idx="11"/>
          </p:nvPr>
        </p:nvSpPr>
        <p:spPr>
          <a:xfrm>
            <a:off x="1905000" y="2705100"/>
            <a:ext cx="5832928" cy="5105400"/>
          </a:xfrm>
          <a:prstGeom prst="rect">
            <a:avLst/>
          </a:prstGeom>
          <a:solidFill>
            <a:schemeClr val="bg1"/>
          </a:solidFill>
        </p:spPr>
        <p:txBody>
          <a:bodyPr/>
          <a:lstStyle/>
          <a:p>
            <a:endParaRPr lang="uk-UA"/>
          </a:p>
        </p:txBody>
      </p:sp>
      <p:sp>
        <p:nvSpPr>
          <p:cNvPr id="8" name="Title 7"/>
          <p:cNvSpPr>
            <a:spLocks noGrp="1"/>
          </p:cNvSpPr>
          <p:nvPr>
            <p:ph type="title" hasCustomPrompt="1"/>
          </p:nvPr>
        </p:nvSpPr>
        <p:spPr>
          <a:xfrm>
            <a:off x="876300" y="571411"/>
            <a:ext cx="5448300" cy="1338828"/>
          </a:xfrm>
          <a:prstGeom prst="rect">
            <a:avLst/>
          </a:prstGeom>
          <a:noFill/>
        </p:spPr>
        <p:txBody>
          <a:bodyPr wrap="square" rtlCol="0">
            <a:spAutoFit/>
          </a:bodyPr>
          <a:lstStyle>
            <a:lvl1pPr>
              <a:defRPr lang="uk-UA" sz="4500" b="1">
                <a:latin typeface="+mn-lt"/>
                <a:ea typeface="Roboto Condensed" panose="02000000000000000000" pitchFamily="2" charset="0"/>
                <a:cs typeface="+mn-cs"/>
              </a:defRPr>
            </a:lvl1pPr>
          </a:lstStyle>
          <a:p>
            <a:pPr marL="0" lvl="0"/>
            <a:r>
              <a:rPr lang="en-US"/>
              <a:t>click to edit master title style</a:t>
            </a:r>
            <a:endParaRPr lang="uk-UA"/>
          </a:p>
        </p:txBody>
      </p:sp>
      <p:sp>
        <p:nvSpPr>
          <p:cNvPr id="9" name="Slide Number Placeholder 8"/>
          <p:cNvSpPr>
            <a:spLocks noGrp="1"/>
          </p:cNvSpPr>
          <p:nvPr>
            <p:ph type="sldNum" sz="quarter" idx="10"/>
          </p:nvPr>
        </p:nvSpPr>
        <p:spPr>
          <a:xfrm>
            <a:off x="16916400" y="9072685"/>
            <a:ext cx="1733550" cy="954107"/>
          </a:xfrm>
          <a:prstGeom prst="rect">
            <a:avLst/>
          </a:prstGeom>
          <a:noFill/>
        </p:spPr>
        <p:txBody>
          <a:bodyPr wrap="square" rtlCol="0">
            <a:spAutoFit/>
          </a:bodyPr>
          <a:lstStyle>
            <a:lvl1pPr>
              <a:defRPr lang="uk-UA" sz="2800" b="1" smtClean="0">
                <a:solidFill>
                  <a:schemeClr val="accent2"/>
                </a:solidFill>
              </a:defRPr>
            </a:lvl1pPr>
          </a:lstStyle>
          <a:p>
            <a:pPr algn="l"/>
            <a:r>
              <a:rPr lang="en-US"/>
              <a:t>page</a:t>
            </a:r>
          </a:p>
          <a:p>
            <a:pPr algn="l"/>
            <a:r>
              <a:rPr lang="en-US"/>
              <a:t>0</a:t>
            </a:r>
            <a:fld id="{37D409AB-2201-4E18-8A34-C31753AD9B06}" type="slidenum">
              <a:rPr smtClean="0"/>
              <a:pPr algn="l"/>
              <a:t>‹#›</a:t>
            </a:fld>
            <a:endParaRPr/>
          </a:p>
        </p:txBody>
      </p:sp>
      <p:cxnSp>
        <p:nvCxnSpPr>
          <p:cNvPr id="10" name="Straight Connector 9"/>
          <p:cNvCxnSpPr/>
          <p:nvPr userDrawn="1"/>
        </p:nvCxnSpPr>
        <p:spPr>
          <a:xfrm>
            <a:off x="704850" y="685800"/>
            <a:ext cx="0" cy="102870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6648246"/>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MG-SLIDE OPT-6">
    <p:spTree>
      <p:nvGrpSpPr>
        <p:cNvPr id="1" name=""/>
        <p:cNvGrpSpPr/>
        <p:nvPr/>
      </p:nvGrpSpPr>
      <p:grpSpPr>
        <a:xfrm>
          <a:off x="0" y="0"/>
          <a:ext cx="0" cy="0"/>
          <a:chOff x="0" y="0"/>
          <a:chExt cx="0" cy="0"/>
        </a:xfrm>
      </p:grpSpPr>
      <p:sp>
        <p:nvSpPr>
          <p:cNvPr id="7" name="Rectangle 6"/>
          <p:cNvSpPr/>
          <p:nvPr userDrawn="1"/>
        </p:nvSpPr>
        <p:spPr>
          <a:xfrm>
            <a:off x="0" y="2400300"/>
            <a:ext cx="18288000" cy="5486400"/>
          </a:xfrm>
          <a:prstGeom prst="rect">
            <a:avLst/>
          </a:prstGeom>
          <a:solidFill>
            <a:schemeClr val="accent2"/>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uk-UA" sz="2800">
              <a:solidFill>
                <a:schemeClr val="tx1"/>
              </a:solidFill>
            </a:endParaRPr>
          </a:p>
        </p:txBody>
      </p:sp>
      <p:sp>
        <p:nvSpPr>
          <p:cNvPr id="6" name="Picture Placeholder 5"/>
          <p:cNvSpPr>
            <a:spLocks noGrp="1"/>
          </p:cNvSpPr>
          <p:nvPr>
            <p:ph type="pic" sz="quarter" idx="11"/>
          </p:nvPr>
        </p:nvSpPr>
        <p:spPr>
          <a:xfrm>
            <a:off x="0" y="2400300"/>
            <a:ext cx="18288000" cy="5486400"/>
          </a:xfrm>
          <a:prstGeom prst="rect">
            <a:avLst/>
          </a:prstGeom>
        </p:spPr>
        <p:txBody>
          <a:bodyPr/>
          <a:lstStyle/>
          <a:p>
            <a:endParaRPr lang="uk-UA"/>
          </a:p>
        </p:txBody>
      </p:sp>
      <p:cxnSp>
        <p:nvCxnSpPr>
          <p:cNvPr id="2" name="Straight Connector 1"/>
          <p:cNvCxnSpPr/>
          <p:nvPr userDrawn="1"/>
        </p:nvCxnSpPr>
        <p:spPr>
          <a:xfrm>
            <a:off x="704850" y="685800"/>
            <a:ext cx="0" cy="102870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itle 7"/>
          <p:cNvSpPr>
            <a:spLocks noGrp="1"/>
          </p:cNvSpPr>
          <p:nvPr>
            <p:ph type="title" hasCustomPrompt="1"/>
          </p:nvPr>
        </p:nvSpPr>
        <p:spPr>
          <a:xfrm>
            <a:off x="876300" y="571411"/>
            <a:ext cx="5448300" cy="1338828"/>
          </a:xfrm>
          <a:prstGeom prst="rect">
            <a:avLst/>
          </a:prstGeom>
          <a:noFill/>
        </p:spPr>
        <p:txBody>
          <a:bodyPr wrap="square" rtlCol="0">
            <a:spAutoFit/>
          </a:bodyPr>
          <a:lstStyle>
            <a:lvl1pPr>
              <a:defRPr lang="uk-UA" sz="4500" b="1">
                <a:latin typeface="+mn-lt"/>
                <a:ea typeface="Roboto Condensed" panose="02000000000000000000" pitchFamily="2" charset="0"/>
                <a:cs typeface="+mn-cs"/>
              </a:defRPr>
            </a:lvl1pPr>
          </a:lstStyle>
          <a:p>
            <a:pPr marL="0" lvl="0"/>
            <a:r>
              <a:rPr lang="en-US"/>
              <a:t>click to edit master title style</a:t>
            </a:r>
            <a:endParaRPr lang="uk-UA"/>
          </a:p>
        </p:txBody>
      </p:sp>
      <p:sp>
        <p:nvSpPr>
          <p:cNvPr id="9" name="Slide Number Placeholder 8"/>
          <p:cNvSpPr>
            <a:spLocks noGrp="1"/>
          </p:cNvSpPr>
          <p:nvPr>
            <p:ph type="sldNum" sz="quarter" idx="10"/>
          </p:nvPr>
        </p:nvSpPr>
        <p:spPr>
          <a:xfrm>
            <a:off x="16916400" y="9072685"/>
            <a:ext cx="1733550" cy="954107"/>
          </a:xfrm>
          <a:prstGeom prst="rect">
            <a:avLst/>
          </a:prstGeom>
          <a:noFill/>
        </p:spPr>
        <p:txBody>
          <a:bodyPr wrap="square" rtlCol="0">
            <a:spAutoFit/>
          </a:bodyPr>
          <a:lstStyle>
            <a:lvl1pPr>
              <a:defRPr lang="uk-UA" sz="2800" b="1" smtClean="0">
                <a:solidFill>
                  <a:schemeClr val="accent2"/>
                </a:solidFill>
              </a:defRPr>
            </a:lvl1pPr>
          </a:lstStyle>
          <a:p>
            <a:pPr algn="l"/>
            <a:r>
              <a:rPr lang="en-US"/>
              <a:t>page</a:t>
            </a:r>
          </a:p>
          <a:p>
            <a:pPr algn="l"/>
            <a:r>
              <a:rPr lang="en-US"/>
              <a:t>0</a:t>
            </a:r>
            <a:fld id="{37D409AB-2201-4E18-8A34-C31753AD9B06}" type="slidenum">
              <a:rPr smtClean="0"/>
              <a:pPr algn="l"/>
              <a:t>‹#›</a:t>
            </a:fld>
            <a:endParaRPr/>
          </a:p>
        </p:txBody>
      </p:sp>
    </p:spTree>
    <p:extLst>
      <p:ext uri="{BB962C8B-B14F-4D97-AF65-F5344CB8AC3E}">
        <p14:creationId xmlns:p14="http://schemas.microsoft.com/office/powerpoint/2010/main" val="1079136031"/>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MG-SLIDE OPT-4">
    <p:spTree>
      <p:nvGrpSpPr>
        <p:cNvPr id="1" name=""/>
        <p:cNvGrpSpPr/>
        <p:nvPr/>
      </p:nvGrpSpPr>
      <p:grpSpPr>
        <a:xfrm>
          <a:off x="0" y="0"/>
          <a:ext cx="0" cy="0"/>
          <a:chOff x="0" y="0"/>
          <a:chExt cx="0" cy="0"/>
        </a:xfrm>
      </p:grpSpPr>
      <p:cxnSp>
        <p:nvCxnSpPr>
          <p:cNvPr id="2" name="Straight Connector 1"/>
          <p:cNvCxnSpPr/>
          <p:nvPr userDrawn="1"/>
        </p:nvCxnSpPr>
        <p:spPr>
          <a:xfrm>
            <a:off x="704850" y="685800"/>
            <a:ext cx="0" cy="102870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itle 7"/>
          <p:cNvSpPr>
            <a:spLocks noGrp="1"/>
          </p:cNvSpPr>
          <p:nvPr>
            <p:ph type="title" hasCustomPrompt="1"/>
          </p:nvPr>
        </p:nvSpPr>
        <p:spPr>
          <a:xfrm>
            <a:off x="876300" y="571411"/>
            <a:ext cx="5448300" cy="1338828"/>
          </a:xfrm>
          <a:prstGeom prst="rect">
            <a:avLst/>
          </a:prstGeom>
          <a:noFill/>
        </p:spPr>
        <p:txBody>
          <a:bodyPr wrap="square" rtlCol="0">
            <a:spAutoFit/>
          </a:bodyPr>
          <a:lstStyle>
            <a:lvl1pPr>
              <a:defRPr lang="uk-UA" sz="4500" b="1">
                <a:latin typeface="+mn-lt"/>
                <a:ea typeface="Roboto Condensed" panose="02000000000000000000" pitchFamily="2" charset="0"/>
                <a:cs typeface="+mn-cs"/>
              </a:defRPr>
            </a:lvl1pPr>
          </a:lstStyle>
          <a:p>
            <a:pPr marL="0" lvl="0"/>
            <a:r>
              <a:rPr lang="en-US"/>
              <a:t>click to edit master title style</a:t>
            </a:r>
            <a:endParaRPr lang="uk-UA"/>
          </a:p>
        </p:txBody>
      </p:sp>
      <p:sp>
        <p:nvSpPr>
          <p:cNvPr id="9" name="Slide Number Placeholder 8"/>
          <p:cNvSpPr>
            <a:spLocks noGrp="1"/>
          </p:cNvSpPr>
          <p:nvPr>
            <p:ph type="sldNum" sz="quarter" idx="10"/>
          </p:nvPr>
        </p:nvSpPr>
        <p:spPr>
          <a:xfrm>
            <a:off x="16916400" y="9072685"/>
            <a:ext cx="1733550" cy="954107"/>
          </a:xfrm>
          <a:prstGeom prst="rect">
            <a:avLst/>
          </a:prstGeom>
          <a:noFill/>
        </p:spPr>
        <p:txBody>
          <a:bodyPr wrap="square" rtlCol="0">
            <a:spAutoFit/>
          </a:bodyPr>
          <a:lstStyle>
            <a:lvl1pPr>
              <a:defRPr lang="uk-UA" sz="2800" b="1" smtClean="0">
                <a:solidFill>
                  <a:schemeClr val="accent2"/>
                </a:solidFill>
              </a:defRPr>
            </a:lvl1pPr>
          </a:lstStyle>
          <a:p>
            <a:pPr algn="l"/>
            <a:r>
              <a:rPr lang="en-US"/>
              <a:t>page</a:t>
            </a:r>
          </a:p>
          <a:p>
            <a:pPr algn="l"/>
            <a:r>
              <a:rPr lang="en-US"/>
              <a:t>0</a:t>
            </a:r>
            <a:fld id="{37D409AB-2201-4E18-8A34-C31753AD9B06}" type="slidenum">
              <a:rPr smtClean="0"/>
              <a:pPr algn="l"/>
              <a:t>‹#›</a:t>
            </a:fld>
            <a:endParaRPr/>
          </a:p>
        </p:txBody>
      </p:sp>
      <p:sp>
        <p:nvSpPr>
          <p:cNvPr id="6" name="Picture Placeholder 5"/>
          <p:cNvSpPr>
            <a:spLocks noGrp="1"/>
          </p:cNvSpPr>
          <p:nvPr>
            <p:ph type="pic" sz="quarter" idx="11"/>
          </p:nvPr>
        </p:nvSpPr>
        <p:spPr>
          <a:xfrm>
            <a:off x="1499616" y="3346704"/>
            <a:ext cx="3593592" cy="3593592"/>
          </a:xfrm>
          <a:prstGeom prst="rect">
            <a:avLst/>
          </a:prstGeom>
        </p:spPr>
        <p:txBody>
          <a:bodyPr/>
          <a:lstStyle/>
          <a:p>
            <a:endParaRPr lang="uk-UA"/>
          </a:p>
        </p:txBody>
      </p:sp>
    </p:spTree>
    <p:extLst>
      <p:ext uri="{BB962C8B-B14F-4D97-AF65-F5344CB8AC3E}">
        <p14:creationId xmlns:p14="http://schemas.microsoft.com/office/powerpoint/2010/main" val="2532687376"/>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MG-SLIDE OPT-7">
    <p:spTree>
      <p:nvGrpSpPr>
        <p:cNvPr id="1" name=""/>
        <p:cNvGrpSpPr/>
        <p:nvPr/>
      </p:nvGrpSpPr>
      <p:grpSpPr>
        <a:xfrm>
          <a:off x="0" y="0"/>
          <a:ext cx="0" cy="0"/>
          <a:chOff x="0" y="0"/>
          <a:chExt cx="0" cy="0"/>
        </a:xfrm>
      </p:grpSpPr>
      <p:cxnSp>
        <p:nvCxnSpPr>
          <p:cNvPr id="2" name="Straight Connector 1"/>
          <p:cNvCxnSpPr/>
          <p:nvPr userDrawn="1"/>
        </p:nvCxnSpPr>
        <p:spPr>
          <a:xfrm>
            <a:off x="704850" y="685800"/>
            <a:ext cx="0" cy="102870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itle 7"/>
          <p:cNvSpPr>
            <a:spLocks noGrp="1"/>
          </p:cNvSpPr>
          <p:nvPr>
            <p:ph type="title" hasCustomPrompt="1"/>
          </p:nvPr>
        </p:nvSpPr>
        <p:spPr>
          <a:xfrm>
            <a:off x="876300" y="571411"/>
            <a:ext cx="5448300" cy="1338828"/>
          </a:xfrm>
          <a:prstGeom prst="rect">
            <a:avLst/>
          </a:prstGeom>
          <a:noFill/>
        </p:spPr>
        <p:txBody>
          <a:bodyPr wrap="square" rtlCol="0">
            <a:spAutoFit/>
          </a:bodyPr>
          <a:lstStyle>
            <a:lvl1pPr>
              <a:defRPr lang="uk-UA" sz="4500" b="1">
                <a:latin typeface="+mn-lt"/>
                <a:ea typeface="Roboto Condensed" panose="02000000000000000000" pitchFamily="2" charset="0"/>
                <a:cs typeface="+mn-cs"/>
              </a:defRPr>
            </a:lvl1pPr>
          </a:lstStyle>
          <a:p>
            <a:pPr marL="0" lvl="0"/>
            <a:r>
              <a:rPr lang="en-US"/>
              <a:t>click to edit master title style</a:t>
            </a:r>
            <a:endParaRPr lang="uk-UA"/>
          </a:p>
        </p:txBody>
      </p:sp>
      <p:sp>
        <p:nvSpPr>
          <p:cNvPr id="9" name="Slide Number Placeholder 8"/>
          <p:cNvSpPr>
            <a:spLocks noGrp="1"/>
          </p:cNvSpPr>
          <p:nvPr>
            <p:ph type="sldNum" sz="quarter" idx="10"/>
          </p:nvPr>
        </p:nvSpPr>
        <p:spPr>
          <a:xfrm>
            <a:off x="16916400" y="9072685"/>
            <a:ext cx="1733550" cy="954107"/>
          </a:xfrm>
          <a:prstGeom prst="rect">
            <a:avLst/>
          </a:prstGeom>
          <a:noFill/>
        </p:spPr>
        <p:txBody>
          <a:bodyPr wrap="square" rtlCol="0">
            <a:spAutoFit/>
          </a:bodyPr>
          <a:lstStyle>
            <a:lvl1pPr>
              <a:defRPr lang="uk-UA" sz="2800" b="1" smtClean="0">
                <a:solidFill>
                  <a:schemeClr val="accent2"/>
                </a:solidFill>
              </a:defRPr>
            </a:lvl1pPr>
          </a:lstStyle>
          <a:p>
            <a:pPr algn="l"/>
            <a:r>
              <a:rPr lang="en-US"/>
              <a:t>page</a:t>
            </a:r>
          </a:p>
          <a:p>
            <a:pPr algn="l"/>
            <a:r>
              <a:rPr lang="en-US"/>
              <a:t>0</a:t>
            </a:r>
            <a:fld id="{37D409AB-2201-4E18-8A34-C31753AD9B06}" type="slidenum">
              <a:rPr smtClean="0"/>
              <a:pPr algn="l"/>
              <a:t>‹#›</a:t>
            </a:fld>
            <a:endParaRPr/>
          </a:p>
        </p:txBody>
      </p:sp>
      <p:sp>
        <p:nvSpPr>
          <p:cNvPr id="6" name="Picture Placeholder 5"/>
          <p:cNvSpPr>
            <a:spLocks noGrp="1"/>
          </p:cNvSpPr>
          <p:nvPr>
            <p:ph type="pic" sz="quarter" idx="11"/>
          </p:nvPr>
        </p:nvSpPr>
        <p:spPr>
          <a:xfrm>
            <a:off x="9144000" y="2400300"/>
            <a:ext cx="9144000" cy="5486400"/>
          </a:xfrm>
          <a:prstGeom prst="rect">
            <a:avLst/>
          </a:prstGeom>
        </p:spPr>
        <p:txBody>
          <a:bodyPr/>
          <a:lstStyle/>
          <a:p>
            <a:endParaRPr lang="uk-UA"/>
          </a:p>
        </p:txBody>
      </p:sp>
    </p:spTree>
    <p:extLst>
      <p:ext uri="{BB962C8B-B14F-4D97-AF65-F5344CB8AC3E}">
        <p14:creationId xmlns:p14="http://schemas.microsoft.com/office/powerpoint/2010/main" val="1891970580"/>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MG-SLIDE OPT-8">
    <p:spTree>
      <p:nvGrpSpPr>
        <p:cNvPr id="1" name=""/>
        <p:cNvGrpSpPr/>
        <p:nvPr/>
      </p:nvGrpSpPr>
      <p:grpSpPr>
        <a:xfrm>
          <a:off x="0" y="0"/>
          <a:ext cx="0" cy="0"/>
          <a:chOff x="0" y="0"/>
          <a:chExt cx="0" cy="0"/>
        </a:xfrm>
      </p:grpSpPr>
      <p:cxnSp>
        <p:nvCxnSpPr>
          <p:cNvPr id="2" name="Straight Connector 1"/>
          <p:cNvCxnSpPr/>
          <p:nvPr userDrawn="1"/>
        </p:nvCxnSpPr>
        <p:spPr>
          <a:xfrm>
            <a:off x="704850" y="685800"/>
            <a:ext cx="0" cy="102870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itle 7"/>
          <p:cNvSpPr>
            <a:spLocks noGrp="1"/>
          </p:cNvSpPr>
          <p:nvPr>
            <p:ph type="title" hasCustomPrompt="1"/>
          </p:nvPr>
        </p:nvSpPr>
        <p:spPr>
          <a:xfrm>
            <a:off x="876300" y="571411"/>
            <a:ext cx="5448300" cy="1338828"/>
          </a:xfrm>
          <a:prstGeom prst="rect">
            <a:avLst/>
          </a:prstGeom>
          <a:noFill/>
        </p:spPr>
        <p:txBody>
          <a:bodyPr wrap="square" rtlCol="0">
            <a:spAutoFit/>
          </a:bodyPr>
          <a:lstStyle>
            <a:lvl1pPr>
              <a:defRPr lang="uk-UA" sz="4500" b="1">
                <a:latin typeface="+mn-lt"/>
                <a:ea typeface="Roboto Condensed" panose="02000000000000000000" pitchFamily="2" charset="0"/>
                <a:cs typeface="+mn-cs"/>
              </a:defRPr>
            </a:lvl1pPr>
          </a:lstStyle>
          <a:p>
            <a:pPr marL="0" lvl="0"/>
            <a:r>
              <a:rPr lang="en-US"/>
              <a:t>click to edit master title style</a:t>
            </a:r>
            <a:endParaRPr lang="uk-UA"/>
          </a:p>
        </p:txBody>
      </p:sp>
      <p:sp>
        <p:nvSpPr>
          <p:cNvPr id="9" name="Slide Number Placeholder 8"/>
          <p:cNvSpPr>
            <a:spLocks noGrp="1"/>
          </p:cNvSpPr>
          <p:nvPr>
            <p:ph type="sldNum" sz="quarter" idx="10"/>
          </p:nvPr>
        </p:nvSpPr>
        <p:spPr>
          <a:xfrm>
            <a:off x="16916400" y="9072685"/>
            <a:ext cx="1733550" cy="954107"/>
          </a:xfrm>
          <a:prstGeom prst="rect">
            <a:avLst/>
          </a:prstGeom>
          <a:noFill/>
        </p:spPr>
        <p:txBody>
          <a:bodyPr wrap="square" rtlCol="0">
            <a:spAutoFit/>
          </a:bodyPr>
          <a:lstStyle>
            <a:lvl1pPr>
              <a:defRPr lang="uk-UA" sz="2800" b="1" smtClean="0">
                <a:solidFill>
                  <a:schemeClr val="accent2"/>
                </a:solidFill>
              </a:defRPr>
            </a:lvl1pPr>
          </a:lstStyle>
          <a:p>
            <a:pPr algn="l"/>
            <a:r>
              <a:rPr lang="en-US"/>
              <a:t>page</a:t>
            </a:r>
          </a:p>
          <a:p>
            <a:pPr algn="l"/>
            <a:r>
              <a:rPr lang="en-US"/>
              <a:t>0</a:t>
            </a:r>
            <a:fld id="{37D409AB-2201-4E18-8A34-C31753AD9B06}" type="slidenum">
              <a:rPr smtClean="0"/>
              <a:pPr algn="l"/>
              <a:t>‹#›</a:t>
            </a:fld>
            <a:endParaRPr/>
          </a:p>
        </p:txBody>
      </p:sp>
      <p:sp>
        <p:nvSpPr>
          <p:cNvPr id="6" name="Picture Placeholder 5"/>
          <p:cNvSpPr>
            <a:spLocks noGrp="1"/>
          </p:cNvSpPr>
          <p:nvPr>
            <p:ph type="pic" sz="quarter" idx="11"/>
          </p:nvPr>
        </p:nvSpPr>
        <p:spPr>
          <a:xfrm>
            <a:off x="0" y="2400300"/>
            <a:ext cx="9144000" cy="5486400"/>
          </a:xfrm>
          <a:prstGeom prst="rect">
            <a:avLst/>
          </a:prstGeom>
        </p:spPr>
        <p:txBody>
          <a:bodyPr/>
          <a:lstStyle/>
          <a:p>
            <a:endParaRPr lang="uk-UA"/>
          </a:p>
        </p:txBody>
      </p:sp>
    </p:spTree>
    <p:extLst>
      <p:ext uri="{BB962C8B-B14F-4D97-AF65-F5344CB8AC3E}">
        <p14:creationId xmlns:p14="http://schemas.microsoft.com/office/powerpoint/2010/main" val="2089348183"/>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2_BLANK">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1809750" y="3295650"/>
            <a:ext cx="3695700" cy="3695700"/>
          </a:xfrm>
          <a:prstGeom prst="ellipse">
            <a:avLst/>
          </a:prstGeom>
          <a:ln w="38100">
            <a:solidFill>
              <a:schemeClr val="bg1"/>
            </a:solidFill>
          </a:ln>
          <a:effectLst/>
        </p:spPr>
        <p:txBody>
          <a:bodyPr/>
          <a:lstStyle/>
          <a:p>
            <a:endParaRPr lang="uk-UA"/>
          </a:p>
        </p:txBody>
      </p:sp>
    </p:spTree>
    <p:extLst>
      <p:ext uri="{BB962C8B-B14F-4D97-AF65-F5344CB8AC3E}">
        <p14:creationId xmlns:p14="http://schemas.microsoft.com/office/powerpoint/2010/main" val="3986271659"/>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sldNum="0" hdr="0" ftr="0" dt="0"/>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slideLayout" Target="../slideLayouts/slideLayout17.xml"/><Relationship Id="rId3" Type="http://schemas.openxmlformats.org/officeDocument/2006/relationships/slideLayout" Target="../slideLayouts/slideLayout7.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17" Type="http://schemas.openxmlformats.org/officeDocument/2006/relationships/theme" Target="../theme/theme2.xml"/><Relationship Id="rId2" Type="http://schemas.openxmlformats.org/officeDocument/2006/relationships/slideLayout" Target="../slideLayouts/slideLayout6.xml"/><Relationship Id="rId16" Type="http://schemas.openxmlformats.org/officeDocument/2006/relationships/slideLayout" Target="../slideLayouts/slideLayout20.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5" Type="http://schemas.openxmlformats.org/officeDocument/2006/relationships/slideLayout" Target="../slideLayouts/slideLayout9.xml"/><Relationship Id="rId15" Type="http://schemas.openxmlformats.org/officeDocument/2006/relationships/slideLayout" Target="../slideLayouts/slideLayout19.xml"/><Relationship Id="rId10" Type="http://schemas.openxmlformats.org/officeDocument/2006/relationships/slideLayout" Target="../slideLayouts/slideLayout14.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slideLayout" Target="../slideLayouts/slideLayout1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slideLayout" Target="../slideLayouts/slideLayout33.xml"/><Relationship Id="rId18" Type="http://schemas.openxmlformats.org/officeDocument/2006/relationships/slideLayout" Target="../slideLayouts/slideLayout38.xml"/><Relationship Id="rId26" Type="http://schemas.openxmlformats.org/officeDocument/2006/relationships/slideLayout" Target="../slideLayouts/slideLayout46.xml"/><Relationship Id="rId3" Type="http://schemas.openxmlformats.org/officeDocument/2006/relationships/slideLayout" Target="../slideLayouts/slideLayout23.xml"/><Relationship Id="rId21" Type="http://schemas.openxmlformats.org/officeDocument/2006/relationships/slideLayout" Target="../slideLayouts/slideLayout41.xml"/><Relationship Id="rId7" Type="http://schemas.openxmlformats.org/officeDocument/2006/relationships/slideLayout" Target="../slideLayouts/slideLayout27.xml"/><Relationship Id="rId12" Type="http://schemas.openxmlformats.org/officeDocument/2006/relationships/slideLayout" Target="../slideLayouts/slideLayout32.xml"/><Relationship Id="rId17" Type="http://schemas.openxmlformats.org/officeDocument/2006/relationships/slideLayout" Target="../slideLayouts/slideLayout37.xml"/><Relationship Id="rId25" Type="http://schemas.openxmlformats.org/officeDocument/2006/relationships/slideLayout" Target="../slideLayouts/slideLayout45.xml"/><Relationship Id="rId2" Type="http://schemas.openxmlformats.org/officeDocument/2006/relationships/slideLayout" Target="../slideLayouts/slideLayout22.xml"/><Relationship Id="rId16" Type="http://schemas.openxmlformats.org/officeDocument/2006/relationships/slideLayout" Target="../slideLayouts/slideLayout36.xml"/><Relationship Id="rId20" Type="http://schemas.openxmlformats.org/officeDocument/2006/relationships/slideLayout" Target="../slideLayouts/slideLayout40.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24" Type="http://schemas.openxmlformats.org/officeDocument/2006/relationships/slideLayout" Target="../slideLayouts/slideLayout44.xml"/><Relationship Id="rId5" Type="http://schemas.openxmlformats.org/officeDocument/2006/relationships/slideLayout" Target="../slideLayouts/slideLayout25.xml"/><Relationship Id="rId15" Type="http://schemas.openxmlformats.org/officeDocument/2006/relationships/slideLayout" Target="../slideLayouts/slideLayout35.xml"/><Relationship Id="rId23" Type="http://schemas.openxmlformats.org/officeDocument/2006/relationships/slideLayout" Target="../slideLayouts/slideLayout43.xml"/><Relationship Id="rId10" Type="http://schemas.openxmlformats.org/officeDocument/2006/relationships/slideLayout" Target="../slideLayouts/slideLayout30.xml"/><Relationship Id="rId19" Type="http://schemas.openxmlformats.org/officeDocument/2006/relationships/slideLayout" Target="../slideLayouts/slideLayout39.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slideLayout" Target="../slideLayouts/slideLayout34.xml"/><Relationship Id="rId22" Type="http://schemas.openxmlformats.org/officeDocument/2006/relationships/slideLayout" Target="../slideLayouts/slideLayout42.xml"/><Relationship Id="rId27"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4" name="Straight Connector 3"/>
          <p:cNvCxnSpPr/>
          <p:nvPr userDrawn="1"/>
        </p:nvCxnSpPr>
        <p:spPr>
          <a:xfrm>
            <a:off x="704850" y="9186985"/>
            <a:ext cx="0" cy="74295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userDrawn="1"/>
        </p:nvCxnSpPr>
        <p:spPr>
          <a:xfrm>
            <a:off x="16744950" y="9186985"/>
            <a:ext cx="0" cy="74295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 name="Slide Number Placeholder 8"/>
          <p:cNvSpPr>
            <a:spLocks noGrp="1"/>
          </p:cNvSpPr>
          <p:nvPr>
            <p:ph type="sldNum" sz="quarter" idx="4"/>
          </p:nvPr>
        </p:nvSpPr>
        <p:spPr>
          <a:xfrm>
            <a:off x="16916400" y="9072685"/>
            <a:ext cx="1733550" cy="954107"/>
          </a:xfrm>
          <a:prstGeom prst="rect">
            <a:avLst/>
          </a:prstGeom>
          <a:noFill/>
        </p:spPr>
        <p:txBody>
          <a:bodyPr wrap="square" rtlCol="0">
            <a:spAutoFit/>
          </a:bodyPr>
          <a:lstStyle>
            <a:lvl1pPr>
              <a:defRPr lang="uk-UA" sz="2800" b="1" smtClean="0">
                <a:solidFill>
                  <a:schemeClr val="accent2"/>
                </a:solidFill>
              </a:defRPr>
            </a:lvl1pPr>
          </a:lstStyle>
          <a:p>
            <a:pPr algn="l"/>
            <a:r>
              <a:rPr lang="en-US"/>
              <a:t>page</a:t>
            </a:r>
          </a:p>
          <a:p>
            <a:pPr algn="l"/>
            <a:r>
              <a:rPr lang="en-US"/>
              <a:t>0</a:t>
            </a:r>
            <a:fld id="{37D409AB-2201-4E18-8A34-C31753AD9B06}" type="slidenum">
              <a:rPr smtClean="0"/>
              <a:pPr algn="l"/>
              <a:t>‹#›</a:t>
            </a:fld>
            <a:endParaRPr/>
          </a:p>
        </p:txBody>
      </p:sp>
    </p:spTree>
    <p:extLst>
      <p:ext uri="{BB962C8B-B14F-4D97-AF65-F5344CB8AC3E}">
        <p14:creationId xmlns:p14="http://schemas.microsoft.com/office/powerpoint/2010/main" val="3413871359"/>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80" r:id="rId3"/>
    <p:sldLayoutId id="2147483697" r:id="rId4"/>
  </p:sldLayoutIdLst>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txStyles>
    <p:titleStyle>
      <a:lvl1pPr algn="l" defTabSz="1371600" rtl="0" eaLnBrk="1" latinLnBrk="0" hangingPunct="1">
        <a:lnSpc>
          <a:spcPct val="90000"/>
        </a:lnSpc>
        <a:spcBef>
          <a:spcPct val="0"/>
        </a:spcBef>
        <a:buNone/>
        <a:defRPr sz="6600" kern="1200">
          <a:solidFill>
            <a:schemeClr val="tx1"/>
          </a:solidFill>
          <a:latin typeface="+mj-lt"/>
          <a:ea typeface="+mj-ea"/>
          <a:cs typeface="+mj-cs"/>
        </a:defRPr>
      </a:lvl1pPr>
    </p:titleStyle>
    <p:bodyStyle>
      <a:lvl1pPr marL="342900" indent="-342900" algn="l" defTabSz="1371600" rtl="0" eaLnBrk="1" latinLnBrk="0" hangingPunct="1">
        <a:lnSpc>
          <a:spcPct val="90000"/>
        </a:lnSpc>
        <a:spcBef>
          <a:spcPts val="1500"/>
        </a:spcBef>
        <a:buFont typeface="Arial" panose="020B0604020202020204" pitchFamily="34" charset="0"/>
        <a:buChar char="•"/>
        <a:defRPr sz="42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extBox 1"/>
          <p:cNvSpPr txBox="1"/>
          <p:nvPr userDrawn="1"/>
        </p:nvSpPr>
        <p:spPr>
          <a:xfrm>
            <a:off x="876300" y="9081407"/>
            <a:ext cx="1085850" cy="954107"/>
          </a:xfrm>
          <a:prstGeom prst="rect">
            <a:avLst/>
          </a:prstGeom>
          <a:noFill/>
        </p:spPr>
        <p:txBody>
          <a:bodyPr wrap="square" rtlCol="0">
            <a:spAutoFit/>
          </a:bodyPr>
          <a:lstStyle/>
          <a:p>
            <a:r>
              <a:rPr lang="en-US" sz="2800" b="1">
                <a:solidFill>
                  <a:schemeClr val="accent2"/>
                </a:solidFill>
              </a:rPr>
              <a:t>your logo</a:t>
            </a:r>
            <a:endParaRPr lang="uk-UA" sz="2000" b="1">
              <a:solidFill>
                <a:schemeClr val="accent2"/>
              </a:solidFill>
            </a:endParaRPr>
          </a:p>
        </p:txBody>
      </p:sp>
      <p:cxnSp>
        <p:nvCxnSpPr>
          <p:cNvPr id="3" name="Straight Connector 2"/>
          <p:cNvCxnSpPr/>
          <p:nvPr userDrawn="1"/>
        </p:nvCxnSpPr>
        <p:spPr>
          <a:xfrm>
            <a:off x="704850" y="9186985"/>
            <a:ext cx="0" cy="74295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 name="Straight Connector 3"/>
          <p:cNvCxnSpPr/>
          <p:nvPr userDrawn="1"/>
        </p:nvCxnSpPr>
        <p:spPr>
          <a:xfrm>
            <a:off x="16744950" y="9186985"/>
            <a:ext cx="0" cy="74295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 name="Slide Number Placeholder 8"/>
          <p:cNvSpPr>
            <a:spLocks noGrp="1"/>
          </p:cNvSpPr>
          <p:nvPr>
            <p:ph type="sldNum" sz="quarter" idx="4"/>
          </p:nvPr>
        </p:nvSpPr>
        <p:spPr>
          <a:xfrm>
            <a:off x="16916400" y="9072685"/>
            <a:ext cx="1733550" cy="954107"/>
          </a:xfrm>
          <a:prstGeom prst="rect">
            <a:avLst/>
          </a:prstGeom>
          <a:noFill/>
        </p:spPr>
        <p:txBody>
          <a:bodyPr wrap="square" rtlCol="0">
            <a:spAutoFit/>
          </a:bodyPr>
          <a:lstStyle>
            <a:lvl1pPr>
              <a:defRPr lang="uk-UA" sz="2800" b="1" smtClean="0">
                <a:solidFill>
                  <a:schemeClr val="accent2"/>
                </a:solidFill>
              </a:defRPr>
            </a:lvl1pPr>
          </a:lstStyle>
          <a:p>
            <a:pPr algn="l"/>
            <a:r>
              <a:rPr lang="en-US"/>
              <a:t>page</a:t>
            </a:r>
          </a:p>
          <a:p>
            <a:pPr algn="l"/>
            <a:r>
              <a:rPr lang="en-US"/>
              <a:t>0</a:t>
            </a:r>
            <a:fld id="{37D409AB-2201-4E18-8A34-C31753AD9B06}" type="slidenum">
              <a:rPr smtClean="0"/>
              <a:pPr algn="l"/>
              <a:t>‹#›</a:t>
            </a:fld>
            <a:endParaRPr/>
          </a:p>
        </p:txBody>
      </p:sp>
    </p:spTree>
    <p:extLst>
      <p:ext uri="{BB962C8B-B14F-4D97-AF65-F5344CB8AC3E}">
        <p14:creationId xmlns:p14="http://schemas.microsoft.com/office/powerpoint/2010/main" val="1224209139"/>
      </p:ext>
    </p:extLst>
  </p:cSld>
  <p:clrMap bg1="lt1" tx1="dk1" bg2="lt2" tx2="dk2" accent1="accent1" accent2="accent2" accent3="accent3" accent4="accent4" accent5="accent5" accent6="accent6" hlink="hlink" folHlink="folHlink"/>
  <p:sldLayoutIdLst>
    <p:sldLayoutId id="2147483668" r:id="rId1"/>
    <p:sldLayoutId id="2147483699" r:id="rId2"/>
    <p:sldLayoutId id="2147483670" r:id="rId3"/>
    <p:sldLayoutId id="2147483671" r:id="rId4"/>
    <p:sldLayoutId id="2147483780" r:id="rId5"/>
    <p:sldLayoutId id="2147483701" r:id="rId6"/>
    <p:sldLayoutId id="2147483700" r:id="rId7"/>
    <p:sldLayoutId id="2147483709" r:id="rId8"/>
    <p:sldLayoutId id="2147483710" r:id="rId9"/>
    <p:sldLayoutId id="2147483711" r:id="rId10"/>
    <p:sldLayoutId id="2147483712" r:id="rId11"/>
    <p:sldLayoutId id="2147483713" r:id="rId12"/>
    <p:sldLayoutId id="2147483676" r:id="rId13"/>
    <p:sldLayoutId id="2147483695" r:id="rId14"/>
    <p:sldLayoutId id="2147483696" r:id="rId15"/>
    <p:sldLayoutId id="2147483783" r:id="rId16"/>
  </p:sldLayoutIdLst>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txStyles>
    <p:titleStyle>
      <a:lvl1pPr algn="l" defTabSz="1371600" rtl="0" eaLnBrk="1" latinLnBrk="0" hangingPunct="1">
        <a:lnSpc>
          <a:spcPct val="90000"/>
        </a:lnSpc>
        <a:spcBef>
          <a:spcPct val="0"/>
        </a:spcBef>
        <a:buNone/>
        <a:defRPr sz="6600" kern="1200">
          <a:solidFill>
            <a:schemeClr val="tx1"/>
          </a:solidFill>
          <a:latin typeface="+mj-lt"/>
          <a:ea typeface="+mj-ea"/>
          <a:cs typeface="+mj-cs"/>
        </a:defRPr>
      </a:lvl1pPr>
    </p:titleStyle>
    <p:bodyStyle>
      <a:lvl1pPr marL="342900" indent="-342900" algn="l" defTabSz="1371600" rtl="0" eaLnBrk="1" latinLnBrk="0" hangingPunct="1">
        <a:lnSpc>
          <a:spcPct val="90000"/>
        </a:lnSpc>
        <a:spcBef>
          <a:spcPts val="1500"/>
        </a:spcBef>
        <a:buFont typeface="Arial" panose="020B0604020202020204" pitchFamily="34" charset="0"/>
        <a:buChar char="•"/>
        <a:defRPr sz="42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extBox 1"/>
          <p:cNvSpPr txBox="1"/>
          <p:nvPr userDrawn="1"/>
        </p:nvSpPr>
        <p:spPr>
          <a:xfrm>
            <a:off x="876300" y="9081407"/>
            <a:ext cx="1085850" cy="954107"/>
          </a:xfrm>
          <a:prstGeom prst="rect">
            <a:avLst/>
          </a:prstGeom>
          <a:noFill/>
        </p:spPr>
        <p:txBody>
          <a:bodyPr wrap="square" rtlCol="0">
            <a:spAutoFit/>
          </a:bodyPr>
          <a:lstStyle/>
          <a:p>
            <a:r>
              <a:rPr lang="en-US" sz="2800" b="1">
                <a:solidFill>
                  <a:schemeClr val="accent2"/>
                </a:solidFill>
              </a:rPr>
              <a:t>your logo</a:t>
            </a:r>
            <a:endParaRPr lang="uk-UA" sz="2000" b="1">
              <a:solidFill>
                <a:schemeClr val="accent2"/>
              </a:solidFill>
            </a:endParaRPr>
          </a:p>
        </p:txBody>
      </p:sp>
      <p:cxnSp>
        <p:nvCxnSpPr>
          <p:cNvPr id="3" name="Straight Connector 2"/>
          <p:cNvCxnSpPr/>
          <p:nvPr userDrawn="1"/>
        </p:nvCxnSpPr>
        <p:spPr>
          <a:xfrm>
            <a:off x="704850" y="9186985"/>
            <a:ext cx="0" cy="74295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 name="Straight Connector 3"/>
          <p:cNvCxnSpPr/>
          <p:nvPr userDrawn="1"/>
        </p:nvCxnSpPr>
        <p:spPr>
          <a:xfrm>
            <a:off x="16744950" y="9186985"/>
            <a:ext cx="0" cy="74295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63470692"/>
      </p:ext>
    </p:extLst>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9" r:id="rId4"/>
    <p:sldLayoutId id="2147483720" r:id="rId5"/>
    <p:sldLayoutId id="2147483717" r:id="rId6"/>
    <p:sldLayoutId id="2147483718" r:id="rId7"/>
    <p:sldLayoutId id="2147483726" r:id="rId8"/>
    <p:sldLayoutId id="2147483727" r:id="rId9"/>
    <p:sldLayoutId id="2147483721" r:id="rId10"/>
    <p:sldLayoutId id="2147483722" r:id="rId11"/>
    <p:sldLayoutId id="2147483723" r:id="rId12"/>
    <p:sldLayoutId id="2147483679" r:id="rId13"/>
    <p:sldLayoutId id="2147483724" r:id="rId14"/>
    <p:sldLayoutId id="2147483689" r:id="rId15"/>
    <p:sldLayoutId id="2147483682" r:id="rId16"/>
    <p:sldLayoutId id="2147483683" r:id="rId17"/>
    <p:sldLayoutId id="2147483685" r:id="rId18"/>
    <p:sldLayoutId id="2147483686" r:id="rId19"/>
    <p:sldLayoutId id="2147483688" r:id="rId20"/>
    <p:sldLayoutId id="2147483687" r:id="rId21"/>
    <p:sldLayoutId id="2147483684" r:id="rId22"/>
    <p:sldLayoutId id="2147483667" r:id="rId23"/>
    <p:sldLayoutId id="2147483779" r:id="rId24"/>
    <p:sldLayoutId id="2147483781" r:id="rId25"/>
    <p:sldLayoutId id="2147483782" r:id="rId26"/>
  </p:sldLayoutIdLst>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txStyles>
    <p:titleStyle>
      <a:lvl1pPr algn="l" defTabSz="1371600" rtl="0" eaLnBrk="1" latinLnBrk="0" hangingPunct="1">
        <a:lnSpc>
          <a:spcPct val="90000"/>
        </a:lnSpc>
        <a:spcBef>
          <a:spcPct val="0"/>
        </a:spcBef>
        <a:buNone/>
        <a:defRPr sz="6600" kern="1200">
          <a:solidFill>
            <a:schemeClr val="tx1"/>
          </a:solidFill>
          <a:latin typeface="+mj-lt"/>
          <a:ea typeface="+mj-ea"/>
          <a:cs typeface="+mj-cs"/>
        </a:defRPr>
      </a:lvl1pPr>
    </p:titleStyle>
    <p:bodyStyle>
      <a:lvl1pPr marL="342900" indent="-342900" algn="l" defTabSz="1371600" rtl="0" eaLnBrk="1" latinLnBrk="0" hangingPunct="1">
        <a:lnSpc>
          <a:spcPct val="90000"/>
        </a:lnSpc>
        <a:spcBef>
          <a:spcPts val="1500"/>
        </a:spcBef>
        <a:buFont typeface="Arial" panose="020B0604020202020204" pitchFamily="34" charset="0"/>
        <a:buChar char="•"/>
        <a:defRPr sz="42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23.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29.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179994-5A96-9BF3-2571-C22A76B01F1B}"/>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EA89536A-9B2D-88AF-7F32-14A2654026A6}"/>
              </a:ext>
            </a:extLst>
          </p:cNvPr>
          <p:cNvSpPr txBox="1"/>
          <p:nvPr/>
        </p:nvSpPr>
        <p:spPr>
          <a:xfrm>
            <a:off x="2634340" y="2638841"/>
            <a:ext cx="12475026" cy="1938992"/>
          </a:xfrm>
          <a:prstGeom prst="rect">
            <a:avLst/>
          </a:prstGeom>
          <a:noFill/>
        </p:spPr>
        <p:txBody>
          <a:bodyPr wrap="square" rtlCol="0">
            <a:spAutoFit/>
          </a:bodyPr>
          <a:lstStyle/>
          <a:p>
            <a:pPr algn="ctr"/>
            <a:r>
              <a:rPr lang="es-ES_tradnl" sz="6000" b="1" noProof="0" dirty="0">
                <a:solidFill>
                  <a:schemeClr val="accent1"/>
                </a:solidFill>
                <a:ea typeface="Roboto Condensed" panose="02000000000000000000" pitchFamily="2" charset="0"/>
                <a:cs typeface="Lato Semibold" panose="020F0502020204030203" pitchFamily="34" charset="0"/>
              </a:rPr>
              <a:t>Análisis de la evolución económica Argentina</a:t>
            </a:r>
            <a:r>
              <a:rPr lang="es-ES_tradnl" sz="6000" b="1" noProof="0" dirty="0">
                <a:solidFill>
                  <a:schemeClr val="accent1"/>
                </a:solidFill>
                <a:ea typeface="Lato Semibold" panose="020F0502020204030203" pitchFamily="34" charset="0"/>
                <a:cs typeface="Lato Semibold" panose="020F0502020204030203" pitchFamily="34" charset="0"/>
              </a:rPr>
              <a:t>: 1989 2021</a:t>
            </a:r>
          </a:p>
        </p:txBody>
      </p:sp>
      <p:grpSp>
        <p:nvGrpSpPr>
          <p:cNvPr id="4" name="Group 3">
            <a:extLst>
              <a:ext uri="{FF2B5EF4-FFF2-40B4-BE49-F238E27FC236}">
                <a16:creationId xmlns:a16="http://schemas.microsoft.com/office/drawing/2014/main" id="{992F472C-8888-5A51-609D-4A0DF2243793}"/>
              </a:ext>
            </a:extLst>
          </p:cNvPr>
          <p:cNvGrpSpPr/>
          <p:nvPr/>
        </p:nvGrpSpPr>
        <p:grpSpPr>
          <a:xfrm>
            <a:off x="2492834" y="2601686"/>
            <a:ext cx="685800" cy="685800"/>
            <a:chOff x="6324600" y="4114799"/>
            <a:chExt cx="685800" cy="685800"/>
          </a:xfrm>
        </p:grpSpPr>
        <p:cxnSp>
          <p:nvCxnSpPr>
            <p:cNvPr id="6" name="Straight Connector 5">
              <a:extLst>
                <a:ext uri="{FF2B5EF4-FFF2-40B4-BE49-F238E27FC236}">
                  <a16:creationId xmlns:a16="http://schemas.microsoft.com/office/drawing/2014/main" id="{BED51682-F47D-D7BF-1DA8-E8ACFF2499B4}"/>
                </a:ext>
              </a:extLst>
            </p:cNvPr>
            <p:cNvCxnSpPr/>
            <p:nvPr/>
          </p:nvCxnSpPr>
          <p:spPr>
            <a:xfrm flipV="1">
              <a:off x="6324600" y="4114799"/>
              <a:ext cx="0" cy="685800"/>
            </a:xfrm>
            <a:prstGeom prst="line">
              <a:avLst/>
            </a:prstGeom>
            <a:ln w="38100" cap="sq">
              <a:solidFill>
                <a:schemeClr val="accent1"/>
              </a:solidFill>
              <a:bevel/>
              <a:headEnd type="none"/>
              <a:tailEnd type="none"/>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EBD800E-1471-F4A2-BA92-5E3DD0D128E5}"/>
                </a:ext>
              </a:extLst>
            </p:cNvPr>
            <p:cNvCxnSpPr/>
            <p:nvPr/>
          </p:nvCxnSpPr>
          <p:spPr>
            <a:xfrm>
              <a:off x="6324600" y="4114799"/>
              <a:ext cx="685800" cy="0"/>
            </a:xfrm>
            <a:prstGeom prst="line">
              <a:avLst/>
            </a:prstGeom>
            <a:ln w="38100" cap="sq">
              <a:solidFill>
                <a:schemeClr val="accent1"/>
              </a:solidFill>
              <a:beve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8" name="Group 7">
            <a:extLst>
              <a:ext uri="{FF2B5EF4-FFF2-40B4-BE49-F238E27FC236}">
                <a16:creationId xmlns:a16="http://schemas.microsoft.com/office/drawing/2014/main" id="{C18C3EFF-FFCA-46EB-252B-29CA6D5B138D}"/>
              </a:ext>
            </a:extLst>
          </p:cNvPr>
          <p:cNvGrpSpPr/>
          <p:nvPr/>
        </p:nvGrpSpPr>
        <p:grpSpPr>
          <a:xfrm rot="10800000">
            <a:off x="14766466" y="3875564"/>
            <a:ext cx="685800" cy="685800"/>
            <a:chOff x="6324600" y="4114799"/>
            <a:chExt cx="685800" cy="685800"/>
          </a:xfrm>
        </p:grpSpPr>
        <p:cxnSp>
          <p:nvCxnSpPr>
            <p:cNvPr id="9" name="Straight Connector 8">
              <a:extLst>
                <a:ext uri="{FF2B5EF4-FFF2-40B4-BE49-F238E27FC236}">
                  <a16:creationId xmlns:a16="http://schemas.microsoft.com/office/drawing/2014/main" id="{0A26E67A-3CFF-D132-6601-C35067331DA6}"/>
                </a:ext>
              </a:extLst>
            </p:cNvPr>
            <p:cNvCxnSpPr/>
            <p:nvPr/>
          </p:nvCxnSpPr>
          <p:spPr>
            <a:xfrm flipV="1">
              <a:off x="6324600" y="4114799"/>
              <a:ext cx="0" cy="685800"/>
            </a:xfrm>
            <a:prstGeom prst="line">
              <a:avLst/>
            </a:prstGeom>
            <a:ln w="38100" cap="sq">
              <a:solidFill>
                <a:schemeClr val="accent1"/>
              </a:solidFill>
              <a:beve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D0E617C-876D-F66A-42B5-91D1F64C6249}"/>
                </a:ext>
              </a:extLst>
            </p:cNvPr>
            <p:cNvCxnSpPr/>
            <p:nvPr/>
          </p:nvCxnSpPr>
          <p:spPr>
            <a:xfrm>
              <a:off x="6324600" y="4114799"/>
              <a:ext cx="685800" cy="0"/>
            </a:xfrm>
            <a:prstGeom prst="line">
              <a:avLst/>
            </a:prstGeom>
            <a:ln w="38100" cap="sq">
              <a:solidFill>
                <a:schemeClr val="accent1"/>
              </a:solidFill>
              <a:bevel/>
              <a:headEnd type="none"/>
              <a:tailEnd type="none"/>
            </a:ln>
          </p:spPr>
          <p:style>
            <a:lnRef idx="1">
              <a:schemeClr val="accent1"/>
            </a:lnRef>
            <a:fillRef idx="0">
              <a:schemeClr val="accent1"/>
            </a:fillRef>
            <a:effectRef idx="0">
              <a:schemeClr val="accent1"/>
            </a:effectRef>
            <a:fontRef idx="minor">
              <a:schemeClr val="tx1"/>
            </a:fontRef>
          </p:style>
        </p:cxnSp>
      </p:grpSp>
      <p:sp>
        <p:nvSpPr>
          <p:cNvPr id="5" name="TextBox 4">
            <a:extLst>
              <a:ext uri="{FF2B5EF4-FFF2-40B4-BE49-F238E27FC236}">
                <a16:creationId xmlns:a16="http://schemas.microsoft.com/office/drawing/2014/main" id="{7398BD11-F3B8-FDD2-C66B-3980EF36A4AC}"/>
              </a:ext>
            </a:extLst>
          </p:cNvPr>
          <p:cNvSpPr txBox="1"/>
          <p:nvPr/>
        </p:nvSpPr>
        <p:spPr>
          <a:xfrm>
            <a:off x="3810000" y="6294447"/>
            <a:ext cx="9508675" cy="1323439"/>
          </a:xfrm>
          <a:prstGeom prst="rect">
            <a:avLst/>
          </a:prstGeom>
          <a:noFill/>
        </p:spPr>
        <p:txBody>
          <a:bodyPr wrap="square" rtlCol="0">
            <a:spAutoFit/>
          </a:bodyPr>
          <a:lstStyle>
            <a:defPPr>
              <a:defRPr lang="uk-UA"/>
            </a:defPPr>
            <a:lvl1pPr algn="ctr">
              <a:defRPr sz="5400" b="1">
                <a:solidFill>
                  <a:schemeClr val="accent1"/>
                </a:solidFill>
                <a:ea typeface="Roboto Condensed" panose="02000000000000000000" pitchFamily="2" charset="0"/>
                <a:cs typeface="Lato Semibold" panose="020F0502020204030203" pitchFamily="34" charset="0"/>
              </a:defRPr>
            </a:lvl1pPr>
          </a:lstStyle>
          <a:p>
            <a:r>
              <a:rPr lang="es-ES_tradnl" sz="4000" noProof="0" dirty="0">
                <a:solidFill>
                  <a:schemeClr val="tx2">
                    <a:lumMod val="75000"/>
                  </a:schemeClr>
                </a:solidFill>
              </a:rPr>
              <a:t>Maestría en Explotación de Datos y Descubrimiento del Conocimiento</a:t>
            </a:r>
          </a:p>
        </p:txBody>
      </p:sp>
      <p:sp>
        <p:nvSpPr>
          <p:cNvPr id="11" name="TextBox 10">
            <a:extLst>
              <a:ext uri="{FF2B5EF4-FFF2-40B4-BE49-F238E27FC236}">
                <a16:creationId xmlns:a16="http://schemas.microsoft.com/office/drawing/2014/main" id="{0F0CCF01-1A18-81A4-BB86-9FCD1662E087}"/>
              </a:ext>
            </a:extLst>
          </p:cNvPr>
          <p:cNvSpPr txBox="1"/>
          <p:nvPr/>
        </p:nvSpPr>
        <p:spPr>
          <a:xfrm>
            <a:off x="13884727" y="9153555"/>
            <a:ext cx="4403273" cy="400110"/>
          </a:xfrm>
          <a:prstGeom prst="rect">
            <a:avLst/>
          </a:prstGeom>
          <a:noFill/>
        </p:spPr>
        <p:txBody>
          <a:bodyPr wrap="square" rtlCol="0">
            <a:spAutoFit/>
          </a:bodyPr>
          <a:lstStyle>
            <a:defPPr>
              <a:defRPr lang="uk-UA"/>
            </a:defPPr>
            <a:lvl1pPr algn="ctr">
              <a:defRPr sz="5400" b="1">
                <a:solidFill>
                  <a:schemeClr val="accent1"/>
                </a:solidFill>
                <a:ea typeface="Roboto Condensed" panose="02000000000000000000" pitchFamily="2" charset="0"/>
                <a:cs typeface="Lato Semibold" panose="020F0502020204030203" pitchFamily="34" charset="0"/>
              </a:defRPr>
            </a:lvl1pPr>
          </a:lstStyle>
          <a:p>
            <a:r>
              <a:rPr lang="es-ES_tradnl" sz="2000" noProof="0" dirty="0">
                <a:solidFill>
                  <a:schemeClr val="tx2">
                    <a:lumMod val="75000"/>
                  </a:schemeClr>
                </a:solidFill>
              </a:rPr>
              <a:t>Autor: Eduardo Miguel Kiszkurno</a:t>
            </a:r>
          </a:p>
        </p:txBody>
      </p:sp>
      <p:sp>
        <p:nvSpPr>
          <p:cNvPr id="2" name="TextBox 1">
            <a:extLst>
              <a:ext uri="{FF2B5EF4-FFF2-40B4-BE49-F238E27FC236}">
                <a16:creationId xmlns:a16="http://schemas.microsoft.com/office/drawing/2014/main" id="{A5A49D18-259B-F11B-770C-984D698E085C}"/>
              </a:ext>
            </a:extLst>
          </p:cNvPr>
          <p:cNvSpPr txBox="1"/>
          <p:nvPr/>
        </p:nvSpPr>
        <p:spPr>
          <a:xfrm>
            <a:off x="976997" y="8953500"/>
            <a:ext cx="4403273" cy="400110"/>
          </a:xfrm>
          <a:prstGeom prst="rect">
            <a:avLst/>
          </a:prstGeom>
          <a:noFill/>
        </p:spPr>
        <p:txBody>
          <a:bodyPr wrap="square" rtlCol="0">
            <a:spAutoFit/>
          </a:bodyPr>
          <a:lstStyle>
            <a:defPPr>
              <a:defRPr lang="uk-UA"/>
            </a:defPPr>
            <a:lvl1pPr algn="ctr">
              <a:defRPr sz="5400" b="1">
                <a:solidFill>
                  <a:schemeClr val="accent1"/>
                </a:solidFill>
                <a:ea typeface="Roboto Condensed" panose="02000000000000000000" pitchFamily="2" charset="0"/>
                <a:cs typeface="Lato Semibold" panose="020F0502020204030203" pitchFamily="34" charset="0"/>
              </a:defRPr>
            </a:lvl1pPr>
          </a:lstStyle>
          <a:p>
            <a:r>
              <a:rPr lang="es-ES_tradnl" sz="2000" noProof="0" dirty="0">
                <a:solidFill>
                  <a:schemeClr val="tx2">
                    <a:lumMod val="75000"/>
                  </a:schemeClr>
                </a:solidFill>
              </a:rPr>
              <a:t>Series Temporales</a:t>
            </a:r>
          </a:p>
        </p:txBody>
      </p:sp>
      <p:sp>
        <p:nvSpPr>
          <p:cNvPr id="12" name="TextBox 11">
            <a:extLst>
              <a:ext uri="{FF2B5EF4-FFF2-40B4-BE49-F238E27FC236}">
                <a16:creationId xmlns:a16="http://schemas.microsoft.com/office/drawing/2014/main" id="{8E202C81-8EBB-9049-646D-A95C2AB3542A}"/>
              </a:ext>
            </a:extLst>
          </p:cNvPr>
          <p:cNvSpPr txBox="1"/>
          <p:nvPr/>
        </p:nvSpPr>
        <p:spPr>
          <a:xfrm>
            <a:off x="9677400" y="9584677"/>
            <a:ext cx="8915399" cy="400110"/>
          </a:xfrm>
          <a:prstGeom prst="rect">
            <a:avLst/>
          </a:prstGeom>
          <a:noFill/>
        </p:spPr>
        <p:txBody>
          <a:bodyPr wrap="square" rtlCol="0">
            <a:spAutoFit/>
          </a:bodyPr>
          <a:lstStyle>
            <a:defPPr>
              <a:defRPr lang="uk-UA"/>
            </a:defPPr>
            <a:lvl1pPr algn="ctr">
              <a:defRPr sz="5400" b="1">
                <a:solidFill>
                  <a:schemeClr val="accent1"/>
                </a:solidFill>
                <a:ea typeface="Roboto Condensed" panose="02000000000000000000" pitchFamily="2" charset="0"/>
                <a:cs typeface="Lato Semibold" panose="020F0502020204030203" pitchFamily="34" charset="0"/>
              </a:defRPr>
            </a:lvl1pPr>
          </a:lstStyle>
          <a:p>
            <a:r>
              <a:rPr lang="es-ES_tradnl" sz="2000" noProof="0" dirty="0">
                <a:solidFill>
                  <a:schemeClr val="tx2">
                    <a:lumMod val="75000"/>
                  </a:schemeClr>
                </a:solidFill>
              </a:rPr>
              <a:t>Repo: </a:t>
            </a:r>
            <a:r>
              <a:rPr lang="en-US" sz="2000" dirty="0"/>
              <a:t>https://</a:t>
            </a:r>
            <a:r>
              <a:rPr lang="en-US" sz="2000" dirty="0" err="1"/>
              <a:t>github.com</a:t>
            </a:r>
            <a:r>
              <a:rPr lang="en-US" sz="2000" dirty="0"/>
              <a:t>/</a:t>
            </a:r>
            <a:r>
              <a:rPr lang="en-US" sz="2000" dirty="0" err="1"/>
              <a:t>mkiszkur</a:t>
            </a:r>
            <a:r>
              <a:rPr lang="en-US" sz="2000" dirty="0"/>
              <a:t>/</a:t>
            </a:r>
            <a:r>
              <a:rPr lang="en-US" sz="2000" dirty="0" err="1"/>
              <a:t>evolucion_economica_argentina</a:t>
            </a:r>
            <a:endParaRPr lang="es-ES_tradnl" sz="2000" noProof="0" dirty="0">
              <a:solidFill>
                <a:schemeClr val="tx2">
                  <a:lumMod val="75000"/>
                </a:schemeClr>
              </a:solidFill>
            </a:endParaRPr>
          </a:p>
        </p:txBody>
      </p:sp>
    </p:spTree>
    <p:extLst>
      <p:ext uri="{BB962C8B-B14F-4D97-AF65-F5344CB8AC3E}">
        <p14:creationId xmlns:p14="http://schemas.microsoft.com/office/powerpoint/2010/main" val="371448162"/>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alpha val="0"/>
          </a:schemeClr>
        </a:solidFill>
        <a:effectLst/>
      </p:bgPr>
    </p:bg>
    <p:spTree>
      <p:nvGrpSpPr>
        <p:cNvPr id="1" name="">
          <a:extLst>
            <a:ext uri="{FF2B5EF4-FFF2-40B4-BE49-F238E27FC236}">
              <a16:creationId xmlns:a16="http://schemas.microsoft.com/office/drawing/2014/main" id="{85BA6832-3B70-169C-20B5-91D10D85F2F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C988AE7-DA53-8833-F950-54FCD5E58D0C}"/>
              </a:ext>
            </a:extLst>
          </p:cNvPr>
          <p:cNvSpPr>
            <a:spLocks noGrp="1"/>
          </p:cNvSpPr>
          <p:nvPr>
            <p:ph type="title"/>
          </p:nvPr>
        </p:nvSpPr>
        <p:spPr>
          <a:xfrm>
            <a:off x="876300" y="571411"/>
            <a:ext cx="11087100" cy="1338828"/>
          </a:xfrm>
        </p:spPr>
        <p:txBody>
          <a:bodyPr/>
          <a:lstStyle/>
          <a:p>
            <a:r>
              <a:rPr lang="es-ES_tradnl" noProof="0" dirty="0">
                <a:solidFill>
                  <a:schemeClr val="accent1"/>
                </a:solidFill>
              </a:rPr>
              <a:t>introducción</a:t>
            </a:r>
            <a:br>
              <a:rPr lang="es-ES_tradnl" noProof="0" dirty="0"/>
            </a:br>
            <a:r>
              <a:rPr lang="es-ES_tradnl" noProof="0" dirty="0"/>
              <a:t>una clasificación alternativa (K-</a:t>
            </a:r>
            <a:r>
              <a:rPr lang="es-ES_tradnl" noProof="0" dirty="0" err="1"/>
              <a:t>means</a:t>
            </a:r>
            <a:r>
              <a:rPr lang="es-ES_tradnl" noProof="0" dirty="0"/>
              <a:t>)</a:t>
            </a:r>
          </a:p>
        </p:txBody>
      </p:sp>
      <p:sp>
        <p:nvSpPr>
          <p:cNvPr id="3" name="Slide Number Placeholder 2">
            <a:extLst>
              <a:ext uri="{FF2B5EF4-FFF2-40B4-BE49-F238E27FC236}">
                <a16:creationId xmlns:a16="http://schemas.microsoft.com/office/drawing/2014/main" id="{3C15F90F-900D-DE52-A642-FA06A09A034B}"/>
              </a:ext>
            </a:extLst>
          </p:cNvPr>
          <p:cNvSpPr>
            <a:spLocks noGrp="1"/>
          </p:cNvSpPr>
          <p:nvPr>
            <p:ph type="sldNum" sz="quarter" idx="10"/>
          </p:nvPr>
        </p:nvSpPr>
        <p:spPr/>
        <p:txBody>
          <a:bodyPr/>
          <a:lstStyle/>
          <a:p>
            <a:pPr algn="l"/>
            <a:r>
              <a:rPr lang="es-ES_tradnl" noProof="0" dirty="0"/>
              <a:t>page</a:t>
            </a:r>
          </a:p>
          <a:p>
            <a:pPr algn="l"/>
            <a:r>
              <a:rPr lang="es-ES_tradnl" noProof="0" dirty="0"/>
              <a:t>0</a:t>
            </a:r>
            <a:fld id="{37D409AB-2201-4E18-8A34-C31753AD9B06}" type="slidenum">
              <a:rPr lang="es-ES_tradnl" noProof="0" smtClean="0"/>
              <a:pPr algn="l"/>
              <a:t>10</a:t>
            </a:fld>
            <a:endParaRPr lang="es-ES_tradnl" noProof="0" dirty="0"/>
          </a:p>
        </p:txBody>
      </p:sp>
      <p:pic>
        <p:nvPicPr>
          <p:cNvPr id="5" name="Picture 1">
            <a:extLst>
              <a:ext uri="{FF2B5EF4-FFF2-40B4-BE49-F238E27FC236}">
                <a16:creationId xmlns:a16="http://schemas.microsoft.com/office/drawing/2014/main" id="{2A2AE9F1-D398-AA64-5F9A-F8E473556565}"/>
              </a:ext>
            </a:extLst>
          </p:cNvPr>
          <p:cNvPicPr>
            <a:picLocks noChangeAspect="1"/>
          </p:cNvPicPr>
          <p:nvPr/>
        </p:nvPicPr>
        <p:blipFill>
          <a:blip r:embed="rId3"/>
          <a:stretch>
            <a:fillRect/>
          </a:stretch>
        </p:blipFill>
        <p:spPr>
          <a:xfrm>
            <a:off x="5714186" y="2009040"/>
            <a:ext cx="12498428" cy="8050536"/>
          </a:xfrm>
          <a:prstGeom prst="rect">
            <a:avLst/>
          </a:prstGeom>
        </p:spPr>
      </p:pic>
      <p:sp>
        <p:nvSpPr>
          <p:cNvPr id="4" name="Rectangle 1">
            <a:extLst>
              <a:ext uri="{FF2B5EF4-FFF2-40B4-BE49-F238E27FC236}">
                <a16:creationId xmlns:a16="http://schemas.microsoft.com/office/drawing/2014/main" id="{D7C5D825-C933-F155-F82C-9908F39CDEDD}"/>
              </a:ext>
            </a:extLst>
          </p:cNvPr>
          <p:cNvSpPr>
            <a:spLocks noChangeArrowheads="1"/>
          </p:cNvSpPr>
          <p:nvPr/>
        </p:nvSpPr>
        <p:spPr bwMode="auto">
          <a:xfrm>
            <a:off x="1080000" y="2160000"/>
            <a:ext cx="5868214" cy="32440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marR="0" lvl="0" indent="-3429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s-ES_tradnl" sz="2800" b="0" i="0" u="none" strike="noStrike" cap="none" normalizeH="0" baseline="0" noProof="0" dirty="0">
                <a:ln>
                  <a:noFill/>
                </a:ln>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K-</a:t>
            </a:r>
            <a:r>
              <a:rPr kumimoji="0" lang="es-ES_tradnl" sz="2800" b="0" i="0" u="none" strike="noStrike" cap="none" normalizeH="0" baseline="0" noProof="0" dirty="0" err="1">
                <a:ln>
                  <a:noFill/>
                </a:ln>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means</a:t>
            </a:r>
            <a:r>
              <a:rPr kumimoji="0" lang="es-ES_tradnl" sz="2800" b="0" i="0" u="none" strike="noStrike" cap="none" normalizeH="0" baseline="0" noProof="0" dirty="0">
                <a:ln>
                  <a:noFill/>
                </a:ln>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 de 4 clústeres</a:t>
            </a:r>
          </a:p>
          <a:p>
            <a:pPr marL="342900" marR="0" lvl="0" indent="-3429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s-ES_tradnl" sz="2800" b="0" i="0" u="none" strike="noStrike" cap="none" normalizeH="0" baseline="0" noProof="0" dirty="0">
                <a:ln>
                  <a:noFill/>
                </a:ln>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GNI per cápita como único </a:t>
            </a:r>
            <a:r>
              <a:rPr kumimoji="0" lang="es-ES_tradnl" sz="2800" b="0" i="0" u="none" strike="noStrike" cap="none" normalizeH="0" baseline="0" noProof="0" dirty="0" err="1">
                <a:ln>
                  <a:noFill/>
                </a:ln>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feature</a:t>
            </a:r>
            <a:endParaRPr kumimoji="0" lang="es-ES_tradnl" sz="2800" b="0" i="0" u="none" strike="noStrike" cap="none" normalizeH="0" baseline="0" noProof="0" dirty="0">
              <a:ln>
                <a:noFill/>
              </a:ln>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endParaRPr>
          </a:p>
          <a:p>
            <a:pPr marL="342900" marR="0" lvl="0" indent="-3429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s-ES_tradnl" sz="2800" b="0" i="0" u="none" strike="noStrike" cap="none" normalizeH="0" baseline="0" noProof="0" dirty="0" err="1">
                <a:ln>
                  <a:noFill/>
                </a:ln>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Coef</a:t>
            </a:r>
            <a:r>
              <a:rPr kumimoji="0" lang="es-ES_tradnl" sz="2800" b="0" i="0" u="none" strike="noStrike" cap="none" normalizeH="0" baseline="0" noProof="0" dirty="0">
                <a:ln>
                  <a:noFill/>
                </a:ln>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 </a:t>
            </a:r>
            <a:r>
              <a:rPr kumimoji="0" lang="es-ES_tradnl" sz="2800" b="0" i="0" u="none" strike="noStrike" cap="none" normalizeH="0" baseline="0" noProof="0" dirty="0" err="1">
                <a:ln>
                  <a:noFill/>
                </a:ln>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Silhouette</a:t>
            </a:r>
            <a:r>
              <a:rPr kumimoji="0" lang="es-ES_tradnl" sz="2800" b="0" i="0" u="none" strike="noStrike" cap="none" normalizeH="0" baseline="0" noProof="0" dirty="0">
                <a:ln>
                  <a:noFill/>
                </a:ln>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 = ~0.7 </a:t>
            </a:r>
          </a:p>
          <a:p>
            <a:pPr marL="342900" marR="0" lvl="0" indent="-3429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s-ES_tradnl" sz="2800" b="0" i="0" u="none" strike="noStrike" cap="none" normalizeH="0" baseline="0" noProof="0" dirty="0">
                <a:ln>
                  <a:noFill/>
                </a:ln>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Inercia = 12.72.</a:t>
            </a:r>
          </a:p>
        </p:txBody>
      </p:sp>
      <p:pic>
        <p:nvPicPr>
          <p:cNvPr id="6" name="Picture 5">
            <a:extLst>
              <a:ext uri="{FF2B5EF4-FFF2-40B4-BE49-F238E27FC236}">
                <a16:creationId xmlns:a16="http://schemas.microsoft.com/office/drawing/2014/main" id="{71A2D6ED-5B1D-9763-D067-60097A9ECAAD}"/>
              </a:ext>
            </a:extLst>
          </p:cNvPr>
          <p:cNvPicPr>
            <a:picLocks noChangeAspect="1"/>
          </p:cNvPicPr>
          <p:nvPr/>
        </p:nvPicPr>
        <p:blipFill>
          <a:blip r:embed="rId4"/>
          <a:stretch>
            <a:fillRect/>
          </a:stretch>
        </p:blipFill>
        <p:spPr>
          <a:xfrm>
            <a:off x="6858000" y="2425700"/>
            <a:ext cx="2037976" cy="1117600"/>
          </a:xfrm>
          <a:prstGeom prst="rect">
            <a:avLst/>
          </a:prstGeom>
        </p:spPr>
      </p:pic>
    </p:spTree>
    <p:extLst>
      <p:ext uri="{BB962C8B-B14F-4D97-AF65-F5344CB8AC3E}">
        <p14:creationId xmlns:p14="http://schemas.microsoft.com/office/powerpoint/2010/main" val="345950695"/>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2B4C09-D1D1-6256-BD49-87BB30F14CD5}"/>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7FC01933-F755-C07A-DB92-583900FC05F6}"/>
              </a:ext>
            </a:extLst>
          </p:cNvPr>
          <p:cNvSpPr txBox="1"/>
          <p:nvPr/>
        </p:nvSpPr>
        <p:spPr>
          <a:xfrm>
            <a:off x="6863443" y="4589502"/>
            <a:ext cx="4561114" cy="1107996"/>
          </a:xfrm>
          <a:prstGeom prst="rect">
            <a:avLst/>
          </a:prstGeom>
          <a:noFill/>
        </p:spPr>
        <p:txBody>
          <a:bodyPr wrap="square" rtlCol="0">
            <a:spAutoFit/>
          </a:bodyPr>
          <a:lstStyle/>
          <a:p>
            <a:pPr algn="ctr"/>
            <a:r>
              <a:rPr lang="es-ES_tradnl" sz="6600" b="1" noProof="0" dirty="0">
                <a:solidFill>
                  <a:schemeClr val="accent1"/>
                </a:solidFill>
                <a:ea typeface="Roboto Condensed" panose="02000000000000000000" pitchFamily="2" charset="0"/>
                <a:cs typeface="Lato Semibold" panose="020F0502020204030203" pitchFamily="34" charset="0"/>
              </a:rPr>
              <a:t>Objetivos</a:t>
            </a:r>
          </a:p>
        </p:txBody>
      </p:sp>
      <p:grpSp>
        <p:nvGrpSpPr>
          <p:cNvPr id="4" name="Group 3">
            <a:extLst>
              <a:ext uri="{FF2B5EF4-FFF2-40B4-BE49-F238E27FC236}">
                <a16:creationId xmlns:a16="http://schemas.microsoft.com/office/drawing/2014/main" id="{E3836410-6664-FABB-108C-44E7F2BB815C}"/>
              </a:ext>
            </a:extLst>
          </p:cNvPr>
          <p:cNvGrpSpPr/>
          <p:nvPr/>
        </p:nvGrpSpPr>
        <p:grpSpPr>
          <a:xfrm>
            <a:off x="6711950" y="4457700"/>
            <a:ext cx="685800" cy="685800"/>
            <a:chOff x="6324600" y="4114799"/>
            <a:chExt cx="685800" cy="685800"/>
          </a:xfrm>
        </p:grpSpPr>
        <p:cxnSp>
          <p:nvCxnSpPr>
            <p:cNvPr id="6" name="Straight Connector 5">
              <a:extLst>
                <a:ext uri="{FF2B5EF4-FFF2-40B4-BE49-F238E27FC236}">
                  <a16:creationId xmlns:a16="http://schemas.microsoft.com/office/drawing/2014/main" id="{050C77AC-8BA0-BC28-4123-31A41F1853F3}"/>
                </a:ext>
              </a:extLst>
            </p:cNvPr>
            <p:cNvCxnSpPr/>
            <p:nvPr/>
          </p:nvCxnSpPr>
          <p:spPr>
            <a:xfrm flipV="1">
              <a:off x="6324600" y="4114799"/>
              <a:ext cx="0" cy="685800"/>
            </a:xfrm>
            <a:prstGeom prst="line">
              <a:avLst/>
            </a:prstGeom>
            <a:ln w="38100" cap="sq">
              <a:solidFill>
                <a:schemeClr val="accent1"/>
              </a:solidFill>
              <a:bevel/>
              <a:headEnd type="none"/>
              <a:tailEnd type="none"/>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E0C29AF-5DA8-372D-56B2-FD36C63F97FC}"/>
                </a:ext>
              </a:extLst>
            </p:cNvPr>
            <p:cNvCxnSpPr/>
            <p:nvPr/>
          </p:nvCxnSpPr>
          <p:spPr>
            <a:xfrm>
              <a:off x="6324600" y="4114799"/>
              <a:ext cx="685800" cy="0"/>
            </a:xfrm>
            <a:prstGeom prst="line">
              <a:avLst/>
            </a:prstGeom>
            <a:ln w="38100" cap="sq">
              <a:solidFill>
                <a:schemeClr val="accent1"/>
              </a:solidFill>
              <a:beve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8" name="Group 7">
            <a:extLst>
              <a:ext uri="{FF2B5EF4-FFF2-40B4-BE49-F238E27FC236}">
                <a16:creationId xmlns:a16="http://schemas.microsoft.com/office/drawing/2014/main" id="{B1419C87-BCDF-532B-5274-14B1A4EFA42C}"/>
              </a:ext>
            </a:extLst>
          </p:cNvPr>
          <p:cNvGrpSpPr/>
          <p:nvPr/>
        </p:nvGrpSpPr>
        <p:grpSpPr>
          <a:xfrm rot="10800000">
            <a:off x="10890250" y="5143500"/>
            <a:ext cx="685800" cy="685800"/>
            <a:chOff x="6324600" y="4114799"/>
            <a:chExt cx="685800" cy="685800"/>
          </a:xfrm>
        </p:grpSpPr>
        <p:cxnSp>
          <p:nvCxnSpPr>
            <p:cNvPr id="9" name="Straight Connector 8">
              <a:extLst>
                <a:ext uri="{FF2B5EF4-FFF2-40B4-BE49-F238E27FC236}">
                  <a16:creationId xmlns:a16="http://schemas.microsoft.com/office/drawing/2014/main" id="{46AFB4F6-B713-5C5C-128A-A6A91353658A}"/>
                </a:ext>
              </a:extLst>
            </p:cNvPr>
            <p:cNvCxnSpPr/>
            <p:nvPr/>
          </p:nvCxnSpPr>
          <p:spPr>
            <a:xfrm flipV="1">
              <a:off x="6324600" y="4114799"/>
              <a:ext cx="0" cy="685800"/>
            </a:xfrm>
            <a:prstGeom prst="line">
              <a:avLst/>
            </a:prstGeom>
            <a:ln w="38100" cap="sq">
              <a:solidFill>
                <a:schemeClr val="accent1"/>
              </a:solidFill>
              <a:beve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9CD2FBD8-20CD-5F88-64DC-E23913FFDBD1}"/>
                </a:ext>
              </a:extLst>
            </p:cNvPr>
            <p:cNvCxnSpPr/>
            <p:nvPr/>
          </p:nvCxnSpPr>
          <p:spPr>
            <a:xfrm>
              <a:off x="6324600" y="4114799"/>
              <a:ext cx="685800" cy="0"/>
            </a:xfrm>
            <a:prstGeom prst="line">
              <a:avLst/>
            </a:prstGeom>
            <a:ln w="38100" cap="sq">
              <a:solidFill>
                <a:schemeClr val="accent1"/>
              </a:solidFill>
              <a:beve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61570093"/>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415065-0447-C147-D68E-FEE6073AB60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5F55552-6922-EF00-622B-63E7957BEFC9}"/>
              </a:ext>
            </a:extLst>
          </p:cNvPr>
          <p:cNvSpPr>
            <a:spLocks noGrp="1"/>
          </p:cNvSpPr>
          <p:nvPr>
            <p:ph type="title"/>
          </p:nvPr>
        </p:nvSpPr>
        <p:spPr>
          <a:xfrm>
            <a:off x="876300" y="571411"/>
            <a:ext cx="11925300" cy="1338828"/>
          </a:xfrm>
        </p:spPr>
        <p:txBody>
          <a:bodyPr/>
          <a:lstStyle/>
          <a:p>
            <a:r>
              <a:rPr lang="es-ES_tradnl" noProof="0" dirty="0">
                <a:solidFill>
                  <a:schemeClr val="accent1"/>
                </a:solidFill>
              </a:rPr>
              <a:t>objetivos</a:t>
            </a:r>
            <a:br>
              <a:rPr lang="es-ES_tradnl" noProof="0" dirty="0"/>
            </a:br>
            <a:r>
              <a:rPr lang="es-ES_tradnl" noProof="0" dirty="0"/>
              <a:t>limitación de las clasificaciones estáticas</a:t>
            </a:r>
          </a:p>
        </p:txBody>
      </p:sp>
      <p:sp>
        <p:nvSpPr>
          <p:cNvPr id="3" name="Slide Number Placeholder 2">
            <a:extLst>
              <a:ext uri="{FF2B5EF4-FFF2-40B4-BE49-F238E27FC236}">
                <a16:creationId xmlns:a16="http://schemas.microsoft.com/office/drawing/2014/main" id="{C9FEE150-E140-EFA8-9C90-634631B24F3F}"/>
              </a:ext>
            </a:extLst>
          </p:cNvPr>
          <p:cNvSpPr>
            <a:spLocks noGrp="1"/>
          </p:cNvSpPr>
          <p:nvPr>
            <p:ph type="sldNum" sz="quarter" idx="10"/>
          </p:nvPr>
        </p:nvSpPr>
        <p:spPr/>
        <p:txBody>
          <a:bodyPr/>
          <a:lstStyle/>
          <a:p>
            <a:pPr algn="l"/>
            <a:r>
              <a:rPr lang="es-ES_tradnl" noProof="0" dirty="0"/>
              <a:t>page</a:t>
            </a:r>
          </a:p>
          <a:p>
            <a:pPr algn="l"/>
            <a:r>
              <a:rPr lang="es-ES_tradnl" noProof="0" dirty="0"/>
              <a:t>0</a:t>
            </a:r>
            <a:fld id="{37D409AB-2201-4E18-8A34-C31753AD9B06}" type="slidenum">
              <a:rPr lang="es-ES_tradnl" noProof="0" smtClean="0"/>
              <a:pPr algn="l"/>
              <a:t>12</a:t>
            </a:fld>
            <a:endParaRPr lang="es-ES_tradnl" noProof="0" dirty="0"/>
          </a:p>
        </p:txBody>
      </p:sp>
      <p:sp>
        <p:nvSpPr>
          <p:cNvPr id="6" name="Rectangle 5">
            <a:extLst>
              <a:ext uri="{FF2B5EF4-FFF2-40B4-BE49-F238E27FC236}">
                <a16:creationId xmlns:a16="http://schemas.microsoft.com/office/drawing/2014/main" id="{5313C5C6-5592-13FE-B4A9-0ED38143ADE0}"/>
              </a:ext>
            </a:extLst>
          </p:cNvPr>
          <p:cNvSpPr/>
          <p:nvPr/>
        </p:nvSpPr>
        <p:spPr>
          <a:xfrm>
            <a:off x="1080000" y="2160000"/>
            <a:ext cx="15150600" cy="6319551"/>
          </a:xfrm>
          <a:prstGeom prst="rect">
            <a:avLst/>
          </a:prstGeom>
        </p:spPr>
        <p:txBody>
          <a:bodyPr wrap="square">
            <a:spAutoFit/>
          </a:bodyPr>
          <a:lstStyle/>
          <a:p>
            <a:pPr marL="285750" indent="-285750" algn="just">
              <a:lnSpc>
                <a:spcPct val="150000"/>
              </a:lnSpc>
              <a:spcBef>
                <a:spcPts val="400"/>
              </a:spcBef>
              <a:spcAft>
                <a:spcPts val="600"/>
              </a:spcAft>
              <a:buFont typeface="Arial" panose="020B0604020202020204" pitchFamily="34" charset="0"/>
              <a:buChar char="•"/>
            </a:pPr>
            <a:r>
              <a:rPr lang="es-ES_tradnl" sz="3600" noProof="0" dirty="0">
                <a:latin typeface="Arial" panose="020B0604020202020204" pitchFamily="34" charset="0"/>
                <a:ea typeface="Times New Roman" panose="02020603050405020304" pitchFamily="18" charset="0"/>
                <a:cs typeface="Times New Roman" panose="02020603050405020304" pitchFamily="18" charset="0"/>
              </a:rPr>
              <a:t>Las clasificaciones estáticas no capturan dinámicas temporales. Solo reflejan estado actual</a:t>
            </a:r>
          </a:p>
          <a:p>
            <a:pPr marL="285750" indent="-285750" algn="just">
              <a:lnSpc>
                <a:spcPct val="150000"/>
              </a:lnSpc>
              <a:spcBef>
                <a:spcPts val="400"/>
              </a:spcBef>
              <a:spcAft>
                <a:spcPts val="600"/>
              </a:spcAft>
              <a:buFont typeface="Arial" panose="020B0604020202020204" pitchFamily="34" charset="0"/>
              <a:buChar char="•"/>
            </a:pPr>
            <a:r>
              <a:rPr lang="es-ES_tradnl" sz="3600" noProof="0" dirty="0">
                <a:latin typeface="Arial" panose="020B0604020202020204" pitchFamily="34" charset="0"/>
                <a:ea typeface="Times New Roman" panose="02020603050405020304" pitchFamily="18" charset="0"/>
                <a:cs typeface="Times New Roman" panose="02020603050405020304" pitchFamily="18" charset="0"/>
              </a:rPr>
              <a:t>Pierden información crítica: ¿Cómo llegó cada país a su situación actual?</a:t>
            </a:r>
          </a:p>
          <a:p>
            <a:pPr marL="285750" indent="-285750" algn="just">
              <a:lnSpc>
                <a:spcPct val="150000"/>
              </a:lnSpc>
              <a:spcBef>
                <a:spcPts val="400"/>
              </a:spcBef>
              <a:spcAft>
                <a:spcPts val="600"/>
              </a:spcAft>
              <a:buFont typeface="Arial" panose="020B0604020202020204" pitchFamily="34" charset="0"/>
              <a:buChar char="•"/>
            </a:pPr>
            <a:r>
              <a:rPr lang="es-ES_tradnl" sz="3600" noProof="0" dirty="0">
                <a:latin typeface="Arial" panose="020B0604020202020204" pitchFamily="34" charset="0"/>
                <a:ea typeface="Times New Roman" panose="02020603050405020304" pitchFamily="18" charset="0"/>
                <a:cs typeface="Times New Roman" panose="02020603050405020304" pitchFamily="18" charset="0"/>
              </a:rPr>
              <a:t>Otras técnicas </a:t>
            </a:r>
            <a:r>
              <a:rPr lang="es-ES_tradnl" sz="3600" noProof="0" dirty="0">
                <a:effectLst/>
                <a:latin typeface="Arial" panose="020B0604020202020204" pitchFamily="34" charset="0"/>
                <a:ea typeface="Times New Roman" panose="02020603050405020304" pitchFamily="18" charset="0"/>
                <a:cs typeface="Times New Roman" panose="02020603050405020304" pitchFamily="18" charset="0"/>
              </a:rPr>
              <a:t>permiten capturar patrones a lo largo del tiempo </a:t>
            </a:r>
          </a:p>
          <a:p>
            <a:pPr marL="285750" indent="-285750" algn="just">
              <a:lnSpc>
                <a:spcPct val="150000"/>
              </a:lnSpc>
              <a:spcBef>
                <a:spcPts val="400"/>
              </a:spcBef>
              <a:spcAft>
                <a:spcPts val="600"/>
              </a:spcAft>
              <a:buFont typeface="Arial" panose="020B0604020202020204" pitchFamily="34" charset="0"/>
              <a:buChar char="•"/>
            </a:pPr>
            <a:r>
              <a:rPr lang="es-ES_tradnl" sz="3600" noProof="0" dirty="0">
                <a:latin typeface="Arial" panose="020B0604020202020204" pitchFamily="34" charset="0"/>
                <a:ea typeface="Times New Roman" panose="02020603050405020304" pitchFamily="18" charset="0"/>
                <a:cs typeface="Times New Roman" panose="02020603050405020304" pitchFamily="18" charset="0"/>
              </a:rPr>
              <a:t>Podemos complementar clasificación por ingresos con análisis temporal</a:t>
            </a:r>
          </a:p>
          <a:p>
            <a:pPr marL="285750" indent="-285750" algn="just">
              <a:lnSpc>
                <a:spcPct val="150000"/>
              </a:lnSpc>
              <a:spcBef>
                <a:spcPts val="400"/>
              </a:spcBef>
              <a:spcAft>
                <a:spcPts val="600"/>
              </a:spcAft>
              <a:buFont typeface="Arial" panose="020B0604020202020204" pitchFamily="34" charset="0"/>
              <a:buChar char="•"/>
            </a:pPr>
            <a:r>
              <a:rPr lang="es-ES_tradnl" sz="3600" noProof="0" dirty="0">
                <a:effectLst/>
                <a:latin typeface="Arial" panose="020B0604020202020204" pitchFamily="34" charset="0"/>
                <a:ea typeface="Times New Roman" panose="02020603050405020304" pitchFamily="18" charset="0"/>
                <a:cs typeface="Times New Roman" panose="02020603050405020304" pitchFamily="18" charset="0"/>
              </a:rPr>
              <a:t>¿Países con similar GNI actual tienen trayectorias similares? </a:t>
            </a:r>
          </a:p>
        </p:txBody>
      </p:sp>
    </p:spTree>
    <p:extLst>
      <p:ext uri="{BB962C8B-B14F-4D97-AF65-F5344CB8AC3E}">
        <p14:creationId xmlns:p14="http://schemas.microsoft.com/office/powerpoint/2010/main" val="1958946737"/>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58B2B4-DF57-6BDE-5240-D11A90DC2DA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75851F4-2CB2-5F77-3443-95D4D18D2B7B}"/>
              </a:ext>
            </a:extLst>
          </p:cNvPr>
          <p:cNvSpPr>
            <a:spLocks noGrp="1"/>
          </p:cNvSpPr>
          <p:nvPr>
            <p:ph type="title"/>
          </p:nvPr>
        </p:nvSpPr>
        <p:spPr>
          <a:xfrm>
            <a:off x="876300" y="571411"/>
            <a:ext cx="11925300" cy="1338828"/>
          </a:xfrm>
        </p:spPr>
        <p:txBody>
          <a:bodyPr/>
          <a:lstStyle/>
          <a:p>
            <a:r>
              <a:rPr lang="es-ES_tradnl" noProof="0" dirty="0">
                <a:solidFill>
                  <a:schemeClr val="accent1"/>
                </a:solidFill>
              </a:rPr>
              <a:t>objetivos</a:t>
            </a:r>
            <a:br>
              <a:rPr lang="es-ES_tradnl" noProof="0" dirty="0"/>
            </a:br>
            <a:r>
              <a:rPr lang="es-ES_tradnl" noProof="0" dirty="0"/>
              <a:t>objetivo general del trabajo</a:t>
            </a:r>
          </a:p>
        </p:txBody>
      </p:sp>
      <p:sp>
        <p:nvSpPr>
          <p:cNvPr id="3" name="Slide Number Placeholder 2">
            <a:extLst>
              <a:ext uri="{FF2B5EF4-FFF2-40B4-BE49-F238E27FC236}">
                <a16:creationId xmlns:a16="http://schemas.microsoft.com/office/drawing/2014/main" id="{2830F50B-3863-448E-DC78-228186D4592D}"/>
              </a:ext>
            </a:extLst>
          </p:cNvPr>
          <p:cNvSpPr>
            <a:spLocks noGrp="1"/>
          </p:cNvSpPr>
          <p:nvPr>
            <p:ph type="sldNum" sz="quarter" idx="10"/>
          </p:nvPr>
        </p:nvSpPr>
        <p:spPr/>
        <p:txBody>
          <a:bodyPr/>
          <a:lstStyle/>
          <a:p>
            <a:pPr algn="l"/>
            <a:r>
              <a:rPr lang="es-ES_tradnl" noProof="0" dirty="0"/>
              <a:t>page</a:t>
            </a:r>
          </a:p>
          <a:p>
            <a:pPr algn="l"/>
            <a:r>
              <a:rPr lang="es-ES_tradnl" noProof="0" dirty="0"/>
              <a:t>0</a:t>
            </a:r>
            <a:fld id="{37D409AB-2201-4E18-8A34-C31753AD9B06}" type="slidenum">
              <a:rPr lang="es-ES_tradnl" noProof="0" smtClean="0"/>
              <a:pPr algn="l"/>
              <a:t>13</a:t>
            </a:fld>
            <a:endParaRPr lang="es-ES_tradnl" noProof="0" dirty="0"/>
          </a:p>
        </p:txBody>
      </p:sp>
      <p:sp>
        <p:nvSpPr>
          <p:cNvPr id="4" name="TextBox 3">
            <a:extLst>
              <a:ext uri="{FF2B5EF4-FFF2-40B4-BE49-F238E27FC236}">
                <a16:creationId xmlns:a16="http://schemas.microsoft.com/office/drawing/2014/main" id="{4D3BE376-FCAC-5218-C302-4CEB4CFF03C8}"/>
              </a:ext>
            </a:extLst>
          </p:cNvPr>
          <p:cNvSpPr txBox="1"/>
          <p:nvPr/>
        </p:nvSpPr>
        <p:spPr>
          <a:xfrm>
            <a:off x="2057400" y="3989338"/>
            <a:ext cx="13544550" cy="2308324"/>
          </a:xfrm>
          <a:prstGeom prst="rect">
            <a:avLst/>
          </a:prstGeom>
          <a:noFill/>
        </p:spPr>
        <p:txBody>
          <a:bodyPr wrap="square" rtlCol="0">
            <a:spAutoFit/>
          </a:bodyPr>
          <a:lstStyle/>
          <a:p>
            <a:pPr algn="ctr"/>
            <a:r>
              <a:rPr lang="es-ES_tradnl" sz="3600" b="1" noProof="0" dirty="0">
                <a:solidFill>
                  <a:schemeClr val="accent1"/>
                </a:solidFill>
                <a:latin typeface="Arial" panose="020B0604020202020204" pitchFamily="34" charset="0"/>
                <a:cs typeface="Arial" panose="020B0604020202020204" pitchFamily="34" charset="0"/>
              </a:rPr>
              <a:t>Clasificar</a:t>
            </a:r>
            <a:r>
              <a:rPr lang="es-ES_tradnl" sz="3600" noProof="0" dirty="0">
                <a:latin typeface="Arial" panose="020B0604020202020204" pitchFamily="34" charset="0"/>
                <a:cs typeface="Arial" panose="020B0604020202020204" pitchFamily="34" charset="0"/>
              </a:rPr>
              <a:t> países según sus patrones temporales de evolución económica utilizando </a:t>
            </a:r>
            <a:r>
              <a:rPr lang="es-ES_tradnl" sz="3600" b="1" noProof="0" dirty="0">
                <a:solidFill>
                  <a:schemeClr val="accent1"/>
                </a:solidFill>
                <a:latin typeface="Arial" panose="020B0604020202020204" pitchFamily="34" charset="0"/>
                <a:cs typeface="Arial" panose="020B0604020202020204" pitchFamily="34" charset="0"/>
              </a:rPr>
              <a:t>Dynamic Time </a:t>
            </a:r>
            <a:r>
              <a:rPr lang="es-ES_tradnl" sz="3600" b="1" noProof="0" dirty="0" err="1">
                <a:solidFill>
                  <a:schemeClr val="accent1"/>
                </a:solidFill>
                <a:latin typeface="Arial" panose="020B0604020202020204" pitchFamily="34" charset="0"/>
                <a:cs typeface="Arial" panose="020B0604020202020204" pitchFamily="34" charset="0"/>
              </a:rPr>
              <a:t>Warping</a:t>
            </a:r>
            <a:r>
              <a:rPr lang="es-ES_tradnl" sz="3600" noProof="0" dirty="0">
                <a:latin typeface="Arial" panose="020B0604020202020204" pitchFamily="34" charset="0"/>
                <a:cs typeface="Arial" panose="020B0604020202020204" pitchFamily="34" charset="0"/>
              </a:rPr>
              <a:t> sobre datos del GNI per cápita (1963-2022)</a:t>
            </a:r>
          </a:p>
          <a:p>
            <a:pPr algn="ctr"/>
            <a:endParaRPr lang="es-ES_tradnl" sz="3600" noProof="0" dirty="0">
              <a:latin typeface="Arial" panose="020B0604020202020204" pitchFamily="34" charset="0"/>
              <a:cs typeface="Arial" panose="020B0604020202020204" pitchFamily="34" charset="0"/>
            </a:endParaRPr>
          </a:p>
        </p:txBody>
      </p:sp>
      <p:grpSp>
        <p:nvGrpSpPr>
          <p:cNvPr id="5" name="Group 4">
            <a:extLst>
              <a:ext uri="{FF2B5EF4-FFF2-40B4-BE49-F238E27FC236}">
                <a16:creationId xmlns:a16="http://schemas.microsoft.com/office/drawing/2014/main" id="{5FE60227-68C3-86C3-EEFB-E8ECFC0730CF}"/>
              </a:ext>
            </a:extLst>
          </p:cNvPr>
          <p:cNvGrpSpPr/>
          <p:nvPr/>
        </p:nvGrpSpPr>
        <p:grpSpPr>
          <a:xfrm>
            <a:off x="2076450" y="3830598"/>
            <a:ext cx="685800" cy="685800"/>
            <a:chOff x="6324600" y="4114799"/>
            <a:chExt cx="685800" cy="685800"/>
          </a:xfrm>
        </p:grpSpPr>
        <p:cxnSp>
          <p:nvCxnSpPr>
            <p:cNvPr id="7" name="Straight Connector 6">
              <a:extLst>
                <a:ext uri="{FF2B5EF4-FFF2-40B4-BE49-F238E27FC236}">
                  <a16:creationId xmlns:a16="http://schemas.microsoft.com/office/drawing/2014/main" id="{DBDE5BED-EF02-3A48-8089-726856B2753A}"/>
                </a:ext>
              </a:extLst>
            </p:cNvPr>
            <p:cNvCxnSpPr/>
            <p:nvPr/>
          </p:nvCxnSpPr>
          <p:spPr>
            <a:xfrm flipV="1">
              <a:off x="6324600" y="4114799"/>
              <a:ext cx="0" cy="685800"/>
            </a:xfrm>
            <a:prstGeom prst="line">
              <a:avLst/>
            </a:prstGeom>
            <a:ln w="38100" cap="sq">
              <a:solidFill>
                <a:schemeClr val="accent1"/>
              </a:solidFill>
              <a:bevel/>
              <a:headEnd type="none"/>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45DA6412-42C3-C649-F8B7-E9596736FAE3}"/>
                </a:ext>
              </a:extLst>
            </p:cNvPr>
            <p:cNvCxnSpPr/>
            <p:nvPr/>
          </p:nvCxnSpPr>
          <p:spPr>
            <a:xfrm>
              <a:off x="6324600" y="4114799"/>
              <a:ext cx="685800" cy="0"/>
            </a:xfrm>
            <a:prstGeom prst="line">
              <a:avLst/>
            </a:prstGeom>
            <a:ln w="38100" cap="sq">
              <a:solidFill>
                <a:schemeClr val="accent1"/>
              </a:solidFill>
              <a:beve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E98CE601-5EAC-DD77-0EB4-DA966884B15A}"/>
              </a:ext>
            </a:extLst>
          </p:cNvPr>
          <p:cNvGrpSpPr/>
          <p:nvPr/>
        </p:nvGrpSpPr>
        <p:grpSpPr>
          <a:xfrm rot="10800000">
            <a:off x="15114181" y="4995524"/>
            <a:ext cx="685800" cy="685800"/>
            <a:chOff x="6324600" y="4114799"/>
            <a:chExt cx="685800" cy="685800"/>
          </a:xfrm>
        </p:grpSpPr>
        <p:cxnSp>
          <p:nvCxnSpPr>
            <p:cNvPr id="10" name="Straight Connector 9">
              <a:extLst>
                <a:ext uri="{FF2B5EF4-FFF2-40B4-BE49-F238E27FC236}">
                  <a16:creationId xmlns:a16="http://schemas.microsoft.com/office/drawing/2014/main" id="{5195EF46-8237-0605-A43D-DD1C44206225}"/>
                </a:ext>
              </a:extLst>
            </p:cNvPr>
            <p:cNvCxnSpPr/>
            <p:nvPr/>
          </p:nvCxnSpPr>
          <p:spPr>
            <a:xfrm flipV="1">
              <a:off x="6324600" y="4114799"/>
              <a:ext cx="0" cy="685800"/>
            </a:xfrm>
            <a:prstGeom prst="line">
              <a:avLst/>
            </a:prstGeom>
            <a:ln w="38100" cap="sq">
              <a:solidFill>
                <a:schemeClr val="accent1"/>
              </a:solidFill>
              <a:beve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9452F2ED-D31B-4394-37F5-64F3A9956868}"/>
                </a:ext>
              </a:extLst>
            </p:cNvPr>
            <p:cNvCxnSpPr/>
            <p:nvPr/>
          </p:nvCxnSpPr>
          <p:spPr>
            <a:xfrm>
              <a:off x="6324600" y="4114799"/>
              <a:ext cx="685800" cy="0"/>
            </a:xfrm>
            <a:prstGeom prst="line">
              <a:avLst/>
            </a:prstGeom>
            <a:ln w="38100" cap="sq">
              <a:solidFill>
                <a:schemeClr val="accent1"/>
              </a:solidFill>
              <a:beve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29673350"/>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C85DEF-E6E4-AD47-8CA5-A21FC524F27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0577686-3155-6BA7-0E24-98370DF82210}"/>
              </a:ext>
            </a:extLst>
          </p:cNvPr>
          <p:cNvSpPr>
            <a:spLocks noGrp="1"/>
          </p:cNvSpPr>
          <p:nvPr>
            <p:ph type="title"/>
          </p:nvPr>
        </p:nvSpPr>
        <p:spPr>
          <a:xfrm>
            <a:off x="876300" y="571411"/>
            <a:ext cx="11925300" cy="1338828"/>
          </a:xfrm>
        </p:spPr>
        <p:txBody>
          <a:bodyPr/>
          <a:lstStyle/>
          <a:p>
            <a:r>
              <a:rPr lang="es-ES_tradnl" noProof="0" dirty="0">
                <a:solidFill>
                  <a:schemeClr val="accent1"/>
                </a:solidFill>
              </a:rPr>
              <a:t>objetivos</a:t>
            </a:r>
            <a:br>
              <a:rPr lang="es-ES_tradnl" noProof="0" dirty="0"/>
            </a:br>
            <a:r>
              <a:rPr lang="es-ES_tradnl" noProof="0" dirty="0"/>
              <a:t>objetivos específicos</a:t>
            </a:r>
          </a:p>
        </p:txBody>
      </p:sp>
      <p:sp>
        <p:nvSpPr>
          <p:cNvPr id="3" name="Slide Number Placeholder 2">
            <a:extLst>
              <a:ext uri="{FF2B5EF4-FFF2-40B4-BE49-F238E27FC236}">
                <a16:creationId xmlns:a16="http://schemas.microsoft.com/office/drawing/2014/main" id="{9612DD49-F84E-4019-F840-345DB161485C}"/>
              </a:ext>
            </a:extLst>
          </p:cNvPr>
          <p:cNvSpPr>
            <a:spLocks noGrp="1"/>
          </p:cNvSpPr>
          <p:nvPr>
            <p:ph type="sldNum" sz="quarter" idx="10"/>
          </p:nvPr>
        </p:nvSpPr>
        <p:spPr/>
        <p:txBody>
          <a:bodyPr/>
          <a:lstStyle/>
          <a:p>
            <a:pPr algn="l"/>
            <a:r>
              <a:rPr lang="es-ES_tradnl" noProof="0" dirty="0"/>
              <a:t>page</a:t>
            </a:r>
          </a:p>
          <a:p>
            <a:pPr algn="l"/>
            <a:r>
              <a:rPr lang="es-ES_tradnl" noProof="0" dirty="0"/>
              <a:t>0</a:t>
            </a:r>
            <a:fld id="{37D409AB-2201-4E18-8A34-C31753AD9B06}" type="slidenum">
              <a:rPr lang="es-ES_tradnl" noProof="0" smtClean="0"/>
              <a:pPr algn="l"/>
              <a:t>14</a:t>
            </a:fld>
            <a:endParaRPr lang="es-ES_tradnl" noProof="0" dirty="0"/>
          </a:p>
        </p:txBody>
      </p:sp>
      <p:sp>
        <p:nvSpPr>
          <p:cNvPr id="6" name="Rectangle 5">
            <a:extLst>
              <a:ext uri="{FF2B5EF4-FFF2-40B4-BE49-F238E27FC236}">
                <a16:creationId xmlns:a16="http://schemas.microsoft.com/office/drawing/2014/main" id="{92F95211-7730-892D-C795-00B116D80DA5}"/>
              </a:ext>
            </a:extLst>
          </p:cNvPr>
          <p:cNvSpPr/>
          <p:nvPr/>
        </p:nvSpPr>
        <p:spPr>
          <a:xfrm>
            <a:off x="1080000" y="2160000"/>
            <a:ext cx="15226800" cy="7350730"/>
          </a:xfrm>
          <a:prstGeom prst="rect">
            <a:avLst/>
          </a:prstGeom>
        </p:spPr>
        <p:txBody>
          <a:bodyPr wrap="square">
            <a:spAutoFit/>
          </a:bodyPr>
          <a:lstStyle/>
          <a:p>
            <a:pPr marL="285750" indent="-285750" algn="just">
              <a:spcBef>
                <a:spcPts val="400"/>
              </a:spcBef>
              <a:spcAft>
                <a:spcPts val="600"/>
              </a:spcAft>
              <a:buFont typeface="Arial" panose="020B0604020202020204" pitchFamily="34" charset="0"/>
              <a:buChar char="•"/>
            </a:pPr>
            <a:r>
              <a:rPr lang="es-ES_tradnl" sz="3200" noProof="0" dirty="0">
                <a:latin typeface="Arial" panose="020B0604020202020204" pitchFamily="34" charset="0"/>
                <a:ea typeface="Times New Roman" panose="02020603050405020304" pitchFamily="18" charset="0"/>
                <a:cs typeface="Times New Roman" panose="02020603050405020304" pitchFamily="18" charset="0"/>
              </a:rPr>
              <a:t>Análisis DTW de Argentina:</a:t>
            </a:r>
          </a:p>
          <a:p>
            <a:pPr marL="971550" lvl="1" indent="-285750" algn="just">
              <a:spcBef>
                <a:spcPts val="400"/>
              </a:spcBef>
              <a:spcAft>
                <a:spcPts val="600"/>
              </a:spcAft>
              <a:buFont typeface="Arial" panose="020B0604020202020204" pitchFamily="34" charset="0"/>
              <a:buChar char="•"/>
            </a:pPr>
            <a:r>
              <a:rPr lang="es-ES_tradnl" sz="2800" noProof="0" dirty="0">
                <a:latin typeface="Arial" panose="020B0604020202020204" pitchFamily="34" charset="0"/>
                <a:ea typeface="Times New Roman" panose="02020603050405020304" pitchFamily="18" charset="0"/>
                <a:cs typeface="Times New Roman" panose="02020603050405020304" pitchFamily="18" charset="0"/>
              </a:rPr>
              <a:t>Identificar los países más similares a Argentina según patrones temporales de GNI</a:t>
            </a:r>
          </a:p>
          <a:p>
            <a:pPr marL="971550" lvl="1" indent="-285750" algn="just">
              <a:spcBef>
                <a:spcPts val="400"/>
              </a:spcBef>
              <a:spcAft>
                <a:spcPts val="600"/>
              </a:spcAft>
              <a:buFont typeface="Arial" panose="020B0604020202020204" pitchFamily="34" charset="0"/>
              <a:buChar char="•"/>
            </a:pPr>
            <a:r>
              <a:rPr lang="es-ES_tradnl" sz="2800" noProof="0" dirty="0">
                <a:latin typeface="Arial" panose="020B0604020202020204" pitchFamily="34" charset="0"/>
                <a:ea typeface="Times New Roman" panose="02020603050405020304" pitchFamily="18" charset="0"/>
                <a:cs typeface="Times New Roman" panose="02020603050405020304" pitchFamily="18" charset="0"/>
              </a:rPr>
              <a:t>Analizar 197 países con 1 indicador económico</a:t>
            </a:r>
          </a:p>
          <a:p>
            <a:pPr marL="971550" lvl="1" indent="-285750" algn="just">
              <a:spcBef>
                <a:spcPts val="400"/>
              </a:spcBef>
              <a:spcAft>
                <a:spcPts val="600"/>
              </a:spcAft>
              <a:buFont typeface="Arial" panose="020B0604020202020204" pitchFamily="34" charset="0"/>
              <a:buChar char="•"/>
            </a:pPr>
            <a:r>
              <a:rPr lang="es-ES_tradnl" sz="2800" noProof="0" dirty="0">
                <a:latin typeface="Arial" panose="020B0604020202020204" pitchFamily="34" charset="0"/>
                <a:ea typeface="Times New Roman" panose="02020603050405020304" pitchFamily="18" charset="0"/>
                <a:cs typeface="Times New Roman" panose="02020603050405020304" pitchFamily="18" charset="0"/>
              </a:rPr>
              <a:t>Comparar resultados con clasificaciones del Banco Mundial y el resultado de K-</a:t>
            </a:r>
            <a:r>
              <a:rPr lang="es-ES_tradnl" sz="2800" noProof="0" dirty="0" err="1">
                <a:latin typeface="Arial" panose="020B0604020202020204" pitchFamily="34" charset="0"/>
                <a:ea typeface="Times New Roman" panose="02020603050405020304" pitchFamily="18" charset="0"/>
                <a:cs typeface="Times New Roman" panose="02020603050405020304" pitchFamily="18" charset="0"/>
              </a:rPr>
              <a:t>means</a:t>
            </a:r>
            <a:endParaRPr lang="es-ES_tradnl" sz="2800" noProof="0" dirty="0">
              <a:latin typeface="Arial" panose="020B0604020202020204" pitchFamily="34" charset="0"/>
              <a:ea typeface="Times New Roman" panose="02020603050405020304" pitchFamily="18" charset="0"/>
              <a:cs typeface="Times New Roman" panose="02020603050405020304" pitchFamily="18" charset="0"/>
            </a:endParaRPr>
          </a:p>
          <a:p>
            <a:pPr marL="285750" indent="-285750" algn="just">
              <a:spcBef>
                <a:spcPts val="400"/>
              </a:spcBef>
              <a:spcAft>
                <a:spcPts val="600"/>
              </a:spcAft>
              <a:buFont typeface="Arial" panose="020B0604020202020204" pitchFamily="34" charset="0"/>
              <a:buChar char="•"/>
            </a:pPr>
            <a:r>
              <a:rPr lang="es-ES_tradnl" sz="3200" noProof="0" dirty="0" err="1">
                <a:latin typeface="Arial" panose="020B0604020202020204" pitchFamily="34" charset="0"/>
                <a:ea typeface="Times New Roman" panose="02020603050405020304" pitchFamily="18" charset="0"/>
                <a:cs typeface="Times New Roman" panose="02020603050405020304" pitchFamily="18" charset="0"/>
              </a:rPr>
              <a:t>Clustering</a:t>
            </a:r>
            <a:r>
              <a:rPr lang="es-ES_tradnl" sz="3200" noProof="0" dirty="0">
                <a:latin typeface="Arial" panose="020B0604020202020204" pitchFamily="34" charset="0"/>
                <a:ea typeface="Times New Roman" panose="02020603050405020304" pitchFamily="18" charset="0"/>
                <a:cs typeface="Times New Roman" panose="02020603050405020304" pitchFamily="18" charset="0"/>
              </a:rPr>
              <a:t> Temporal:</a:t>
            </a:r>
          </a:p>
          <a:p>
            <a:pPr marL="971550" lvl="1" indent="-285750" algn="just">
              <a:spcBef>
                <a:spcPts val="400"/>
              </a:spcBef>
              <a:spcAft>
                <a:spcPts val="600"/>
              </a:spcAft>
              <a:buFont typeface="Arial" panose="020B0604020202020204" pitchFamily="34" charset="0"/>
              <a:buChar char="•"/>
            </a:pPr>
            <a:r>
              <a:rPr lang="es-ES_tradnl" sz="2800" noProof="0" dirty="0">
                <a:latin typeface="Arial" panose="020B0604020202020204" pitchFamily="34" charset="0"/>
                <a:ea typeface="Times New Roman" panose="02020603050405020304" pitchFamily="18" charset="0"/>
                <a:cs typeface="Times New Roman" panose="02020603050405020304" pitchFamily="18" charset="0"/>
              </a:rPr>
              <a:t>Implementar K-</a:t>
            </a:r>
            <a:r>
              <a:rPr lang="es-ES_tradnl" sz="2800" noProof="0" dirty="0" err="1">
                <a:latin typeface="Arial" panose="020B0604020202020204" pitchFamily="34" charset="0"/>
                <a:ea typeface="Times New Roman" panose="02020603050405020304" pitchFamily="18" charset="0"/>
                <a:cs typeface="Times New Roman" panose="02020603050405020304" pitchFamily="18" charset="0"/>
              </a:rPr>
              <a:t>means</a:t>
            </a:r>
            <a:r>
              <a:rPr lang="es-ES_tradnl" sz="2800" noProof="0" dirty="0">
                <a:latin typeface="Arial" panose="020B0604020202020204" pitchFamily="34" charset="0"/>
                <a:ea typeface="Times New Roman" panose="02020603050405020304" pitchFamily="18" charset="0"/>
                <a:cs typeface="Times New Roman" panose="02020603050405020304" pitchFamily="18" charset="0"/>
              </a:rPr>
              <a:t> usando DTW como medida de distancia</a:t>
            </a:r>
          </a:p>
          <a:p>
            <a:pPr marL="971550" lvl="1" indent="-285750" algn="just">
              <a:spcBef>
                <a:spcPts val="400"/>
              </a:spcBef>
              <a:spcAft>
                <a:spcPts val="600"/>
              </a:spcAft>
              <a:buFont typeface="Arial" panose="020B0604020202020204" pitchFamily="34" charset="0"/>
              <a:buChar char="•"/>
            </a:pPr>
            <a:r>
              <a:rPr lang="es-ES_tradnl" sz="2800" noProof="0" dirty="0">
                <a:latin typeface="Arial" panose="020B0604020202020204" pitchFamily="34" charset="0"/>
                <a:ea typeface="Times New Roman" panose="02020603050405020304" pitchFamily="18" charset="0"/>
                <a:cs typeface="Times New Roman" panose="02020603050405020304" pitchFamily="18" charset="0"/>
              </a:rPr>
              <a:t>Validar con </a:t>
            </a:r>
            <a:r>
              <a:rPr lang="es-ES_tradnl" sz="2800" noProof="0" dirty="0" err="1">
                <a:latin typeface="Arial" panose="020B0604020202020204" pitchFamily="34" charset="0"/>
                <a:ea typeface="Times New Roman" panose="02020603050405020304" pitchFamily="18" charset="0"/>
                <a:cs typeface="Times New Roman" panose="02020603050405020304" pitchFamily="18" charset="0"/>
              </a:rPr>
              <a:t>silhouette</a:t>
            </a:r>
            <a:r>
              <a:rPr lang="es-ES_tradnl" sz="2800" noProof="0" dirty="0">
                <a:latin typeface="Arial" panose="020B0604020202020204" pitchFamily="34" charset="0"/>
                <a:ea typeface="Times New Roman" panose="02020603050405020304" pitchFamily="18" charset="0"/>
                <a:cs typeface="Times New Roman" panose="02020603050405020304" pitchFamily="18" charset="0"/>
              </a:rPr>
              <a:t> score</a:t>
            </a:r>
          </a:p>
          <a:p>
            <a:pPr marL="285750" indent="-285750" algn="just">
              <a:spcBef>
                <a:spcPts val="400"/>
              </a:spcBef>
              <a:spcAft>
                <a:spcPts val="600"/>
              </a:spcAft>
              <a:buFont typeface="Arial" panose="020B0604020202020204" pitchFamily="34" charset="0"/>
              <a:buChar char="•"/>
            </a:pPr>
            <a:r>
              <a:rPr lang="es-ES_tradnl" sz="3200" noProof="0" dirty="0">
                <a:latin typeface="Arial" panose="020B0604020202020204" pitchFamily="34" charset="0"/>
                <a:ea typeface="Times New Roman" panose="02020603050405020304" pitchFamily="18" charset="0"/>
                <a:cs typeface="Times New Roman" panose="02020603050405020304" pitchFamily="18" charset="0"/>
              </a:rPr>
              <a:t>Comparación DTW vs Banco Mundial vs K-</a:t>
            </a:r>
            <a:r>
              <a:rPr lang="es-ES_tradnl" sz="3200" noProof="0" dirty="0" err="1">
                <a:latin typeface="Arial" panose="020B0604020202020204" pitchFamily="34" charset="0"/>
                <a:ea typeface="Times New Roman" panose="02020603050405020304" pitchFamily="18" charset="0"/>
                <a:cs typeface="Times New Roman" panose="02020603050405020304" pitchFamily="18" charset="0"/>
              </a:rPr>
              <a:t>means</a:t>
            </a:r>
            <a:r>
              <a:rPr lang="es-ES_tradnl" sz="3200" noProof="0" dirty="0">
                <a:latin typeface="Arial" panose="020B0604020202020204" pitchFamily="34" charset="0"/>
                <a:ea typeface="Times New Roman" panose="02020603050405020304" pitchFamily="18" charset="0"/>
                <a:cs typeface="Times New Roman" panose="02020603050405020304" pitchFamily="18" charset="0"/>
              </a:rPr>
              <a:t> tradicional</a:t>
            </a:r>
          </a:p>
          <a:p>
            <a:pPr marL="971550" lvl="1" indent="-285750" algn="just">
              <a:spcBef>
                <a:spcPts val="400"/>
              </a:spcBef>
              <a:spcAft>
                <a:spcPts val="600"/>
              </a:spcAft>
              <a:buFont typeface="Arial" panose="020B0604020202020204" pitchFamily="34" charset="0"/>
              <a:buChar char="•"/>
            </a:pPr>
            <a:r>
              <a:rPr lang="es-ES_tradnl" sz="2800" noProof="0" dirty="0">
                <a:latin typeface="Arial" panose="020B0604020202020204" pitchFamily="34" charset="0"/>
                <a:ea typeface="Times New Roman" panose="02020603050405020304" pitchFamily="18" charset="0"/>
                <a:cs typeface="Times New Roman" panose="02020603050405020304" pitchFamily="18" charset="0"/>
              </a:rPr>
              <a:t>Identificar complementariedad entre enfoques</a:t>
            </a:r>
          </a:p>
          <a:p>
            <a:pPr marL="285750" indent="-285750" algn="just">
              <a:spcBef>
                <a:spcPts val="400"/>
              </a:spcBef>
              <a:spcAft>
                <a:spcPts val="600"/>
              </a:spcAft>
              <a:buFont typeface="Arial" panose="020B0604020202020204" pitchFamily="34" charset="0"/>
              <a:buChar char="•"/>
            </a:pPr>
            <a:r>
              <a:rPr lang="es-ES_tradnl" sz="3200" noProof="0" dirty="0">
                <a:latin typeface="Arial" panose="020B0604020202020204" pitchFamily="34" charset="0"/>
                <a:ea typeface="Times New Roman" panose="02020603050405020304" pitchFamily="18" charset="0"/>
                <a:cs typeface="Times New Roman" panose="02020603050405020304" pitchFamily="18" charset="0"/>
              </a:rPr>
              <a:t>Validación Empírica:</a:t>
            </a:r>
          </a:p>
          <a:p>
            <a:pPr marL="971550" lvl="1" indent="-285750" algn="just">
              <a:spcBef>
                <a:spcPts val="400"/>
              </a:spcBef>
              <a:spcAft>
                <a:spcPts val="600"/>
              </a:spcAft>
              <a:buFont typeface="Arial" panose="020B0604020202020204" pitchFamily="34" charset="0"/>
              <a:buChar char="•"/>
            </a:pPr>
            <a:r>
              <a:rPr lang="es-ES_tradnl" sz="2800" noProof="0" dirty="0">
                <a:latin typeface="Arial" panose="020B0604020202020204" pitchFamily="34" charset="0"/>
                <a:ea typeface="Times New Roman" panose="02020603050405020304" pitchFamily="18" charset="0"/>
                <a:cs typeface="Times New Roman" panose="02020603050405020304" pitchFamily="18" charset="0"/>
              </a:rPr>
              <a:t>Caso Argentina: ¿Está realmente en </a:t>
            </a:r>
            <a:r>
              <a:rPr lang="es-ES_tradnl" sz="2800" noProof="0" dirty="0" err="1">
                <a:latin typeface="Arial" panose="020B0604020202020204" pitchFamily="34" charset="0"/>
                <a:ea typeface="Times New Roman" panose="02020603050405020304" pitchFamily="18" charset="0"/>
                <a:cs typeface="Times New Roman" panose="02020603050405020304" pitchFamily="18" charset="0"/>
              </a:rPr>
              <a:t>Upper</a:t>
            </a:r>
            <a:r>
              <a:rPr lang="es-ES_tradnl" sz="2800" noProof="0" dirty="0">
                <a:latin typeface="Arial" panose="020B0604020202020204" pitchFamily="34" charset="0"/>
                <a:ea typeface="Times New Roman" panose="02020603050405020304" pitchFamily="18" charset="0"/>
                <a:cs typeface="Times New Roman" panose="02020603050405020304" pitchFamily="18" charset="0"/>
              </a:rPr>
              <a:t> </a:t>
            </a:r>
            <a:r>
              <a:rPr lang="es-ES_tradnl" sz="2800" noProof="0" dirty="0" err="1">
                <a:latin typeface="Arial" panose="020B0604020202020204" pitchFamily="34" charset="0"/>
                <a:ea typeface="Times New Roman" panose="02020603050405020304" pitchFamily="18" charset="0"/>
                <a:cs typeface="Times New Roman" panose="02020603050405020304" pitchFamily="18" charset="0"/>
              </a:rPr>
              <a:t>middle</a:t>
            </a:r>
            <a:r>
              <a:rPr lang="es-ES_tradnl" sz="2800" noProof="0" dirty="0">
                <a:latin typeface="Arial" panose="020B0604020202020204" pitchFamily="34" charset="0"/>
                <a:ea typeface="Times New Roman" panose="02020603050405020304" pitchFamily="18" charset="0"/>
                <a:cs typeface="Times New Roman" panose="02020603050405020304" pitchFamily="18" charset="0"/>
              </a:rPr>
              <a:t> </a:t>
            </a:r>
            <a:r>
              <a:rPr lang="es-ES_tradnl" sz="2800" noProof="0" dirty="0" err="1">
                <a:latin typeface="Arial" panose="020B0604020202020204" pitchFamily="34" charset="0"/>
                <a:ea typeface="Times New Roman" panose="02020603050405020304" pitchFamily="18" charset="0"/>
                <a:cs typeface="Times New Roman" panose="02020603050405020304" pitchFamily="18" charset="0"/>
              </a:rPr>
              <a:t>income</a:t>
            </a:r>
            <a:r>
              <a:rPr lang="es-ES_tradnl" sz="2800" noProof="0" dirty="0">
                <a:latin typeface="Arial" panose="020B0604020202020204" pitchFamily="34" charset="0"/>
                <a:ea typeface="Times New Roman" panose="02020603050405020304" pitchFamily="18" charset="0"/>
                <a:cs typeface="Times New Roman" panose="02020603050405020304" pitchFamily="18" charset="0"/>
              </a:rPr>
              <a:t> o en Low </a:t>
            </a:r>
            <a:r>
              <a:rPr lang="es-ES_tradnl" sz="2800" noProof="0" dirty="0" err="1">
                <a:latin typeface="Arial" panose="020B0604020202020204" pitchFamily="34" charset="0"/>
                <a:ea typeface="Times New Roman" panose="02020603050405020304" pitchFamily="18" charset="0"/>
                <a:cs typeface="Times New Roman" panose="02020603050405020304" pitchFamily="18" charset="0"/>
              </a:rPr>
              <a:t>income</a:t>
            </a:r>
            <a:r>
              <a:rPr lang="es-ES_tradnl" sz="2800" noProof="0" dirty="0">
                <a:latin typeface="Arial" panose="020B0604020202020204" pitchFamily="34" charset="0"/>
                <a:ea typeface="Times New Roman" panose="02020603050405020304" pitchFamily="18" charset="0"/>
                <a:cs typeface="Times New Roman" panose="02020603050405020304" pitchFamily="18" charset="0"/>
              </a:rPr>
              <a:t> según DTW?</a:t>
            </a:r>
          </a:p>
          <a:p>
            <a:pPr marL="971550" lvl="1" indent="-285750" algn="just">
              <a:spcBef>
                <a:spcPts val="400"/>
              </a:spcBef>
              <a:spcAft>
                <a:spcPts val="600"/>
              </a:spcAft>
              <a:buFont typeface="Arial" panose="020B0604020202020204" pitchFamily="34" charset="0"/>
              <a:buChar char="•"/>
            </a:pPr>
            <a:r>
              <a:rPr lang="es-ES_tradnl" sz="2800" noProof="0" dirty="0">
                <a:latin typeface="Arial" panose="020B0604020202020204" pitchFamily="34" charset="0"/>
                <a:ea typeface="Times New Roman" panose="02020603050405020304" pitchFamily="18" charset="0"/>
                <a:cs typeface="Times New Roman" panose="02020603050405020304" pitchFamily="18" charset="0"/>
              </a:rPr>
              <a:t>Análisis regional: ¿Predomina América Latina en países similares?</a:t>
            </a:r>
          </a:p>
        </p:txBody>
      </p:sp>
    </p:spTree>
    <p:extLst>
      <p:ext uri="{BB962C8B-B14F-4D97-AF65-F5344CB8AC3E}">
        <p14:creationId xmlns:p14="http://schemas.microsoft.com/office/powerpoint/2010/main" val="1549060122"/>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BBD12A-DAFA-B58F-FB56-1A64165AF1EF}"/>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F6A37C36-8F1C-6B3E-EE4C-AFFDD70724AF}"/>
              </a:ext>
            </a:extLst>
          </p:cNvPr>
          <p:cNvSpPr txBox="1"/>
          <p:nvPr/>
        </p:nvSpPr>
        <p:spPr>
          <a:xfrm>
            <a:off x="6632124" y="4589502"/>
            <a:ext cx="5023753" cy="1107996"/>
          </a:xfrm>
          <a:prstGeom prst="rect">
            <a:avLst/>
          </a:prstGeom>
          <a:noFill/>
        </p:spPr>
        <p:txBody>
          <a:bodyPr wrap="square" rtlCol="0">
            <a:spAutoFit/>
          </a:bodyPr>
          <a:lstStyle/>
          <a:p>
            <a:pPr algn="ctr"/>
            <a:r>
              <a:rPr lang="es-ES_tradnl" sz="6600" b="1" noProof="0" dirty="0">
                <a:solidFill>
                  <a:schemeClr val="accent1"/>
                </a:solidFill>
                <a:ea typeface="Roboto Condensed" panose="02000000000000000000" pitchFamily="2" charset="0"/>
                <a:cs typeface="Lato Semibold" panose="020F0502020204030203" pitchFamily="34" charset="0"/>
              </a:rPr>
              <a:t>Metodología</a:t>
            </a:r>
          </a:p>
        </p:txBody>
      </p:sp>
      <p:grpSp>
        <p:nvGrpSpPr>
          <p:cNvPr id="4" name="Group 3">
            <a:extLst>
              <a:ext uri="{FF2B5EF4-FFF2-40B4-BE49-F238E27FC236}">
                <a16:creationId xmlns:a16="http://schemas.microsoft.com/office/drawing/2014/main" id="{40D6B62E-FEA3-932E-9478-389BB71CF1EC}"/>
              </a:ext>
            </a:extLst>
          </p:cNvPr>
          <p:cNvGrpSpPr/>
          <p:nvPr/>
        </p:nvGrpSpPr>
        <p:grpSpPr>
          <a:xfrm>
            <a:off x="6553200" y="4533900"/>
            <a:ext cx="685800" cy="685800"/>
            <a:chOff x="6324600" y="4114799"/>
            <a:chExt cx="685800" cy="685800"/>
          </a:xfrm>
        </p:grpSpPr>
        <p:cxnSp>
          <p:nvCxnSpPr>
            <p:cNvPr id="6" name="Straight Connector 5">
              <a:extLst>
                <a:ext uri="{FF2B5EF4-FFF2-40B4-BE49-F238E27FC236}">
                  <a16:creationId xmlns:a16="http://schemas.microsoft.com/office/drawing/2014/main" id="{9C51616F-AFDC-9B94-5085-2B556CD85792}"/>
                </a:ext>
              </a:extLst>
            </p:cNvPr>
            <p:cNvCxnSpPr/>
            <p:nvPr/>
          </p:nvCxnSpPr>
          <p:spPr>
            <a:xfrm flipV="1">
              <a:off x="6324600" y="4114799"/>
              <a:ext cx="0" cy="685800"/>
            </a:xfrm>
            <a:prstGeom prst="line">
              <a:avLst/>
            </a:prstGeom>
            <a:ln w="38100" cap="sq">
              <a:solidFill>
                <a:schemeClr val="accent1"/>
              </a:solidFill>
              <a:bevel/>
              <a:headEnd type="none"/>
              <a:tailEnd type="none"/>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0C98786-F8A2-D154-C104-5BD005BEF129}"/>
                </a:ext>
              </a:extLst>
            </p:cNvPr>
            <p:cNvCxnSpPr/>
            <p:nvPr/>
          </p:nvCxnSpPr>
          <p:spPr>
            <a:xfrm>
              <a:off x="6324600" y="4114799"/>
              <a:ext cx="685800" cy="0"/>
            </a:xfrm>
            <a:prstGeom prst="line">
              <a:avLst/>
            </a:prstGeom>
            <a:ln w="38100" cap="sq">
              <a:solidFill>
                <a:schemeClr val="accent1"/>
              </a:solidFill>
              <a:beve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8" name="Group 7">
            <a:extLst>
              <a:ext uri="{FF2B5EF4-FFF2-40B4-BE49-F238E27FC236}">
                <a16:creationId xmlns:a16="http://schemas.microsoft.com/office/drawing/2014/main" id="{2F4BBB85-10BE-EB9E-15DF-E246D069796D}"/>
              </a:ext>
            </a:extLst>
          </p:cNvPr>
          <p:cNvGrpSpPr/>
          <p:nvPr/>
        </p:nvGrpSpPr>
        <p:grpSpPr>
          <a:xfrm rot="10800000">
            <a:off x="11049000" y="5143500"/>
            <a:ext cx="685800" cy="685800"/>
            <a:chOff x="6324600" y="4114799"/>
            <a:chExt cx="685800" cy="685800"/>
          </a:xfrm>
        </p:grpSpPr>
        <p:cxnSp>
          <p:nvCxnSpPr>
            <p:cNvPr id="9" name="Straight Connector 8">
              <a:extLst>
                <a:ext uri="{FF2B5EF4-FFF2-40B4-BE49-F238E27FC236}">
                  <a16:creationId xmlns:a16="http://schemas.microsoft.com/office/drawing/2014/main" id="{E002E3AC-A170-8940-B65F-E27EA810ADAF}"/>
                </a:ext>
              </a:extLst>
            </p:cNvPr>
            <p:cNvCxnSpPr/>
            <p:nvPr/>
          </p:nvCxnSpPr>
          <p:spPr>
            <a:xfrm flipV="1">
              <a:off x="6324600" y="4114799"/>
              <a:ext cx="0" cy="685800"/>
            </a:xfrm>
            <a:prstGeom prst="line">
              <a:avLst/>
            </a:prstGeom>
            <a:ln w="38100" cap="sq">
              <a:solidFill>
                <a:schemeClr val="accent1"/>
              </a:solidFill>
              <a:beve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DA78892-C6CE-08B9-96AD-9D6D84CA75C1}"/>
                </a:ext>
              </a:extLst>
            </p:cNvPr>
            <p:cNvCxnSpPr/>
            <p:nvPr/>
          </p:nvCxnSpPr>
          <p:spPr>
            <a:xfrm>
              <a:off x="6324600" y="4114799"/>
              <a:ext cx="685800" cy="0"/>
            </a:xfrm>
            <a:prstGeom prst="line">
              <a:avLst/>
            </a:prstGeom>
            <a:ln w="38100" cap="sq">
              <a:solidFill>
                <a:schemeClr val="accent1"/>
              </a:solidFill>
              <a:beve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07009276"/>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56EAC6-2268-6342-0712-34769BF1A0F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6A5F451-5E24-B84C-2988-E9F88919C7EA}"/>
              </a:ext>
            </a:extLst>
          </p:cNvPr>
          <p:cNvSpPr>
            <a:spLocks noGrp="1"/>
          </p:cNvSpPr>
          <p:nvPr>
            <p:ph type="title"/>
          </p:nvPr>
        </p:nvSpPr>
        <p:spPr>
          <a:xfrm>
            <a:off x="876300" y="571411"/>
            <a:ext cx="11925300" cy="1338828"/>
          </a:xfrm>
        </p:spPr>
        <p:txBody>
          <a:bodyPr/>
          <a:lstStyle/>
          <a:p>
            <a:r>
              <a:rPr lang="es-ES_tradnl" noProof="0" dirty="0">
                <a:solidFill>
                  <a:schemeClr val="accent1"/>
                </a:solidFill>
              </a:rPr>
              <a:t>metodología</a:t>
            </a:r>
            <a:br>
              <a:rPr lang="es-ES_tradnl" noProof="0" dirty="0"/>
            </a:br>
            <a:r>
              <a:rPr lang="es-ES_tradnl" noProof="0" dirty="0"/>
              <a:t>Dynamic Time </a:t>
            </a:r>
            <a:r>
              <a:rPr lang="es-ES_tradnl" noProof="0" dirty="0" err="1"/>
              <a:t>Warping</a:t>
            </a:r>
            <a:r>
              <a:rPr lang="es-ES_tradnl" noProof="0" dirty="0"/>
              <a:t> (DTW)</a:t>
            </a:r>
          </a:p>
        </p:txBody>
      </p:sp>
      <p:sp>
        <p:nvSpPr>
          <p:cNvPr id="3" name="Slide Number Placeholder 2">
            <a:extLst>
              <a:ext uri="{FF2B5EF4-FFF2-40B4-BE49-F238E27FC236}">
                <a16:creationId xmlns:a16="http://schemas.microsoft.com/office/drawing/2014/main" id="{7603326B-A64F-113C-37A1-1CDACD7CB668}"/>
              </a:ext>
            </a:extLst>
          </p:cNvPr>
          <p:cNvSpPr>
            <a:spLocks noGrp="1"/>
          </p:cNvSpPr>
          <p:nvPr>
            <p:ph type="sldNum" sz="quarter" idx="10"/>
          </p:nvPr>
        </p:nvSpPr>
        <p:spPr/>
        <p:txBody>
          <a:bodyPr/>
          <a:lstStyle/>
          <a:p>
            <a:pPr algn="l"/>
            <a:r>
              <a:rPr lang="es-ES_tradnl" noProof="0" dirty="0"/>
              <a:t>page</a:t>
            </a:r>
          </a:p>
          <a:p>
            <a:pPr algn="l"/>
            <a:r>
              <a:rPr lang="es-ES_tradnl" noProof="0" dirty="0"/>
              <a:t>0</a:t>
            </a:r>
            <a:fld id="{37D409AB-2201-4E18-8A34-C31753AD9B06}" type="slidenum">
              <a:rPr lang="es-ES_tradnl" noProof="0" smtClean="0"/>
              <a:pPr algn="l"/>
              <a:t>16</a:t>
            </a:fld>
            <a:endParaRPr lang="es-ES_tradnl" noProof="0" dirty="0"/>
          </a:p>
        </p:txBody>
      </p:sp>
      <p:sp>
        <p:nvSpPr>
          <p:cNvPr id="6" name="Rectangle 5">
            <a:extLst>
              <a:ext uri="{FF2B5EF4-FFF2-40B4-BE49-F238E27FC236}">
                <a16:creationId xmlns:a16="http://schemas.microsoft.com/office/drawing/2014/main" id="{FB5A41E9-696B-01CB-FF7A-54AD4BBFBC37}"/>
              </a:ext>
            </a:extLst>
          </p:cNvPr>
          <p:cNvSpPr/>
          <p:nvPr/>
        </p:nvSpPr>
        <p:spPr>
          <a:xfrm>
            <a:off x="1080000" y="2160000"/>
            <a:ext cx="15607800" cy="5488554"/>
          </a:xfrm>
          <a:prstGeom prst="rect">
            <a:avLst/>
          </a:prstGeom>
        </p:spPr>
        <p:txBody>
          <a:bodyPr wrap="square">
            <a:spAutoFit/>
          </a:bodyPr>
          <a:lstStyle/>
          <a:p>
            <a:pPr marL="285750" indent="-285750" algn="just">
              <a:lnSpc>
                <a:spcPct val="150000"/>
              </a:lnSpc>
              <a:spcBef>
                <a:spcPts val="400"/>
              </a:spcBef>
              <a:spcAft>
                <a:spcPts val="600"/>
              </a:spcAft>
              <a:buFont typeface="Arial" panose="020B0604020202020204" pitchFamily="34" charset="0"/>
              <a:buChar char="•"/>
            </a:pPr>
            <a:r>
              <a:rPr lang="es-ES_tradnl" sz="3600" noProof="0" dirty="0">
                <a:latin typeface="Arial" panose="020B0604020202020204" pitchFamily="34" charset="0"/>
                <a:ea typeface="Times New Roman" panose="02020603050405020304" pitchFamily="18" charset="0"/>
                <a:cs typeface="Times New Roman" panose="02020603050405020304" pitchFamily="18" charset="0"/>
              </a:rPr>
              <a:t>Algoritmo que encuentra la mejor alineación temporal entre dos series, permitiendo comparar formas independientemente del tiempo</a:t>
            </a:r>
          </a:p>
          <a:p>
            <a:pPr marL="285750" indent="-285750" algn="just">
              <a:lnSpc>
                <a:spcPct val="150000"/>
              </a:lnSpc>
              <a:spcBef>
                <a:spcPts val="400"/>
              </a:spcBef>
              <a:spcAft>
                <a:spcPts val="600"/>
              </a:spcAft>
              <a:buFont typeface="Arial" panose="020B0604020202020204" pitchFamily="34" charset="0"/>
              <a:buChar char="•"/>
            </a:pPr>
            <a:r>
              <a:rPr lang="es-ES_tradnl" sz="3600" noProof="0" dirty="0">
                <a:latin typeface="Arial" panose="020B0604020202020204" pitchFamily="34" charset="0"/>
                <a:ea typeface="Times New Roman" panose="02020603050405020304" pitchFamily="18" charset="0"/>
                <a:cs typeface="Times New Roman" panose="02020603050405020304" pitchFamily="18" charset="0"/>
              </a:rPr>
              <a:t>Permite "estirar" y "comprimir" el tiempo para encontrar mejor coincidencia</a:t>
            </a:r>
          </a:p>
          <a:p>
            <a:pPr marL="285750" indent="-285750" algn="just">
              <a:lnSpc>
                <a:spcPct val="150000"/>
              </a:lnSpc>
              <a:spcBef>
                <a:spcPts val="400"/>
              </a:spcBef>
              <a:spcAft>
                <a:spcPts val="600"/>
              </a:spcAft>
              <a:buFont typeface="Arial" panose="020B0604020202020204" pitchFamily="34" charset="0"/>
              <a:buChar char="•"/>
            </a:pPr>
            <a:r>
              <a:rPr lang="es-ES_tradnl" sz="3600" noProof="0" dirty="0">
                <a:latin typeface="Arial" panose="020B0604020202020204" pitchFamily="34" charset="0"/>
                <a:ea typeface="Times New Roman" panose="02020603050405020304" pitchFamily="18" charset="0"/>
                <a:cs typeface="Times New Roman" panose="02020603050405020304" pitchFamily="18" charset="0"/>
              </a:rPr>
              <a:t>Captura patrones temporales (formas de las curvas) </a:t>
            </a:r>
          </a:p>
          <a:p>
            <a:pPr marL="285750" indent="-285750" algn="just">
              <a:lnSpc>
                <a:spcPct val="150000"/>
              </a:lnSpc>
              <a:spcBef>
                <a:spcPts val="400"/>
              </a:spcBef>
              <a:spcAft>
                <a:spcPts val="600"/>
              </a:spcAft>
              <a:buFont typeface="Arial" panose="020B0604020202020204" pitchFamily="34" charset="0"/>
              <a:buChar char="•"/>
            </a:pPr>
            <a:r>
              <a:rPr lang="es-ES_tradnl" sz="3600" noProof="0" dirty="0">
                <a:latin typeface="Arial" panose="020B0604020202020204" pitchFamily="34" charset="0"/>
                <a:ea typeface="Times New Roman" panose="02020603050405020304" pitchFamily="18" charset="0"/>
                <a:cs typeface="Times New Roman" panose="02020603050405020304" pitchFamily="18" charset="0"/>
              </a:rPr>
              <a:t>Invariante a velocidad (permite diferentes ritmos de crecimiento)</a:t>
            </a:r>
          </a:p>
          <a:p>
            <a:pPr marL="285750" indent="-285750" algn="just">
              <a:lnSpc>
                <a:spcPct val="150000"/>
              </a:lnSpc>
              <a:spcBef>
                <a:spcPts val="400"/>
              </a:spcBef>
              <a:spcAft>
                <a:spcPts val="600"/>
              </a:spcAft>
              <a:buFont typeface="Arial" panose="020B0604020202020204" pitchFamily="34" charset="0"/>
              <a:buChar char="•"/>
            </a:pPr>
            <a:r>
              <a:rPr lang="es-ES_tradnl" sz="3600" noProof="0" dirty="0">
                <a:latin typeface="Arial" panose="020B0604020202020204" pitchFamily="34" charset="0"/>
                <a:ea typeface="Times New Roman" panose="02020603050405020304" pitchFamily="18" charset="0"/>
                <a:cs typeface="Times New Roman" panose="02020603050405020304" pitchFamily="18" charset="0"/>
              </a:rPr>
              <a:t>Interpretable (distancia = diferencia en patrones evolutivos)</a:t>
            </a:r>
          </a:p>
        </p:txBody>
      </p:sp>
    </p:spTree>
    <p:extLst>
      <p:ext uri="{BB962C8B-B14F-4D97-AF65-F5344CB8AC3E}">
        <p14:creationId xmlns:p14="http://schemas.microsoft.com/office/powerpoint/2010/main" val="1810452668"/>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1CDAC9-4B9B-2338-AEC2-65E8738E2EC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ECA05B8-575A-48B1-E3F6-B0EC39AA89D8}"/>
              </a:ext>
            </a:extLst>
          </p:cNvPr>
          <p:cNvSpPr>
            <a:spLocks noGrp="1"/>
          </p:cNvSpPr>
          <p:nvPr>
            <p:ph type="title"/>
          </p:nvPr>
        </p:nvSpPr>
        <p:spPr>
          <a:xfrm>
            <a:off x="876300" y="571411"/>
            <a:ext cx="11925300" cy="1338828"/>
          </a:xfrm>
        </p:spPr>
        <p:txBody>
          <a:bodyPr/>
          <a:lstStyle/>
          <a:p>
            <a:r>
              <a:rPr lang="es-ES_tradnl" noProof="0" dirty="0">
                <a:solidFill>
                  <a:schemeClr val="accent1"/>
                </a:solidFill>
              </a:rPr>
              <a:t>metodología</a:t>
            </a:r>
            <a:br>
              <a:rPr lang="es-ES_tradnl" noProof="0" dirty="0"/>
            </a:br>
            <a:r>
              <a:rPr lang="es-ES_tradnl" noProof="0" dirty="0"/>
              <a:t>Dynamic Time </a:t>
            </a:r>
            <a:r>
              <a:rPr lang="es-ES_tradnl" noProof="0" dirty="0" err="1"/>
              <a:t>Warping</a:t>
            </a:r>
            <a:r>
              <a:rPr lang="es-ES_tradnl" noProof="0" dirty="0"/>
              <a:t> (DTW)</a:t>
            </a:r>
          </a:p>
        </p:txBody>
      </p:sp>
      <p:sp>
        <p:nvSpPr>
          <p:cNvPr id="3" name="Slide Number Placeholder 2">
            <a:extLst>
              <a:ext uri="{FF2B5EF4-FFF2-40B4-BE49-F238E27FC236}">
                <a16:creationId xmlns:a16="http://schemas.microsoft.com/office/drawing/2014/main" id="{42BD527C-4EDD-ECF2-1ED7-1FD757FD5C48}"/>
              </a:ext>
            </a:extLst>
          </p:cNvPr>
          <p:cNvSpPr>
            <a:spLocks noGrp="1"/>
          </p:cNvSpPr>
          <p:nvPr>
            <p:ph type="sldNum" sz="quarter" idx="10"/>
          </p:nvPr>
        </p:nvSpPr>
        <p:spPr/>
        <p:txBody>
          <a:bodyPr/>
          <a:lstStyle/>
          <a:p>
            <a:pPr algn="l"/>
            <a:r>
              <a:rPr lang="es-ES_tradnl" noProof="0" dirty="0"/>
              <a:t>page</a:t>
            </a:r>
          </a:p>
          <a:p>
            <a:pPr algn="l"/>
            <a:r>
              <a:rPr lang="es-ES_tradnl" noProof="0" dirty="0"/>
              <a:t>0</a:t>
            </a:r>
            <a:fld id="{37D409AB-2201-4E18-8A34-C31753AD9B06}" type="slidenum">
              <a:rPr lang="es-ES_tradnl" noProof="0" smtClean="0"/>
              <a:pPr algn="l"/>
              <a:t>17</a:t>
            </a:fld>
            <a:endParaRPr lang="es-ES_tradnl" noProof="0" dirty="0"/>
          </a:p>
        </p:txBody>
      </p:sp>
      <p:sp>
        <p:nvSpPr>
          <p:cNvPr id="6" name="Rectangle 5">
            <a:extLst>
              <a:ext uri="{FF2B5EF4-FFF2-40B4-BE49-F238E27FC236}">
                <a16:creationId xmlns:a16="http://schemas.microsoft.com/office/drawing/2014/main" id="{B41412CB-E367-567B-E4C0-A55DB22122E3}"/>
              </a:ext>
            </a:extLst>
          </p:cNvPr>
          <p:cNvSpPr/>
          <p:nvPr/>
        </p:nvSpPr>
        <p:spPr>
          <a:xfrm>
            <a:off x="1080000" y="2160000"/>
            <a:ext cx="15836400" cy="6319551"/>
          </a:xfrm>
          <a:prstGeom prst="rect">
            <a:avLst/>
          </a:prstGeom>
        </p:spPr>
        <p:txBody>
          <a:bodyPr wrap="square">
            <a:spAutoFit/>
          </a:bodyPr>
          <a:lstStyle/>
          <a:p>
            <a:pPr marL="285750" indent="-285750" algn="just">
              <a:lnSpc>
                <a:spcPct val="150000"/>
              </a:lnSpc>
              <a:spcBef>
                <a:spcPts val="400"/>
              </a:spcBef>
              <a:spcAft>
                <a:spcPts val="600"/>
              </a:spcAft>
              <a:buFont typeface="Arial" panose="020B0604020202020204" pitchFamily="34" charset="0"/>
              <a:buChar char="•"/>
            </a:pPr>
            <a:r>
              <a:rPr lang="es-ES_tradnl" sz="3600" noProof="0" dirty="0">
                <a:latin typeface="Arial" panose="020B0604020202020204" pitchFamily="34" charset="0"/>
                <a:ea typeface="Times New Roman" panose="02020603050405020304" pitchFamily="18" charset="0"/>
                <a:cs typeface="Times New Roman" panose="02020603050405020304" pitchFamily="18" charset="0"/>
              </a:rPr>
              <a:t>Costo computacional alto: O(</a:t>
            </a:r>
            <a:r>
              <a:rPr lang="es-ES_tradnl" sz="3600" noProof="0" dirty="0" err="1">
                <a:latin typeface="Arial" panose="020B0604020202020204" pitchFamily="34" charset="0"/>
                <a:ea typeface="Times New Roman" panose="02020603050405020304" pitchFamily="18" charset="0"/>
                <a:cs typeface="Times New Roman" panose="02020603050405020304" pitchFamily="18" charset="0"/>
              </a:rPr>
              <a:t>n·m</a:t>
            </a:r>
            <a:r>
              <a:rPr lang="es-ES_tradnl" sz="3600" noProof="0" dirty="0">
                <a:latin typeface="Arial" panose="020B0604020202020204" pitchFamily="34" charset="0"/>
                <a:ea typeface="Times New Roman" panose="02020603050405020304" pitchFamily="18" charset="0"/>
                <a:cs typeface="Times New Roman" panose="02020603050405020304" pitchFamily="18" charset="0"/>
              </a:rPr>
              <a:t>) en complejidad temporal y espacial (n, m = longitudes de series)</a:t>
            </a:r>
          </a:p>
          <a:p>
            <a:pPr marL="285750" indent="-285750" algn="just">
              <a:lnSpc>
                <a:spcPct val="150000"/>
              </a:lnSpc>
              <a:spcBef>
                <a:spcPts val="400"/>
              </a:spcBef>
              <a:spcAft>
                <a:spcPts val="600"/>
              </a:spcAft>
              <a:buFont typeface="Arial" panose="020B0604020202020204" pitchFamily="34" charset="0"/>
              <a:buChar char="•"/>
            </a:pPr>
            <a:r>
              <a:rPr lang="es-ES_tradnl" sz="3600" noProof="0" dirty="0">
                <a:latin typeface="Arial" panose="020B0604020202020204" pitchFamily="34" charset="0"/>
                <a:ea typeface="Times New Roman" panose="02020603050405020304" pitchFamily="18" charset="0"/>
                <a:cs typeface="Times New Roman" panose="02020603050405020304" pitchFamily="18" charset="0"/>
              </a:rPr>
              <a:t>Requiere series continuas: No tolera gaps o valores faltantes</a:t>
            </a:r>
          </a:p>
          <a:p>
            <a:pPr marL="285750" indent="-285750" algn="just">
              <a:lnSpc>
                <a:spcPct val="150000"/>
              </a:lnSpc>
              <a:spcBef>
                <a:spcPts val="400"/>
              </a:spcBef>
              <a:spcAft>
                <a:spcPts val="600"/>
              </a:spcAft>
              <a:buFont typeface="Arial" panose="020B0604020202020204" pitchFamily="34" charset="0"/>
              <a:buChar char="•"/>
            </a:pPr>
            <a:r>
              <a:rPr lang="es-ES_tradnl" sz="3600" noProof="0" dirty="0">
                <a:latin typeface="Arial" panose="020B0604020202020204" pitchFamily="34" charset="0"/>
                <a:ea typeface="Times New Roman" panose="02020603050405020304" pitchFamily="18" charset="0"/>
                <a:cs typeface="Times New Roman" panose="02020603050405020304" pitchFamily="18" charset="0"/>
              </a:rPr>
              <a:t>Sensible a </a:t>
            </a:r>
            <a:r>
              <a:rPr lang="es-ES_tradnl" sz="3600" noProof="0" dirty="0" err="1">
                <a:latin typeface="Arial" panose="020B0604020202020204" pitchFamily="34" charset="0"/>
                <a:ea typeface="Times New Roman" panose="02020603050405020304" pitchFamily="18" charset="0"/>
                <a:cs typeface="Times New Roman" panose="02020603050405020304" pitchFamily="18" charset="0"/>
              </a:rPr>
              <a:t>outliers</a:t>
            </a:r>
            <a:r>
              <a:rPr lang="es-ES_tradnl" sz="3600" noProof="0" dirty="0">
                <a:latin typeface="Arial" panose="020B0604020202020204" pitchFamily="34" charset="0"/>
                <a:ea typeface="Times New Roman" panose="02020603050405020304" pitchFamily="18" charset="0"/>
                <a:cs typeface="Times New Roman" panose="02020603050405020304" pitchFamily="18" charset="0"/>
              </a:rPr>
              <a:t>: Valores atípicos pueden distorsionar significativamente la distancia</a:t>
            </a:r>
          </a:p>
          <a:p>
            <a:pPr marL="285750" indent="-285750" algn="just">
              <a:lnSpc>
                <a:spcPct val="150000"/>
              </a:lnSpc>
              <a:spcBef>
                <a:spcPts val="400"/>
              </a:spcBef>
              <a:spcAft>
                <a:spcPts val="600"/>
              </a:spcAft>
              <a:buFont typeface="Arial" panose="020B0604020202020204" pitchFamily="34" charset="0"/>
              <a:buChar char="•"/>
            </a:pPr>
            <a:r>
              <a:rPr lang="es-ES_tradnl" sz="3600" noProof="0" dirty="0">
                <a:latin typeface="Arial" panose="020B0604020202020204" pitchFamily="34" charset="0"/>
                <a:ea typeface="Times New Roman" panose="02020603050405020304" pitchFamily="18" charset="0"/>
                <a:cs typeface="Times New Roman" panose="02020603050405020304" pitchFamily="18" charset="0"/>
              </a:rPr>
              <a:t>No cumple la desigualdad triangular</a:t>
            </a:r>
          </a:p>
          <a:p>
            <a:pPr marL="285750" indent="-285750" algn="just">
              <a:lnSpc>
                <a:spcPct val="150000"/>
              </a:lnSpc>
              <a:spcBef>
                <a:spcPts val="400"/>
              </a:spcBef>
              <a:spcAft>
                <a:spcPts val="600"/>
              </a:spcAft>
              <a:buFont typeface="Arial" panose="020B0604020202020204" pitchFamily="34" charset="0"/>
              <a:buChar char="•"/>
            </a:pPr>
            <a:r>
              <a:rPr lang="es-ES_tradnl" sz="3600" noProof="0" dirty="0">
                <a:latin typeface="Arial" panose="020B0604020202020204" pitchFamily="34" charset="0"/>
                <a:ea typeface="Times New Roman" panose="02020603050405020304" pitchFamily="18" charset="0"/>
                <a:cs typeface="Times New Roman" panose="02020603050405020304" pitchFamily="18" charset="0"/>
              </a:rPr>
              <a:t>Difícil interpretación de magnitud</a:t>
            </a:r>
          </a:p>
        </p:txBody>
      </p:sp>
    </p:spTree>
    <p:extLst>
      <p:ext uri="{BB962C8B-B14F-4D97-AF65-F5344CB8AC3E}">
        <p14:creationId xmlns:p14="http://schemas.microsoft.com/office/powerpoint/2010/main" val="3443502318"/>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BB932D-878A-8959-D157-D5396755193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39AE22D-8673-19A7-4838-14D3754ECA81}"/>
              </a:ext>
            </a:extLst>
          </p:cNvPr>
          <p:cNvSpPr>
            <a:spLocks noGrp="1"/>
          </p:cNvSpPr>
          <p:nvPr>
            <p:ph type="title"/>
          </p:nvPr>
        </p:nvSpPr>
        <p:spPr>
          <a:xfrm>
            <a:off x="876300" y="571411"/>
            <a:ext cx="11925300" cy="1338828"/>
          </a:xfrm>
        </p:spPr>
        <p:txBody>
          <a:bodyPr/>
          <a:lstStyle/>
          <a:p>
            <a:r>
              <a:rPr lang="es-ES_tradnl" noProof="0" dirty="0">
                <a:solidFill>
                  <a:schemeClr val="accent1"/>
                </a:solidFill>
              </a:rPr>
              <a:t>metodología</a:t>
            </a:r>
            <a:br>
              <a:rPr lang="es-ES_tradnl" noProof="0" dirty="0"/>
            </a:br>
            <a:r>
              <a:rPr lang="es-ES_tradnl" noProof="0" dirty="0"/>
              <a:t>Dynamic Time </a:t>
            </a:r>
            <a:r>
              <a:rPr lang="es-ES_tradnl" noProof="0" dirty="0" err="1"/>
              <a:t>Warping</a:t>
            </a:r>
            <a:r>
              <a:rPr lang="es-ES_tradnl" noProof="0" dirty="0"/>
              <a:t> implementación</a:t>
            </a:r>
          </a:p>
        </p:txBody>
      </p:sp>
      <p:sp>
        <p:nvSpPr>
          <p:cNvPr id="3" name="Slide Number Placeholder 2">
            <a:extLst>
              <a:ext uri="{FF2B5EF4-FFF2-40B4-BE49-F238E27FC236}">
                <a16:creationId xmlns:a16="http://schemas.microsoft.com/office/drawing/2014/main" id="{6CA6425A-9F03-8C47-A15C-FFA92EB0CB70}"/>
              </a:ext>
            </a:extLst>
          </p:cNvPr>
          <p:cNvSpPr>
            <a:spLocks noGrp="1"/>
          </p:cNvSpPr>
          <p:nvPr>
            <p:ph type="sldNum" sz="quarter" idx="10"/>
          </p:nvPr>
        </p:nvSpPr>
        <p:spPr/>
        <p:txBody>
          <a:bodyPr/>
          <a:lstStyle/>
          <a:p>
            <a:pPr algn="l"/>
            <a:r>
              <a:rPr lang="es-ES_tradnl" noProof="0" dirty="0"/>
              <a:t>page</a:t>
            </a:r>
          </a:p>
          <a:p>
            <a:pPr algn="l"/>
            <a:r>
              <a:rPr lang="es-ES_tradnl" noProof="0" dirty="0"/>
              <a:t>0</a:t>
            </a:r>
            <a:fld id="{37D409AB-2201-4E18-8A34-C31753AD9B06}" type="slidenum">
              <a:rPr lang="es-ES_tradnl" noProof="0" smtClean="0"/>
              <a:pPr algn="l"/>
              <a:t>18</a:t>
            </a:fld>
            <a:endParaRPr lang="es-ES_tradnl" noProof="0" dirty="0"/>
          </a:p>
        </p:txBody>
      </p:sp>
      <p:sp>
        <p:nvSpPr>
          <p:cNvPr id="6" name="Rectangle 5">
            <a:extLst>
              <a:ext uri="{FF2B5EF4-FFF2-40B4-BE49-F238E27FC236}">
                <a16:creationId xmlns:a16="http://schemas.microsoft.com/office/drawing/2014/main" id="{C3C4A6DA-7AC9-BDED-0209-633744B9A1B8}"/>
              </a:ext>
            </a:extLst>
          </p:cNvPr>
          <p:cNvSpPr/>
          <p:nvPr/>
        </p:nvSpPr>
        <p:spPr>
          <a:xfrm>
            <a:off x="1080000" y="2160000"/>
            <a:ext cx="14541000" cy="6170792"/>
          </a:xfrm>
          <a:prstGeom prst="rect">
            <a:avLst/>
          </a:prstGeom>
        </p:spPr>
        <p:txBody>
          <a:bodyPr wrap="square">
            <a:spAutoFit/>
          </a:bodyPr>
          <a:lstStyle/>
          <a:p>
            <a:pPr marL="285750" indent="-285750" algn="just">
              <a:lnSpc>
                <a:spcPct val="150000"/>
              </a:lnSpc>
              <a:spcBef>
                <a:spcPts val="400"/>
              </a:spcBef>
              <a:spcAft>
                <a:spcPts val="600"/>
              </a:spcAft>
              <a:buFont typeface="Arial" panose="020B0604020202020204" pitchFamily="34" charset="0"/>
              <a:buChar char="•"/>
            </a:pPr>
            <a:r>
              <a:rPr lang="es-ES_tradnl" sz="3600" noProof="0" dirty="0">
                <a:latin typeface="Arial" panose="020B0604020202020204" pitchFamily="34" charset="0"/>
                <a:ea typeface="Times New Roman" panose="02020603050405020304" pitchFamily="18" charset="0"/>
                <a:cs typeface="Times New Roman" panose="02020603050405020304" pitchFamily="18" charset="0"/>
              </a:rPr>
              <a:t>Variable: GNI per cápita </a:t>
            </a:r>
          </a:p>
          <a:p>
            <a:pPr marL="285750" indent="-285750" algn="just">
              <a:lnSpc>
                <a:spcPct val="150000"/>
              </a:lnSpc>
              <a:spcBef>
                <a:spcPts val="400"/>
              </a:spcBef>
              <a:spcAft>
                <a:spcPts val="600"/>
              </a:spcAft>
              <a:buFont typeface="Arial" panose="020B0604020202020204" pitchFamily="34" charset="0"/>
              <a:buChar char="•"/>
            </a:pPr>
            <a:r>
              <a:rPr lang="es-ES_tradnl" sz="3600" dirty="0">
                <a:latin typeface="Arial" panose="020B0604020202020204" pitchFamily="34" charset="0"/>
                <a:ea typeface="Times New Roman" panose="02020603050405020304" pitchFamily="18" charset="0"/>
                <a:cs typeface="Times New Roman" panose="02020603050405020304" pitchFamily="18" charset="0"/>
              </a:rPr>
              <a:t>Países: 197 economías del Banco Mundial</a:t>
            </a:r>
          </a:p>
          <a:p>
            <a:pPr marL="971550" lvl="1" indent="-285750" algn="just">
              <a:lnSpc>
                <a:spcPct val="150000"/>
              </a:lnSpc>
              <a:spcBef>
                <a:spcPts val="400"/>
              </a:spcBef>
              <a:spcAft>
                <a:spcPts val="600"/>
              </a:spcAft>
              <a:buFont typeface="Arial" panose="020B0604020202020204" pitchFamily="34" charset="0"/>
              <a:buChar char="•"/>
            </a:pPr>
            <a:r>
              <a:rPr lang="es-ES_tradnl" sz="3200" dirty="0">
                <a:latin typeface="Arial" panose="020B0604020202020204" pitchFamily="34" charset="0"/>
                <a:ea typeface="Times New Roman" panose="02020603050405020304" pitchFamily="18" charset="0"/>
                <a:cs typeface="Times New Roman" panose="02020603050405020304" pitchFamily="18" charset="0"/>
              </a:rPr>
              <a:t>Eliminación de Nulos (12 países que no cumplían la mínima de 20 registros continuos sin nulos) -&gt; 185 países</a:t>
            </a:r>
          </a:p>
          <a:p>
            <a:pPr marL="971550" lvl="1" indent="-285750" algn="just">
              <a:lnSpc>
                <a:spcPct val="150000"/>
              </a:lnSpc>
              <a:spcBef>
                <a:spcPts val="400"/>
              </a:spcBef>
              <a:spcAft>
                <a:spcPts val="600"/>
              </a:spcAft>
              <a:buFont typeface="Arial" panose="020B0604020202020204" pitchFamily="34" charset="0"/>
              <a:buChar char="•"/>
            </a:pPr>
            <a:r>
              <a:rPr lang="es-ES_tradnl" sz="3200" dirty="0">
                <a:latin typeface="Arial" panose="020B0604020202020204" pitchFamily="34" charset="0"/>
                <a:ea typeface="Times New Roman" panose="02020603050405020304" pitchFamily="18" charset="0"/>
                <a:cs typeface="Times New Roman" panose="02020603050405020304" pitchFamily="18" charset="0"/>
              </a:rPr>
              <a:t>Nos quedamos con los años </a:t>
            </a:r>
            <a:r>
              <a:rPr lang="es-ES_tradnl" sz="3200" b="1" dirty="0">
                <a:latin typeface="Arial" panose="020B0604020202020204" pitchFamily="34" charset="0"/>
                <a:ea typeface="Times New Roman" panose="02020603050405020304" pitchFamily="18" charset="0"/>
                <a:cs typeface="Times New Roman" panose="02020603050405020304" pitchFamily="18" charset="0"/>
              </a:rPr>
              <a:t>1989 a 2021</a:t>
            </a:r>
            <a:r>
              <a:rPr lang="es-ES_tradnl" sz="3200" dirty="0">
                <a:latin typeface="Arial" panose="020B0604020202020204" pitchFamily="34" charset="0"/>
                <a:ea typeface="Times New Roman" panose="02020603050405020304" pitchFamily="18" charset="0"/>
                <a:cs typeface="Times New Roman" panose="02020603050405020304" pitchFamily="18" charset="0"/>
              </a:rPr>
              <a:t> -&gt; </a:t>
            </a:r>
            <a:r>
              <a:rPr lang="es-ES_tradnl" sz="3200" b="1" dirty="0">
                <a:latin typeface="Arial" panose="020B0604020202020204" pitchFamily="34" charset="0"/>
                <a:ea typeface="Times New Roman" panose="02020603050405020304" pitchFamily="18" charset="0"/>
                <a:cs typeface="Times New Roman" panose="02020603050405020304" pitchFamily="18" charset="0"/>
              </a:rPr>
              <a:t>141 países</a:t>
            </a:r>
            <a:endParaRPr lang="es-ES_tradnl" sz="3600" noProof="0" dirty="0">
              <a:latin typeface="Arial" panose="020B0604020202020204" pitchFamily="34" charset="0"/>
              <a:ea typeface="Times New Roman" panose="02020603050405020304" pitchFamily="18" charset="0"/>
              <a:cs typeface="Times New Roman" panose="02020603050405020304" pitchFamily="18" charset="0"/>
            </a:endParaRPr>
          </a:p>
          <a:p>
            <a:pPr marL="285750" indent="-285750" algn="just">
              <a:lnSpc>
                <a:spcPct val="150000"/>
              </a:lnSpc>
              <a:spcBef>
                <a:spcPts val="400"/>
              </a:spcBef>
              <a:spcAft>
                <a:spcPts val="600"/>
              </a:spcAft>
              <a:buFont typeface="Arial" panose="020B0604020202020204" pitchFamily="34" charset="0"/>
              <a:buChar char="•"/>
            </a:pPr>
            <a:r>
              <a:rPr lang="es-ES_tradnl" sz="3600" noProof="0" dirty="0">
                <a:latin typeface="Arial" panose="020B0604020202020204" pitchFamily="34" charset="0"/>
                <a:ea typeface="Times New Roman" panose="02020603050405020304" pitchFamily="18" charset="0"/>
                <a:cs typeface="Times New Roman" panose="02020603050405020304" pitchFamily="18" charset="0"/>
              </a:rPr>
              <a:t>Librería: </a:t>
            </a:r>
            <a:r>
              <a:rPr lang="es-ES_tradnl" sz="3600" noProof="0" dirty="0" err="1">
                <a:latin typeface="Arial" panose="020B0604020202020204" pitchFamily="34" charset="0"/>
                <a:ea typeface="Times New Roman" panose="02020603050405020304" pitchFamily="18" charset="0"/>
                <a:cs typeface="Times New Roman" panose="02020603050405020304" pitchFamily="18" charset="0"/>
              </a:rPr>
              <a:t>dtaidistance</a:t>
            </a:r>
            <a:r>
              <a:rPr lang="es-ES_tradnl" sz="3600" noProof="0" dirty="0">
                <a:latin typeface="Arial" panose="020B0604020202020204" pitchFamily="34" charset="0"/>
                <a:ea typeface="Times New Roman" panose="02020603050405020304" pitchFamily="18" charset="0"/>
                <a:cs typeface="Times New Roman" panose="02020603050405020304" pitchFamily="18" charset="0"/>
              </a:rPr>
              <a:t> (Python)</a:t>
            </a:r>
          </a:p>
          <a:p>
            <a:pPr marL="285750" indent="-285750" algn="just">
              <a:lnSpc>
                <a:spcPct val="150000"/>
              </a:lnSpc>
              <a:spcBef>
                <a:spcPts val="400"/>
              </a:spcBef>
              <a:spcAft>
                <a:spcPts val="600"/>
              </a:spcAft>
              <a:buFont typeface="Arial" panose="020B0604020202020204" pitchFamily="34" charset="0"/>
              <a:buChar char="•"/>
            </a:pPr>
            <a:r>
              <a:rPr lang="es-ES_tradnl" sz="3600" noProof="0" dirty="0">
                <a:latin typeface="Arial" panose="020B0604020202020204" pitchFamily="34" charset="0"/>
                <a:ea typeface="Times New Roman" panose="02020603050405020304" pitchFamily="18" charset="0"/>
                <a:cs typeface="Times New Roman" panose="02020603050405020304" pitchFamily="18" charset="0"/>
              </a:rPr>
              <a:t>Normalización: Z-score por país (media = 0, </a:t>
            </a:r>
            <a:r>
              <a:rPr lang="es-ES_tradnl" sz="3600" noProof="0" dirty="0" err="1">
                <a:latin typeface="Arial" panose="020B0604020202020204" pitchFamily="34" charset="0"/>
                <a:ea typeface="Times New Roman" panose="02020603050405020304" pitchFamily="18" charset="0"/>
                <a:cs typeface="Times New Roman" panose="02020603050405020304" pitchFamily="18" charset="0"/>
              </a:rPr>
              <a:t>std</a:t>
            </a:r>
            <a:r>
              <a:rPr lang="es-ES_tradnl" sz="3600" noProof="0" dirty="0">
                <a:latin typeface="Arial" panose="020B0604020202020204" pitchFamily="34" charset="0"/>
                <a:ea typeface="Times New Roman" panose="02020603050405020304" pitchFamily="18" charset="0"/>
                <a:cs typeface="Times New Roman" panose="02020603050405020304" pitchFamily="18" charset="0"/>
              </a:rPr>
              <a:t> = 1)</a:t>
            </a:r>
          </a:p>
        </p:txBody>
      </p:sp>
    </p:spTree>
    <p:extLst>
      <p:ext uri="{BB962C8B-B14F-4D97-AF65-F5344CB8AC3E}">
        <p14:creationId xmlns:p14="http://schemas.microsoft.com/office/powerpoint/2010/main" val="2680861889"/>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93F1CD5F-D741-FDB6-AB35-453DE964D7A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C05C2D3-27A8-BCC9-6C4D-7B1C7297C2A8}"/>
              </a:ext>
            </a:extLst>
          </p:cNvPr>
          <p:cNvSpPr>
            <a:spLocks noGrp="1"/>
          </p:cNvSpPr>
          <p:nvPr>
            <p:ph type="title"/>
          </p:nvPr>
        </p:nvSpPr>
        <p:spPr>
          <a:xfrm>
            <a:off x="876300" y="571411"/>
            <a:ext cx="11925300" cy="1338828"/>
          </a:xfrm>
        </p:spPr>
        <p:txBody>
          <a:bodyPr/>
          <a:lstStyle/>
          <a:p>
            <a:r>
              <a:rPr lang="es-ES_tradnl" noProof="0" dirty="0">
                <a:solidFill>
                  <a:schemeClr val="accent1"/>
                </a:solidFill>
              </a:rPr>
              <a:t>metodología</a:t>
            </a:r>
            <a:br>
              <a:rPr lang="es-ES_tradnl" noProof="0" dirty="0"/>
            </a:br>
            <a:r>
              <a:rPr lang="es-ES_tradnl" noProof="0" dirty="0" err="1"/>
              <a:t>clustering</a:t>
            </a:r>
            <a:r>
              <a:rPr lang="es-ES_tradnl" noProof="0" dirty="0"/>
              <a:t> y reducción dimensional</a:t>
            </a:r>
          </a:p>
        </p:txBody>
      </p:sp>
      <p:sp>
        <p:nvSpPr>
          <p:cNvPr id="3" name="Slide Number Placeholder 2">
            <a:extLst>
              <a:ext uri="{FF2B5EF4-FFF2-40B4-BE49-F238E27FC236}">
                <a16:creationId xmlns:a16="http://schemas.microsoft.com/office/drawing/2014/main" id="{743BB796-FDE1-0E29-17FE-A0D6AC7255A2}"/>
              </a:ext>
            </a:extLst>
          </p:cNvPr>
          <p:cNvSpPr>
            <a:spLocks noGrp="1"/>
          </p:cNvSpPr>
          <p:nvPr>
            <p:ph type="sldNum" sz="quarter" idx="10"/>
          </p:nvPr>
        </p:nvSpPr>
        <p:spPr/>
        <p:txBody>
          <a:bodyPr/>
          <a:lstStyle/>
          <a:p>
            <a:pPr algn="l"/>
            <a:r>
              <a:rPr lang="es-ES_tradnl" noProof="0" dirty="0"/>
              <a:t>page</a:t>
            </a:r>
          </a:p>
          <a:p>
            <a:pPr algn="l"/>
            <a:r>
              <a:rPr lang="es-ES_tradnl" noProof="0" dirty="0"/>
              <a:t>0</a:t>
            </a:r>
            <a:fld id="{37D409AB-2201-4E18-8A34-C31753AD9B06}" type="slidenum">
              <a:rPr lang="es-ES_tradnl" noProof="0" smtClean="0"/>
              <a:pPr algn="l"/>
              <a:t>19</a:t>
            </a:fld>
            <a:endParaRPr lang="es-ES_tradnl" noProof="0" dirty="0"/>
          </a:p>
        </p:txBody>
      </p:sp>
      <p:sp>
        <p:nvSpPr>
          <p:cNvPr id="6" name="Rectangle 5">
            <a:extLst>
              <a:ext uri="{FF2B5EF4-FFF2-40B4-BE49-F238E27FC236}">
                <a16:creationId xmlns:a16="http://schemas.microsoft.com/office/drawing/2014/main" id="{EEEB7AF5-0627-F483-12E0-3CF293F78D8C}"/>
              </a:ext>
            </a:extLst>
          </p:cNvPr>
          <p:cNvSpPr/>
          <p:nvPr/>
        </p:nvSpPr>
        <p:spPr>
          <a:xfrm>
            <a:off x="2286000" y="2790765"/>
            <a:ext cx="13716000" cy="6930102"/>
          </a:xfrm>
          <a:prstGeom prst="rect">
            <a:avLst/>
          </a:prstGeom>
        </p:spPr>
        <p:txBody>
          <a:bodyPr wrap="square">
            <a:spAutoFit/>
          </a:bodyPr>
          <a:lstStyle/>
          <a:p>
            <a:pPr marL="285750" indent="-285750" algn="just">
              <a:spcBef>
                <a:spcPts val="400"/>
              </a:spcBef>
              <a:spcAft>
                <a:spcPts val="600"/>
              </a:spcAft>
              <a:buFont typeface="Arial" panose="020B0604020202020204" pitchFamily="34" charset="0"/>
              <a:buChar char="•"/>
            </a:pPr>
            <a:r>
              <a:rPr lang="es-ES_tradnl" sz="2400" noProof="0" dirty="0">
                <a:latin typeface="Arial" panose="020B0604020202020204" pitchFamily="34" charset="0"/>
                <a:ea typeface="Times New Roman" panose="02020603050405020304" pitchFamily="18" charset="0"/>
                <a:cs typeface="Times New Roman" panose="02020603050405020304" pitchFamily="18" charset="0"/>
              </a:rPr>
              <a:t>K-</a:t>
            </a:r>
            <a:r>
              <a:rPr lang="es-ES_tradnl" sz="2400" noProof="0" dirty="0" err="1">
                <a:latin typeface="Arial" panose="020B0604020202020204" pitchFamily="34" charset="0"/>
                <a:ea typeface="Times New Roman" panose="02020603050405020304" pitchFamily="18" charset="0"/>
                <a:cs typeface="Times New Roman" panose="02020603050405020304" pitchFamily="18" charset="0"/>
              </a:rPr>
              <a:t>means</a:t>
            </a:r>
            <a:r>
              <a:rPr lang="es-ES_tradnl" sz="2400" noProof="0" dirty="0">
                <a:latin typeface="Arial" panose="020B0604020202020204" pitchFamily="34" charset="0"/>
                <a:ea typeface="Times New Roman" panose="02020603050405020304" pitchFamily="18" charset="0"/>
                <a:cs typeface="Times New Roman" panose="02020603050405020304" pitchFamily="18" charset="0"/>
              </a:rPr>
              <a:t> sobre Distancias DTW</a:t>
            </a:r>
          </a:p>
          <a:p>
            <a:pPr marL="971550" lvl="1" indent="-285750" algn="just">
              <a:spcBef>
                <a:spcPts val="400"/>
              </a:spcBef>
              <a:spcAft>
                <a:spcPts val="600"/>
              </a:spcAft>
              <a:buFont typeface="Arial" panose="020B0604020202020204" pitchFamily="34" charset="0"/>
              <a:buChar char="•"/>
            </a:pPr>
            <a:r>
              <a:rPr lang="es-ES_tradnl" sz="2400" noProof="0" dirty="0">
                <a:latin typeface="Arial" panose="020B0604020202020204" pitchFamily="34" charset="0"/>
                <a:ea typeface="Times New Roman" panose="02020603050405020304" pitchFamily="18" charset="0"/>
                <a:cs typeface="Times New Roman" panose="02020603050405020304" pitchFamily="18" charset="0"/>
              </a:rPr>
              <a:t>Input: Matriz de distancias DTW 197×197</a:t>
            </a:r>
          </a:p>
          <a:p>
            <a:pPr marL="971550" lvl="1" indent="-285750" algn="just">
              <a:spcBef>
                <a:spcPts val="400"/>
              </a:spcBef>
              <a:spcAft>
                <a:spcPts val="600"/>
              </a:spcAft>
              <a:buFont typeface="Arial" panose="020B0604020202020204" pitchFamily="34" charset="0"/>
              <a:buChar char="•"/>
            </a:pPr>
            <a:r>
              <a:rPr lang="es-ES_tradnl" sz="2400" noProof="0" dirty="0">
                <a:latin typeface="Arial" panose="020B0604020202020204" pitchFamily="34" charset="0"/>
                <a:ea typeface="Times New Roman" panose="02020603050405020304" pitchFamily="18" charset="0"/>
                <a:cs typeface="Times New Roman" panose="02020603050405020304" pitchFamily="18" charset="0"/>
              </a:rPr>
              <a:t>Algoritmo: K-</a:t>
            </a:r>
            <a:r>
              <a:rPr lang="es-ES_tradnl" sz="2400" noProof="0" dirty="0" err="1">
                <a:latin typeface="Arial" panose="020B0604020202020204" pitchFamily="34" charset="0"/>
                <a:ea typeface="Times New Roman" panose="02020603050405020304" pitchFamily="18" charset="0"/>
                <a:cs typeface="Times New Roman" panose="02020603050405020304" pitchFamily="18" charset="0"/>
              </a:rPr>
              <a:t>means</a:t>
            </a:r>
            <a:r>
              <a:rPr lang="es-ES_tradnl" sz="2400" noProof="0" dirty="0">
                <a:latin typeface="Arial" panose="020B0604020202020204" pitchFamily="34" charset="0"/>
                <a:ea typeface="Times New Roman" panose="02020603050405020304" pitchFamily="18" charset="0"/>
                <a:cs typeface="Times New Roman" panose="02020603050405020304" pitchFamily="18" charset="0"/>
              </a:rPr>
              <a:t> con inicialización k-</a:t>
            </a:r>
            <a:r>
              <a:rPr lang="es-ES_tradnl" sz="2400" noProof="0" dirty="0" err="1">
                <a:latin typeface="Arial" panose="020B0604020202020204" pitchFamily="34" charset="0"/>
                <a:ea typeface="Times New Roman" panose="02020603050405020304" pitchFamily="18" charset="0"/>
                <a:cs typeface="Times New Roman" panose="02020603050405020304" pitchFamily="18" charset="0"/>
              </a:rPr>
              <a:t>means</a:t>
            </a:r>
            <a:r>
              <a:rPr lang="es-ES_tradnl" sz="2400" noProof="0" dirty="0">
                <a:latin typeface="Arial" panose="020B0604020202020204" pitchFamily="34" charset="0"/>
                <a:ea typeface="Times New Roman" panose="02020603050405020304" pitchFamily="18" charset="0"/>
                <a:cs typeface="Times New Roman" panose="02020603050405020304" pitchFamily="18" charset="0"/>
              </a:rPr>
              <a:t>++</a:t>
            </a:r>
          </a:p>
          <a:p>
            <a:pPr marL="971550" lvl="1" indent="-285750" algn="just">
              <a:spcBef>
                <a:spcPts val="400"/>
              </a:spcBef>
              <a:spcAft>
                <a:spcPts val="600"/>
              </a:spcAft>
              <a:buFont typeface="Arial" panose="020B0604020202020204" pitchFamily="34" charset="0"/>
              <a:buChar char="•"/>
            </a:pPr>
            <a:r>
              <a:rPr lang="es-ES_tradnl" sz="2400" noProof="0" dirty="0">
                <a:latin typeface="Arial" panose="020B0604020202020204" pitchFamily="34" charset="0"/>
                <a:ea typeface="Times New Roman" panose="02020603050405020304" pitchFamily="18" charset="0"/>
                <a:cs typeface="Times New Roman" panose="02020603050405020304" pitchFamily="18" charset="0"/>
              </a:rPr>
              <a:t>Selección de K: Método del codo + </a:t>
            </a:r>
            <a:r>
              <a:rPr lang="es-ES_tradnl" sz="2400" noProof="0" dirty="0" err="1">
                <a:latin typeface="Arial" panose="020B0604020202020204" pitchFamily="34" charset="0"/>
                <a:ea typeface="Times New Roman" panose="02020603050405020304" pitchFamily="18" charset="0"/>
                <a:cs typeface="Times New Roman" panose="02020603050405020304" pitchFamily="18" charset="0"/>
              </a:rPr>
              <a:t>Silhouette</a:t>
            </a:r>
            <a:r>
              <a:rPr lang="es-ES_tradnl" sz="2400" noProof="0" dirty="0">
                <a:latin typeface="Arial" panose="020B0604020202020204" pitchFamily="34" charset="0"/>
                <a:ea typeface="Times New Roman" panose="02020603050405020304" pitchFamily="18" charset="0"/>
                <a:cs typeface="Times New Roman" panose="02020603050405020304" pitchFamily="18" charset="0"/>
              </a:rPr>
              <a:t> </a:t>
            </a:r>
            <a:r>
              <a:rPr lang="es-ES_tradnl" sz="2400" noProof="0" dirty="0" err="1">
                <a:latin typeface="Arial" panose="020B0604020202020204" pitchFamily="34" charset="0"/>
                <a:ea typeface="Times New Roman" panose="02020603050405020304" pitchFamily="18" charset="0"/>
                <a:cs typeface="Times New Roman" panose="02020603050405020304" pitchFamily="18" charset="0"/>
              </a:rPr>
              <a:t>analysis</a:t>
            </a:r>
            <a:endParaRPr lang="es-ES_tradnl" sz="2400" noProof="0" dirty="0">
              <a:latin typeface="Arial" panose="020B0604020202020204" pitchFamily="34" charset="0"/>
              <a:ea typeface="Times New Roman" panose="02020603050405020304" pitchFamily="18" charset="0"/>
              <a:cs typeface="Times New Roman" panose="02020603050405020304" pitchFamily="18" charset="0"/>
            </a:endParaRPr>
          </a:p>
          <a:p>
            <a:pPr marL="971550" lvl="1" indent="-285750" algn="just">
              <a:spcBef>
                <a:spcPts val="400"/>
              </a:spcBef>
              <a:spcAft>
                <a:spcPts val="600"/>
              </a:spcAft>
              <a:buFont typeface="Arial" panose="020B0604020202020204" pitchFamily="34" charset="0"/>
              <a:buChar char="•"/>
            </a:pPr>
            <a:r>
              <a:rPr lang="es-ES_tradnl" sz="2400" noProof="0" dirty="0">
                <a:latin typeface="Arial" panose="020B0604020202020204" pitchFamily="34" charset="0"/>
                <a:ea typeface="Times New Roman" panose="02020603050405020304" pitchFamily="18" charset="0"/>
                <a:cs typeface="Times New Roman" panose="02020603050405020304" pitchFamily="18" charset="0"/>
              </a:rPr>
              <a:t>Resultado: 4 </a:t>
            </a:r>
            <a:r>
              <a:rPr lang="es-ES_tradnl" sz="2400" noProof="0" dirty="0" err="1">
                <a:latin typeface="Arial" panose="020B0604020202020204" pitchFamily="34" charset="0"/>
                <a:ea typeface="Times New Roman" panose="02020603050405020304" pitchFamily="18" charset="0"/>
                <a:cs typeface="Times New Roman" panose="02020603050405020304" pitchFamily="18" charset="0"/>
              </a:rPr>
              <a:t>clusters</a:t>
            </a:r>
            <a:r>
              <a:rPr lang="es-ES_tradnl" sz="2400" noProof="0" dirty="0">
                <a:latin typeface="Arial" panose="020B0604020202020204" pitchFamily="34" charset="0"/>
                <a:ea typeface="Times New Roman" panose="02020603050405020304" pitchFamily="18" charset="0"/>
                <a:cs typeface="Times New Roman" panose="02020603050405020304" pitchFamily="18" charset="0"/>
              </a:rPr>
              <a:t> óptimos</a:t>
            </a:r>
          </a:p>
          <a:p>
            <a:pPr marL="285750" indent="-285750" algn="just">
              <a:spcBef>
                <a:spcPts val="400"/>
              </a:spcBef>
              <a:spcAft>
                <a:spcPts val="600"/>
              </a:spcAft>
              <a:buFont typeface="Arial" panose="020B0604020202020204" pitchFamily="34" charset="0"/>
              <a:buChar char="•"/>
            </a:pPr>
            <a:r>
              <a:rPr lang="es-ES_tradnl" sz="2400" noProof="0" dirty="0">
                <a:latin typeface="Arial" panose="020B0604020202020204" pitchFamily="34" charset="0"/>
                <a:ea typeface="Times New Roman" panose="02020603050405020304" pitchFamily="18" charset="0"/>
                <a:cs typeface="Times New Roman" panose="02020603050405020304" pitchFamily="18" charset="0"/>
              </a:rPr>
              <a:t>Multidimensional </a:t>
            </a:r>
            <a:r>
              <a:rPr lang="es-ES_tradnl" sz="2400" noProof="0" dirty="0" err="1">
                <a:latin typeface="Arial" panose="020B0604020202020204" pitchFamily="34" charset="0"/>
                <a:ea typeface="Times New Roman" panose="02020603050405020304" pitchFamily="18" charset="0"/>
                <a:cs typeface="Times New Roman" panose="02020603050405020304" pitchFamily="18" charset="0"/>
              </a:rPr>
              <a:t>Scaling</a:t>
            </a:r>
            <a:r>
              <a:rPr lang="es-ES_tradnl" sz="2400" noProof="0" dirty="0">
                <a:latin typeface="Arial" panose="020B0604020202020204" pitchFamily="34" charset="0"/>
                <a:ea typeface="Times New Roman" panose="02020603050405020304" pitchFamily="18" charset="0"/>
                <a:cs typeface="Times New Roman" panose="02020603050405020304" pitchFamily="18" charset="0"/>
              </a:rPr>
              <a:t> (MDS)</a:t>
            </a:r>
          </a:p>
          <a:p>
            <a:pPr marL="971550" lvl="1" indent="-285750" algn="just">
              <a:spcBef>
                <a:spcPts val="400"/>
              </a:spcBef>
              <a:spcAft>
                <a:spcPts val="600"/>
              </a:spcAft>
              <a:buFont typeface="Arial" panose="020B0604020202020204" pitchFamily="34" charset="0"/>
              <a:buChar char="•"/>
            </a:pPr>
            <a:r>
              <a:rPr lang="es-ES_tradnl" sz="2400" noProof="0" dirty="0">
                <a:latin typeface="Arial" panose="020B0604020202020204" pitchFamily="34" charset="0"/>
                <a:ea typeface="Times New Roman" panose="02020603050405020304" pitchFamily="18" charset="0"/>
                <a:cs typeface="Times New Roman" panose="02020603050405020304" pitchFamily="18" charset="0"/>
              </a:rPr>
              <a:t>Problema: Matriz 197×197 no es visualizable</a:t>
            </a:r>
          </a:p>
          <a:p>
            <a:pPr marL="971550" lvl="1" indent="-285750" algn="just">
              <a:spcBef>
                <a:spcPts val="400"/>
              </a:spcBef>
              <a:spcAft>
                <a:spcPts val="600"/>
              </a:spcAft>
              <a:buFont typeface="Arial" panose="020B0604020202020204" pitchFamily="34" charset="0"/>
              <a:buChar char="•"/>
            </a:pPr>
            <a:r>
              <a:rPr lang="es-ES_tradnl" sz="2400" noProof="0" dirty="0">
                <a:latin typeface="Arial" panose="020B0604020202020204" pitchFamily="34" charset="0"/>
                <a:ea typeface="Times New Roman" panose="02020603050405020304" pitchFamily="18" charset="0"/>
                <a:cs typeface="Times New Roman" panose="02020603050405020304" pitchFamily="18" charset="0"/>
              </a:rPr>
              <a:t>Solución: Reducir a 2 dimensiones preservando distancias relativas</a:t>
            </a:r>
          </a:p>
          <a:p>
            <a:pPr marL="971550" lvl="1" indent="-285750" algn="just">
              <a:spcBef>
                <a:spcPts val="400"/>
              </a:spcBef>
              <a:spcAft>
                <a:spcPts val="600"/>
              </a:spcAft>
              <a:buFont typeface="Arial" panose="020B0604020202020204" pitchFamily="34" charset="0"/>
              <a:buChar char="•"/>
            </a:pPr>
            <a:r>
              <a:rPr lang="es-ES_tradnl" sz="2400" noProof="0" dirty="0">
                <a:latin typeface="Arial" panose="020B0604020202020204" pitchFamily="34" charset="0"/>
                <a:ea typeface="Times New Roman" panose="02020603050405020304" pitchFamily="18" charset="0"/>
                <a:cs typeface="Times New Roman" panose="02020603050405020304" pitchFamily="18" charset="0"/>
              </a:rPr>
              <a:t>Resultado: </a:t>
            </a:r>
            <a:r>
              <a:rPr lang="es-ES_tradnl" sz="2400" noProof="0" dirty="0" err="1">
                <a:latin typeface="Arial" panose="020B0604020202020204" pitchFamily="34" charset="0"/>
                <a:ea typeface="Times New Roman" panose="02020603050405020304" pitchFamily="18" charset="0"/>
                <a:cs typeface="Times New Roman" panose="02020603050405020304" pitchFamily="18" charset="0"/>
              </a:rPr>
              <a:t>Scatter</a:t>
            </a:r>
            <a:r>
              <a:rPr lang="es-ES_tradnl" sz="2400" noProof="0" dirty="0">
                <a:latin typeface="Arial" panose="020B0604020202020204" pitchFamily="34" charset="0"/>
                <a:ea typeface="Times New Roman" panose="02020603050405020304" pitchFamily="18" charset="0"/>
                <a:cs typeface="Times New Roman" panose="02020603050405020304" pitchFamily="18" charset="0"/>
              </a:rPr>
              <a:t> </a:t>
            </a:r>
            <a:r>
              <a:rPr lang="es-ES_tradnl" sz="2400" noProof="0" dirty="0" err="1">
                <a:latin typeface="Arial" panose="020B0604020202020204" pitchFamily="34" charset="0"/>
                <a:ea typeface="Times New Roman" panose="02020603050405020304" pitchFamily="18" charset="0"/>
                <a:cs typeface="Times New Roman" panose="02020603050405020304" pitchFamily="18" charset="0"/>
              </a:rPr>
              <a:t>plot</a:t>
            </a:r>
            <a:r>
              <a:rPr lang="es-ES_tradnl" sz="2400" noProof="0" dirty="0">
                <a:latin typeface="Arial" panose="020B0604020202020204" pitchFamily="34" charset="0"/>
                <a:ea typeface="Times New Roman" panose="02020603050405020304" pitchFamily="18" charset="0"/>
                <a:cs typeface="Times New Roman" panose="02020603050405020304" pitchFamily="18" charset="0"/>
              </a:rPr>
              <a:t> donde distancia visual ≈ distancia DTW</a:t>
            </a:r>
          </a:p>
          <a:p>
            <a:pPr marL="285750" indent="-285750" algn="just">
              <a:spcBef>
                <a:spcPts val="400"/>
              </a:spcBef>
              <a:spcAft>
                <a:spcPts val="600"/>
              </a:spcAft>
              <a:buFont typeface="Arial" panose="020B0604020202020204" pitchFamily="34" charset="0"/>
              <a:buChar char="•"/>
            </a:pPr>
            <a:r>
              <a:rPr lang="es-ES_tradnl" sz="2400" noProof="0" dirty="0">
                <a:latin typeface="Arial" panose="020B0604020202020204" pitchFamily="34" charset="0"/>
                <a:ea typeface="Times New Roman" panose="02020603050405020304" pitchFamily="18" charset="0"/>
                <a:cs typeface="Times New Roman" panose="02020603050405020304" pitchFamily="18" charset="0"/>
              </a:rPr>
              <a:t>Interpretación de Dimensiones MDS:</a:t>
            </a:r>
          </a:p>
          <a:p>
            <a:pPr marL="971550" lvl="1" indent="-285750" algn="just">
              <a:spcBef>
                <a:spcPts val="400"/>
              </a:spcBef>
              <a:spcAft>
                <a:spcPts val="600"/>
              </a:spcAft>
              <a:buFont typeface="Arial" panose="020B0604020202020204" pitchFamily="34" charset="0"/>
              <a:buChar char="•"/>
            </a:pPr>
            <a:r>
              <a:rPr lang="es-ES_tradnl" sz="2400" noProof="0" dirty="0">
                <a:latin typeface="Arial" panose="020B0604020202020204" pitchFamily="34" charset="0"/>
                <a:ea typeface="Times New Roman" panose="02020603050405020304" pitchFamily="18" charset="0"/>
                <a:cs typeface="Times New Roman" panose="02020603050405020304" pitchFamily="18" charset="0"/>
              </a:rPr>
              <a:t>Dimensión X: No representa variable específica</a:t>
            </a:r>
          </a:p>
          <a:p>
            <a:pPr marL="971550" lvl="1" indent="-285750" algn="just">
              <a:spcBef>
                <a:spcPts val="400"/>
              </a:spcBef>
              <a:spcAft>
                <a:spcPts val="600"/>
              </a:spcAft>
              <a:buFont typeface="Arial" panose="020B0604020202020204" pitchFamily="34" charset="0"/>
              <a:buChar char="•"/>
            </a:pPr>
            <a:r>
              <a:rPr lang="es-ES_tradnl" sz="2400" noProof="0" dirty="0">
                <a:latin typeface="Arial" panose="020B0604020202020204" pitchFamily="34" charset="0"/>
                <a:ea typeface="Times New Roman" panose="02020603050405020304" pitchFamily="18" charset="0"/>
                <a:cs typeface="Times New Roman" panose="02020603050405020304" pitchFamily="18" charset="0"/>
              </a:rPr>
              <a:t>Dimensión Y: No representa variable específica</a:t>
            </a:r>
          </a:p>
          <a:p>
            <a:pPr marL="971550" lvl="1" indent="-285750" algn="just">
              <a:spcBef>
                <a:spcPts val="400"/>
              </a:spcBef>
              <a:spcAft>
                <a:spcPts val="600"/>
              </a:spcAft>
              <a:buFont typeface="Arial" panose="020B0604020202020204" pitchFamily="34" charset="0"/>
              <a:buChar char="•"/>
            </a:pPr>
            <a:r>
              <a:rPr lang="es-ES_tradnl" sz="2400" noProof="0" dirty="0">
                <a:latin typeface="Arial" panose="020B0604020202020204" pitchFamily="34" charset="0"/>
                <a:ea typeface="Times New Roman" panose="02020603050405020304" pitchFamily="18" charset="0"/>
                <a:cs typeface="Times New Roman" panose="02020603050405020304" pitchFamily="18" charset="0"/>
              </a:rPr>
              <a:t>Distancia entre puntos: SÍ representa similitud DTW</a:t>
            </a:r>
          </a:p>
          <a:p>
            <a:pPr marL="971550" lvl="1" indent="-285750" algn="just">
              <a:spcBef>
                <a:spcPts val="400"/>
              </a:spcBef>
              <a:spcAft>
                <a:spcPts val="600"/>
              </a:spcAft>
              <a:buFont typeface="Arial" panose="020B0604020202020204" pitchFamily="34" charset="0"/>
              <a:buChar char="•"/>
            </a:pPr>
            <a:r>
              <a:rPr lang="es-ES_tradnl" sz="2400" noProof="0" dirty="0">
                <a:latin typeface="Arial" panose="020B0604020202020204" pitchFamily="34" charset="0"/>
                <a:ea typeface="Times New Roman" panose="02020603050405020304" pitchFamily="18" charset="0"/>
                <a:cs typeface="Times New Roman" panose="02020603050405020304" pitchFamily="18" charset="0"/>
              </a:rPr>
              <a:t>Analogía: Mapa 2D de un espacio de 197 dimensiones</a:t>
            </a:r>
          </a:p>
        </p:txBody>
      </p:sp>
      <p:sp>
        <p:nvSpPr>
          <p:cNvPr id="4" name="TextBox 3">
            <a:extLst>
              <a:ext uri="{FF2B5EF4-FFF2-40B4-BE49-F238E27FC236}">
                <a16:creationId xmlns:a16="http://schemas.microsoft.com/office/drawing/2014/main" id="{28FC2776-CA03-D2AA-B933-021B706FAAE5}"/>
              </a:ext>
            </a:extLst>
          </p:cNvPr>
          <p:cNvSpPr txBox="1"/>
          <p:nvPr/>
        </p:nvSpPr>
        <p:spPr>
          <a:xfrm rot="20384172">
            <a:off x="1524000" y="3543300"/>
            <a:ext cx="13563600" cy="4508927"/>
          </a:xfrm>
          <a:prstGeom prst="rect">
            <a:avLst/>
          </a:prstGeom>
          <a:noFill/>
        </p:spPr>
        <p:txBody>
          <a:bodyPr wrap="square" rtlCol="0">
            <a:spAutoFit/>
          </a:bodyPr>
          <a:lstStyle/>
          <a:p>
            <a:r>
              <a:rPr lang="es-ES_tradnl" sz="28700" noProof="0" dirty="0">
                <a:solidFill>
                  <a:schemeClr val="tx2"/>
                </a:solidFill>
              </a:rPr>
              <a:t>Revisar</a:t>
            </a:r>
          </a:p>
        </p:txBody>
      </p:sp>
    </p:spTree>
    <p:extLst>
      <p:ext uri="{BB962C8B-B14F-4D97-AF65-F5344CB8AC3E}">
        <p14:creationId xmlns:p14="http://schemas.microsoft.com/office/powerpoint/2010/main" val="3461949439"/>
      </p:ext>
    </p:extLst>
  </p:cSld>
  <p:clrMapOvr>
    <a:masterClrMapping/>
  </p:clrMapOvr>
  <mc:AlternateContent xmlns:mc="http://schemas.openxmlformats.org/markup-compatibility/2006">
    <mc:Choice xmlns:p14="http://schemas.microsoft.com/office/powerpoint/2010/main" Requires="p14">
      <p:transition spd="slow" p14:dur="2500">
        <p14:flip dir="r"/>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6F31F4-4A1A-3E6A-9CD5-9D00BE68C37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E3EB3FC-CBC0-1B98-7E83-02CEED527CF0}"/>
              </a:ext>
            </a:extLst>
          </p:cNvPr>
          <p:cNvSpPr>
            <a:spLocks noGrp="1"/>
          </p:cNvSpPr>
          <p:nvPr>
            <p:ph type="title"/>
          </p:nvPr>
        </p:nvSpPr>
        <p:spPr>
          <a:xfrm>
            <a:off x="876300" y="571411"/>
            <a:ext cx="8267700" cy="1338828"/>
          </a:xfrm>
        </p:spPr>
        <p:txBody>
          <a:bodyPr/>
          <a:lstStyle/>
          <a:p>
            <a:r>
              <a:rPr lang="es-ES_tradnl" noProof="0" dirty="0">
                <a:solidFill>
                  <a:schemeClr val="accent1"/>
                </a:solidFill>
              </a:rPr>
              <a:t>Agenda</a:t>
            </a:r>
            <a:br>
              <a:rPr lang="es-ES_tradnl" noProof="0" dirty="0"/>
            </a:br>
            <a:r>
              <a:rPr lang="es-ES_tradnl" noProof="0" dirty="0"/>
              <a:t>de la presentación</a:t>
            </a:r>
          </a:p>
        </p:txBody>
      </p:sp>
      <p:sp>
        <p:nvSpPr>
          <p:cNvPr id="3" name="Slide Number Placeholder 2">
            <a:extLst>
              <a:ext uri="{FF2B5EF4-FFF2-40B4-BE49-F238E27FC236}">
                <a16:creationId xmlns:a16="http://schemas.microsoft.com/office/drawing/2014/main" id="{8612A904-F278-06C6-3A86-336E5B4FBE07}"/>
              </a:ext>
            </a:extLst>
          </p:cNvPr>
          <p:cNvSpPr>
            <a:spLocks noGrp="1"/>
          </p:cNvSpPr>
          <p:nvPr>
            <p:ph type="sldNum" sz="quarter" idx="10"/>
          </p:nvPr>
        </p:nvSpPr>
        <p:spPr/>
        <p:txBody>
          <a:bodyPr/>
          <a:lstStyle/>
          <a:p>
            <a:pPr algn="l"/>
            <a:r>
              <a:rPr lang="es-ES_tradnl" noProof="0" dirty="0"/>
              <a:t>page</a:t>
            </a:r>
          </a:p>
          <a:p>
            <a:pPr algn="l"/>
            <a:r>
              <a:rPr lang="es-ES_tradnl" noProof="0" dirty="0"/>
              <a:t>0</a:t>
            </a:r>
            <a:fld id="{37D409AB-2201-4E18-8A34-C31753AD9B06}" type="slidenum">
              <a:rPr lang="es-ES_tradnl" noProof="0" smtClean="0"/>
              <a:pPr algn="l"/>
              <a:t>2</a:t>
            </a:fld>
            <a:endParaRPr lang="es-ES_tradnl" noProof="0" dirty="0"/>
          </a:p>
        </p:txBody>
      </p:sp>
      <p:grpSp>
        <p:nvGrpSpPr>
          <p:cNvPr id="5" name="Group 4">
            <a:extLst>
              <a:ext uri="{FF2B5EF4-FFF2-40B4-BE49-F238E27FC236}">
                <a16:creationId xmlns:a16="http://schemas.microsoft.com/office/drawing/2014/main" id="{BECABCCC-F3C6-0DD6-8CB0-09E2AD1E5059}"/>
              </a:ext>
            </a:extLst>
          </p:cNvPr>
          <p:cNvGrpSpPr/>
          <p:nvPr/>
        </p:nvGrpSpPr>
        <p:grpSpPr>
          <a:xfrm>
            <a:off x="1562101" y="3352249"/>
            <a:ext cx="7353300" cy="1862048"/>
            <a:chOff x="1562101" y="3352249"/>
            <a:chExt cx="7353300" cy="1862048"/>
          </a:xfrm>
        </p:grpSpPr>
        <p:sp>
          <p:nvSpPr>
            <p:cNvPr id="4" name="TextBox 3">
              <a:extLst>
                <a:ext uri="{FF2B5EF4-FFF2-40B4-BE49-F238E27FC236}">
                  <a16:creationId xmlns:a16="http://schemas.microsoft.com/office/drawing/2014/main" id="{EAE01635-4876-98CC-20A9-059923C129EE}"/>
                </a:ext>
              </a:extLst>
            </p:cNvPr>
            <p:cNvSpPr txBox="1"/>
            <p:nvPr/>
          </p:nvSpPr>
          <p:spPr>
            <a:xfrm>
              <a:off x="1562101" y="3352249"/>
              <a:ext cx="2095500" cy="1862048"/>
            </a:xfrm>
            <a:prstGeom prst="rect">
              <a:avLst/>
            </a:prstGeom>
            <a:noFill/>
          </p:spPr>
          <p:txBody>
            <a:bodyPr wrap="square" rtlCol="0">
              <a:spAutoFit/>
            </a:bodyPr>
            <a:lstStyle/>
            <a:p>
              <a:pPr algn="r"/>
              <a:r>
                <a:rPr lang="es-ES_tradnl" sz="11500" b="1" noProof="0" dirty="0">
                  <a:solidFill>
                    <a:schemeClr val="accent2"/>
                  </a:solidFill>
                  <a:latin typeface="+mj-lt"/>
                </a:rPr>
                <a:t>01</a:t>
              </a:r>
            </a:p>
          </p:txBody>
        </p:sp>
        <p:sp>
          <p:nvSpPr>
            <p:cNvPr id="7" name="TextBox 6">
              <a:extLst>
                <a:ext uri="{FF2B5EF4-FFF2-40B4-BE49-F238E27FC236}">
                  <a16:creationId xmlns:a16="http://schemas.microsoft.com/office/drawing/2014/main" id="{F427D0AC-64EE-7C93-DC01-0A6BB2F819F6}"/>
                </a:ext>
              </a:extLst>
            </p:cNvPr>
            <p:cNvSpPr txBox="1"/>
            <p:nvPr/>
          </p:nvSpPr>
          <p:spPr>
            <a:xfrm>
              <a:off x="3771901" y="3963769"/>
              <a:ext cx="5143500" cy="646331"/>
            </a:xfrm>
            <a:prstGeom prst="rect">
              <a:avLst/>
            </a:prstGeom>
            <a:noFill/>
          </p:spPr>
          <p:txBody>
            <a:bodyPr wrap="square" rtlCol="0">
              <a:spAutoFit/>
            </a:bodyPr>
            <a:lstStyle/>
            <a:p>
              <a:r>
                <a:rPr lang="es-ES_tradnl" sz="3600" noProof="0" dirty="0">
                  <a:solidFill>
                    <a:schemeClr val="accent1"/>
                  </a:solidFill>
                  <a:latin typeface="+mj-lt"/>
                </a:rPr>
                <a:t>Introducción</a:t>
              </a:r>
            </a:p>
          </p:txBody>
        </p:sp>
        <p:sp>
          <p:nvSpPr>
            <p:cNvPr id="8" name="TextBox 7">
              <a:extLst>
                <a:ext uri="{FF2B5EF4-FFF2-40B4-BE49-F238E27FC236}">
                  <a16:creationId xmlns:a16="http://schemas.microsoft.com/office/drawing/2014/main" id="{C8E7024D-B652-F291-C3DA-8CC2ECDD0E51}"/>
                </a:ext>
              </a:extLst>
            </p:cNvPr>
            <p:cNvSpPr txBox="1"/>
            <p:nvPr/>
          </p:nvSpPr>
          <p:spPr>
            <a:xfrm>
              <a:off x="3771901" y="4083218"/>
              <a:ext cx="5143500" cy="400110"/>
            </a:xfrm>
            <a:prstGeom prst="rect">
              <a:avLst/>
            </a:prstGeom>
            <a:noFill/>
          </p:spPr>
          <p:txBody>
            <a:bodyPr wrap="square" rtlCol="0">
              <a:spAutoFit/>
            </a:bodyPr>
            <a:lstStyle/>
            <a:p>
              <a:endParaRPr lang="es-ES_tradnl" sz="2000" noProof="0" dirty="0">
                <a:solidFill>
                  <a:schemeClr val="tx2"/>
                </a:solidFill>
              </a:endParaRPr>
            </a:p>
          </p:txBody>
        </p:sp>
      </p:grpSp>
      <p:grpSp>
        <p:nvGrpSpPr>
          <p:cNvPr id="9" name="Group 8">
            <a:extLst>
              <a:ext uri="{FF2B5EF4-FFF2-40B4-BE49-F238E27FC236}">
                <a16:creationId xmlns:a16="http://schemas.microsoft.com/office/drawing/2014/main" id="{2D69EAEF-602F-CC9C-A8E2-67F4911F2F6A}"/>
              </a:ext>
            </a:extLst>
          </p:cNvPr>
          <p:cNvGrpSpPr/>
          <p:nvPr/>
        </p:nvGrpSpPr>
        <p:grpSpPr>
          <a:xfrm>
            <a:off x="1562101" y="5669755"/>
            <a:ext cx="7353300" cy="1862048"/>
            <a:chOff x="1562101" y="5669755"/>
            <a:chExt cx="7353300" cy="1862048"/>
          </a:xfrm>
        </p:grpSpPr>
        <p:sp>
          <p:nvSpPr>
            <p:cNvPr id="11" name="TextBox 10">
              <a:extLst>
                <a:ext uri="{FF2B5EF4-FFF2-40B4-BE49-F238E27FC236}">
                  <a16:creationId xmlns:a16="http://schemas.microsoft.com/office/drawing/2014/main" id="{1BEA243B-74A2-71EE-B811-54C29377E4D8}"/>
                </a:ext>
              </a:extLst>
            </p:cNvPr>
            <p:cNvSpPr txBox="1"/>
            <p:nvPr/>
          </p:nvSpPr>
          <p:spPr>
            <a:xfrm>
              <a:off x="1562101" y="5669755"/>
              <a:ext cx="2095500" cy="1862048"/>
            </a:xfrm>
            <a:prstGeom prst="rect">
              <a:avLst/>
            </a:prstGeom>
            <a:noFill/>
          </p:spPr>
          <p:txBody>
            <a:bodyPr wrap="square" rtlCol="0">
              <a:spAutoFit/>
            </a:bodyPr>
            <a:lstStyle/>
            <a:p>
              <a:pPr algn="r"/>
              <a:r>
                <a:rPr lang="es-ES_tradnl" sz="11500" b="1" noProof="0" dirty="0">
                  <a:solidFill>
                    <a:schemeClr val="accent2"/>
                  </a:solidFill>
                  <a:latin typeface="+mj-lt"/>
                </a:rPr>
                <a:t>03</a:t>
              </a:r>
            </a:p>
          </p:txBody>
        </p:sp>
        <p:sp>
          <p:nvSpPr>
            <p:cNvPr id="12" name="TextBox 11">
              <a:extLst>
                <a:ext uri="{FF2B5EF4-FFF2-40B4-BE49-F238E27FC236}">
                  <a16:creationId xmlns:a16="http://schemas.microsoft.com/office/drawing/2014/main" id="{28BADBB9-1A0F-9AE9-412A-4A3F5C582B36}"/>
                </a:ext>
              </a:extLst>
            </p:cNvPr>
            <p:cNvSpPr txBox="1"/>
            <p:nvPr/>
          </p:nvSpPr>
          <p:spPr>
            <a:xfrm>
              <a:off x="3771901" y="6277614"/>
              <a:ext cx="5143500" cy="646331"/>
            </a:xfrm>
            <a:prstGeom prst="rect">
              <a:avLst/>
            </a:prstGeom>
            <a:noFill/>
          </p:spPr>
          <p:txBody>
            <a:bodyPr wrap="square" rtlCol="0">
              <a:spAutoFit/>
            </a:bodyPr>
            <a:lstStyle/>
            <a:p>
              <a:r>
                <a:rPr lang="es-ES_tradnl" sz="3600" noProof="0" dirty="0">
                  <a:latin typeface="+mj-lt"/>
                </a:rPr>
                <a:t>Metodología</a:t>
              </a:r>
            </a:p>
          </p:txBody>
        </p:sp>
        <p:sp>
          <p:nvSpPr>
            <p:cNvPr id="13" name="TextBox 12">
              <a:extLst>
                <a:ext uri="{FF2B5EF4-FFF2-40B4-BE49-F238E27FC236}">
                  <a16:creationId xmlns:a16="http://schemas.microsoft.com/office/drawing/2014/main" id="{29B7E541-4CF5-420A-60E3-4C1B1836103F}"/>
                </a:ext>
              </a:extLst>
            </p:cNvPr>
            <p:cNvSpPr txBox="1"/>
            <p:nvPr/>
          </p:nvSpPr>
          <p:spPr>
            <a:xfrm>
              <a:off x="3771901" y="6468486"/>
              <a:ext cx="5143500" cy="400110"/>
            </a:xfrm>
            <a:prstGeom prst="rect">
              <a:avLst/>
            </a:prstGeom>
            <a:noFill/>
          </p:spPr>
          <p:txBody>
            <a:bodyPr wrap="square" rtlCol="0">
              <a:spAutoFit/>
            </a:bodyPr>
            <a:lstStyle/>
            <a:p>
              <a:endParaRPr lang="es-ES_tradnl" sz="2000" noProof="0" dirty="0">
                <a:solidFill>
                  <a:schemeClr val="tx2"/>
                </a:solidFill>
              </a:endParaRPr>
            </a:p>
          </p:txBody>
        </p:sp>
      </p:grpSp>
      <p:grpSp>
        <p:nvGrpSpPr>
          <p:cNvPr id="6" name="Group 5">
            <a:extLst>
              <a:ext uri="{FF2B5EF4-FFF2-40B4-BE49-F238E27FC236}">
                <a16:creationId xmlns:a16="http://schemas.microsoft.com/office/drawing/2014/main" id="{AFA173BE-59D0-F9FA-BB5C-153CFAC3BB46}"/>
              </a:ext>
            </a:extLst>
          </p:cNvPr>
          <p:cNvGrpSpPr/>
          <p:nvPr/>
        </p:nvGrpSpPr>
        <p:grpSpPr>
          <a:xfrm>
            <a:off x="9486900" y="3352249"/>
            <a:ext cx="7353300" cy="1862048"/>
            <a:chOff x="9486900" y="3352249"/>
            <a:chExt cx="7353300" cy="1862048"/>
          </a:xfrm>
        </p:grpSpPr>
        <p:sp>
          <p:nvSpPr>
            <p:cNvPr id="15" name="TextBox 14">
              <a:extLst>
                <a:ext uri="{FF2B5EF4-FFF2-40B4-BE49-F238E27FC236}">
                  <a16:creationId xmlns:a16="http://schemas.microsoft.com/office/drawing/2014/main" id="{BDB67C15-E7FF-C319-B240-8F2689D04DE2}"/>
                </a:ext>
              </a:extLst>
            </p:cNvPr>
            <p:cNvSpPr txBox="1"/>
            <p:nvPr/>
          </p:nvSpPr>
          <p:spPr>
            <a:xfrm>
              <a:off x="9486900" y="3352249"/>
              <a:ext cx="2095500" cy="1862048"/>
            </a:xfrm>
            <a:prstGeom prst="rect">
              <a:avLst/>
            </a:prstGeom>
            <a:noFill/>
          </p:spPr>
          <p:txBody>
            <a:bodyPr wrap="square" rtlCol="0">
              <a:spAutoFit/>
            </a:bodyPr>
            <a:lstStyle/>
            <a:p>
              <a:pPr algn="r"/>
              <a:r>
                <a:rPr lang="es-ES_tradnl" sz="11500" b="1" noProof="0" dirty="0">
                  <a:solidFill>
                    <a:schemeClr val="accent2"/>
                  </a:solidFill>
                  <a:latin typeface="+mj-lt"/>
                </a:rPr>
                <a:t>02</a:t>
              </a:r>
            </a:p>
          </p:txBody>
        </p:sp>
        <p:sp>
          <p:nvSpPr>
            <p:cNvPr id="16" name="TextBox 15">
              <a:extLst>
                <a:ext uri="{FF2B5EF4-FFF2-40B4-BE49-F238E27FC236}">
                  <a16:creationId xmlns:a16="http://schemas.microsoft.com/office/drawing/2014/main" id="{8F3A316C-76BA-56B7-EADA-54FCB168B6B2}"/>
                </a:ext>
              </a:extLst>
            </p:cNvPr>
            <p:cNvSpPr txBox="1"/>
            <p:nvPr/>
          </p:nvSpPr>
          <p:spPr>
            <a:xfrm>
              <a:off x="11696700" y="3887569"/>
              <a:ext cx="5143500" cy="646331"/>
            </a:xfrm>
            <a:prstGeom prst="rect">
              <a:avLst/>
            </a:prstGeom>
            <a:noFill/>
          </p:spPr>
          <p:txBody>
            <a:bodyPr wrap="square" rtlCol="0">
              <a:spAutoFit/>
            </a:bodyPr>
            <a:lstStyle/>
            <a:p>
              <a:r>
                <a:rPr lang="es-ES_tradnl" sz="3600" noProof="0" dirty="0">
                  <a:latin typeface="+mj-lt"/>
                </a:rPr>
                <a:t>Objetivos</a:t>
              </a:r>
            </a:p>
          </p:txBody>
        </p:sp>
        <p:sp>
          <p:nvSpPr>
            <p:cNvPr id="17" name="TextBox 16">
              <a:extLst>
                <a:ext uri="{FF2B5EF4-FFF2-40B4-BE49-F238E27FC236}">
                  <a16:creationId xmlns:a16="http://schemas.microsoft.com/office/drawing/2014/main" id="{C33731C5-72DF-3BA3-2CFC-60560C657743}"/>
                </a:ext>
              </a:extLst>
            </p:cNvPr>
            <p:cNvSpPr txBox="1"/>
            <p:nvPr/>
          </p:nvSpPr>
          <p:spPr>
            <a:xfrm>
              <a:off x="11696700" y="4083218"/>
              <a:ext cx="5143500" cy="400110"/>
            </a:xfrm>
            <a:prstGeom prst="rect">
              <a:avLst/>
            </a:prstGeom>
            <a:noFill/>
          </p:spPr>
          <p:txBody>
            <a:bodyPr wrap="square" rtlCol="0">
              <a:spAutoFit/>
            </a:bodyPr>
            <a:lstStyle/>
            <a:p>
              <a:endParaRPr lang="es-ES_tradnl" sz="2000" noProof="0" dirty="0">
                <a:solidFill>
                  <a:schemeClr val="tx2"/>
                </a:solidFill>
              </a:endParaRPr>
            </a:p>
          </p:txBody>
        </p:sp>
      </p:grpSp>
      <p:grpSp>
        <p:nvGrpSpPr>
          <p:cNvPr id="14" name="Group 13">
            <a:extLst>
              <a:ext uri="{FF2B5EF4-FFF2-40B4-BE49-F238E27FC236}">
                <a16:creationId xmlns:a16="http://schemas.microsoft.com/office/drawing/2014/main" id="{B23B22C9-1D9F-A47E-D094-4E54610709DF}"/>
              </a:ext>
            </a:extLst>
          </p:cNvPr>
          <p:cNvGrpSpPr/>
          <p:nvPr/>
        </p:nvGrpSpPr>
        <p:grpSpPr>
          <a:xfrm>
            <a:off x="9486900" y="5669755"/>
            <a:ext cx="7353300" cy="1862048"/>
            <a:chOff x="9486900" y="5669755"/>
            <a:chExt cx="7353300" cy="1862048"/>
          </a:xfrm>
        </p:grpSpPr>
        <p:sp>
          <p:nvSpPr>
            <p:cNvPr id="19" name="TextBox 18">
              <a:extLst>
                <a:ext uri="{FF2B5EF4-FFF2-40B4-BE49-F238E27FC236}">
                  <a16:creationId xmlns:a16="http://schemas.microsoft.com/office/drawing/2014/main" id="{7105B2F2-29AA-043E-50E0-4153F93D9D92}"/>
                </a:ext>
              </a:extLst>
            </p:cNvPr>
            <p:cNvSpPr txBox="1"/>
            <p:nvPr/>
          </p:nvSpPr>
          <p:spPr>
            <a:xfrm>
              <a:off x="9486900" y="5669755"/>
              <a:ext cx="2095500" cy="1862048"/>
            </a:xfrm>
            <a:prstGeom prst="rect">
              <a:avLst/>
            </a:prstGeom>
            <a:noFill/>
          </p:spPr>
          <p:txBody>
            <a:bodyPr wrap="square" rtlCol="0">
              <a:spAutoFit/>
            </a:bodyPr>
            <a:lstStyle/>
            <a:p>
              <a:pPr algn="r"/>
              <a:r>
                <a:rPr lang="es-ES_tradnl" sz="11500" b="1" noProof="0" dirty="0">
                  <a:solidFill>
                    <a:schemeClr val="accent2"/>
                  </a:solidFill>
                  <a:latin typeface="+mj-lt"/>
                </a:rPr>
                <a:t>04</a:t>
              </a:r>
            </a:p>
          </p:txBody>
        </p:sp>
        <p:grpSp>
          <p:nvGrpSpPr>
            <p:cNvPr id="10" name="Group 9">
              <a:extLst>
                <a:ext uri="{FF2B5EF4-FFF2-40B4-BE49-F238E27FC236}">
                  <a16:creationId xmlns:a16="http://schemas.microsoft.com/office/drawing/2014/main" id="{ECA22708-4F7C-D3CF-2624-4C7F30EE252B}"/>
                </a:ext>
              </a:extLst>
            </p:cNvPr>
            <p:cNvGrpSpPr/>
            <p:nvPr/>
          </p:nvGrpSpPr>
          <p:grpSpPr>
            <a:xfrm>
              <a:off x="11582400" y="6277614"/>
              <a:ext cx="5257800" cy="646331"/>
              <a:chOff x="11582400" y="6277614"/>
              <a:chExt cx="5257800" cy="646331"/>
            </a:xfrm>
          </p:grpSpPr>
          <p:sp>
            <p:nvSpPr>
              <p:cNvPr id="20" name="TextBox 19">
                <a:extLst>
                  <a:ext uri="{FF2B5EF4-FFF2-40B4-BE49-F238E27FC236}">
                    <a16:creationId xmlns:a16="http://schemas.microsoft.com/office/drawing/2014/main" id="{372350A9-BE3F-1921-7D13-9603CC444B11}"/>
                  </a:ext>
                </a:extLst>
              </p:cNvPr>
              <p:cNvSpPr txBox="1"/>
              <p:nvPr/>
            </p:nvSpPr>
            <p:spPr>
              <a:xfrm>
                <a:off x="11582400" y="6277614"/>
                <a:ext cx="5143500" cy="646331"/>
              </a:xfrm>
              <a:prstGeom prst="rect">
                <a:avLst/>
              </a:prstGeom>
              <a:noFill/>
            </p:spPr>
            <p:txBody>
              <a:bodyPr wrap="square" rtlCol="0">
                <a:spAutoFit/>
              </a:bodyPr>
              <a:lstStyle/>
              <a:p>
                <a:r>
                  <a:rPr lang="es-ES_tradnl" sz="3600" noProof="0" dirty="0">
                    <a:solidFill>
                      <a:schemeClr val="accent1"/>
                    </a:solidFill>
                    <a:latin typeface="+mj-lt"/>
                  </a:rPr>
                  <a:t>Resultados y Conclusiones</a:t>
                </a:r>
              </a:p>
            </p:txBody>
          </p:sp>
          <p:sp>
            <p:nvSpPr>
              <p:cNvPr id="21" name="TextBox 20">
                <a:extLst>
                  <a:ext uri="{FF2B5EF4-FFF2-40B4-BE49-F238E27FC236}">
                    <a16:creationId xmlns:a16="http://schemas.microsoft.com/office/drawing/2014/main" id="{7DA574D8-A521-AAB1-EC2E-327C55A84295}"/>
                  </a:ext>
                </a:extLst>
              </p:cNvPr>
              <p:cNvSpPr txBox="1"/>
              <p:nvPr/>
            </p:nvSpPr>
            <p:spPr>
              <a:xfrm>
                <a:off x="11696700" y="6468486"/>
                <a:ext cx="5143500" cy="400110"/>
              </a:xfrm>
              <a:prstGeom prst="rect">
                <a:avLst/>
              </a:prstGeom>
              <a:noFill/>
            </p:spPr>
            <p:txBody>
              <a:bodyPr wrap="square" rtlCol="0">
                <a:spAutoFit/>
              </a:bodyPr>
              <a:lstStyle/>
              <a:p>
                <a:endParaRPr lang="es-ES_tradnl" sz="2000" noProof="0" dirty="0">
                  <a:solidFill>
                    <a:schemeClr val="tx2"/>
                  </a:solidFill>
                </a:endParaRPr>
              </a:p>
            </p:txBody>
          </p:sp>
        </p:grpSp>
      </p:grpSp>
    </p:spTree>
    <p:extLst>
      <p:ext uri="{BB962C8B-B14F-4D97-AF65-F5344CB8AC3E}">
        <p14:creationId xmlns:p14="http://schemas.microsoft.com/office/powerpoint/2010/main" val="3802851542"/>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096CE0-29A4-6925-BA6B-F775DDBE139E}"/>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0595373E-6116-8F51-5760-48A2A4201D02}"/>
              </a:ext>
            </a:extLst>
          </p:cNvPr>
          <p:cNvSpPr txBox="1"/>
          <p:nvPr/>
        </p:nvSpPr>
        <p:spPr>
          <a:xfrm>
            <a:off x="6632124" y="4589502"/>
            <a:ext cx="5023753" cy="1107996"/>
          </a:xfrm>
          <a:prstGeom prst="rect">
            <a:avLst/>
          </a:prstGeom>
          <a:noFill/>
        </p:spPr>
        <p:txBody>
          <a:bodyPr wrap="square" rtlCol="0">
            <a:spAutoFit/>
          </a:bodyPr>
          <a:lstStyle/>
          <a:p>
            <a:pPr algn="ctr"/>
            <a:r>
              <a:rPr lang="es-ES_tradnl" sz="6600" b="1" noProof="0" dirty="0">
                <a:solidFill>
                  <a:schemeClr val="accent1"/>
                </a:solidFill>
                <a:ea typeface="Roboto Condensed" panose="02000000000000000000" pitchFamily="2" charset="0"/>
                <a:cs typeface="Lato Semibold" panose="020F0502020204030203" pitchFamily="34" charset="0"/>
              </a:rPr>
              <a:t>Resultados</a:t>
            </a:r>
          </a:p>
        </p:txBody>
      </p:sp>
      <p:grpSp>
        <p:nvGrpSpPr>
          <p:cNvPr id="4" name="Group 3">
            <a:extLst>
              <a:ext uri="{FF2B5EF4-FFF2-40B4-BE49-F238E27FC236}">
                <a16:creationId xmlns:a16="http://schemas.microsoft.com/office/drawing/2014/main" id="{E52536F9-4372-6070-A79F-329B3BE9D466}"/>
              </a:ext>
            </a:extLst>
          </p:cNvPr>
          <p:cNvGrpSpPr/>
          <p:nvPr/>
        </p:nvGrpSpPr>
        <p:grpSpPr>
          <a:xfrm>
            <a:off x="6553200" y="4533900"/>
            <a:ext cx="685800" cy="685800"/>
            <a:chOff x="6324600" y="4114799"/>
            <a:chExt cx="685800" cy="685800"/>
          </a:xfrm>
        </p:grpSpPr>
        <p:cxnSp>
          <p:nvCxnSpPr>
            <p:cNvPr id="6" name="Straight Connector 5">
              <a:extLst>
                <a:ext uri="{FF2B5EF4-FFF2-40B4-BE49-F238E27FC236}">
                  <a16:creationId xmlns:a16="http://schemas.microsoft.com/office/drawing/2014/main" id="{9C1DE6E5-F038-4662-2BF1-F766CDFF133D}"/>
                </a:ext>
              </a:extLst>
            </p:cNvPr>
            <p:cNvCxnSpPr/>
            <p:nvPr/>
          </p:nvCxnSpPr>
          <p:spPr>
            <a:xfrm flipV="1">
              <a:off x="6324600" y="4114799"/>
              <a:ext cx="0" cy="685800"/>
            </a:xfrm>
            <a:prstGeom prst="line">
              <a:avLst/>
            </a:prstGeom>
            <a:ln w="38100" cap="sq">
              <a:solidFill>
                <a:schemeClr val="accent1"/>
              </a:solidFill>
              <a:bevel/>
              <a:headEnd type="none"/>
              <a:tailEnd type="none"/>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12F62069-B92A-02CC-ABFE-57831B18CA8A}"/>
                </a:ext>
              </a:extLst>
            </p:cNvPr>
            <p:cNvCxnSpPr/>
            <p:nvPr/>
          </p:nvCxnSpPr>
          <p:spPr>
            <a:xfrm>
              <a:off x="6324600" y="4114799"/>
              <a:ext cx="685800" cy="0"/>
            </a:xfrm>
            <a:prstGeom prst="line">
              <a:avLst/>
            </a:prstGeom>
            <a:ln w="38100" cap="sq">
              <a:solidFill>
                <a:schemeClr val="accent1"/>
              </a:solidFill>
              <a:beve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8" name="Group 7">
            <a:extLst>
              <a:ext uri="{FF2B5EF4-FFF2-40B4-BE49-F238E27FC236}">
                <a16:creationId xmlns:a16="http://schemas.microsoft.com/office/drawing/2014/main" id="{B9E5A498-B626-495B-B171-2FCA58027441}"/>
              </a:ext>
            </a:extLst>
          </p:cNvPr>
          <p:cNvGrpSpPr/>
          <p:nvPr/>
        </p:nvGrpSpPr>
        <p:grpSpPr>
          <a:xfrm rot="10800000">
            <a:off x="11049000" y="5143500"/>
            <a:ext cx="685800" cy="685800"/>
            <a:chOff x="6324600" y="4114799"/>
            <a:chExt cx="685800" cy="685800"/>
          </a:xfrm>
        </p:grpSpPr>
        <p:cxnSp>
          <p:nvCxnSpPr>
            <p:cNvPr id="9" name="Straight Connector 8">
              <a:extLst>
                <a:ext uri="{FF2B5EF4-FFF2-40B4-BE49-F238E27FC236}">
                  <a16:creationId xmlns:a16="http://schemas.microsoft.com/office/drawing/2014/main" id="{D83A36E5-32E1-4FF5-73EC-718373CA7EAC}"/>
                </a:ext>
              </a:extLst>
            </p:cNvPr>
            <p:cNvCxnSpPr/>
            <p:nvPr/>
          </p:nvCxnSpPr>
          <p:spPr>
            <a:xfrm flipV="1">
              <a:off x="6324600" y="4114799"/>
              <a:ext cx="0" cy="685800"/>
            </a:xfrm>
            <a:prstGeom prst="line">
              <a:avLst/>
            </a:prstGeom>
            <a:ln w="38100" cap="sq">
              <a:solidFill>
                <a:schemeClr val="accent1"/>
              </a:solidFill>
              <a:beve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73F0158B-0772-954E-64FE-51A67AA6797E}"/>
                </a:ext>
              </a:extLst>
            </p:cNvPr>
            <p:cNvCxnSpPr/>
            <p:nvPr/>
          </p:nvCxnSpPr>
          <p:spPr>
            <a:xfrm>
              <a:off x="6324600" y="4114799"/>
              <a:ext cx="685800" cy="0"/>
            </a:xfrm>
            <a:prstGeom prst="line">
              <a:avLst/>
            </a:prstGeom>
            <a:ln w="38100" cap="sq">
              <a:solidFill>
                <a:schemeClr val="accent1"/>
              </a:solidFill>
              <a:beve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84059786"/>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5410200" y="4279590"/>
            <a:ext cx="9601200" cy="2146007"/>
            <a:chOff x="2057400" y="3434730"/>
            <a:chExt cx="9601200" cy="2146007"/>
          </a:xfrm>
        </p:grpSpPr>
        <p:grpSp>
          <p:nvGrpSpPr>
            <p:cNvPr id="3" name="Group 2"/>
            <p:cNvGrpSpPr/>
            <p:nvPr/>
          </p:nvGrpSpPr>
          <p:grpSpPr>
            <a:xfrm>
              <a:off x="2285999" y="3434730"/>
              <a:ext cx="9372601" cy="2146007"/>
              <a:chOff x="6172199" y="3765203"/>
              <a:chExt cx="9372601" cy="2146007"/>
            </a:xfrm>
          </p:grpSpPr>
          <p:sp>
            <p:nvSpPr>
              <p:cNvPr id="9" name="TextBox 8"/>
              <p:cNvSpPr txBox="1"/>
              <p:nvPr/>
            </p:nvSpPr>
            <p:spPr>
              <a:xfrm>
                <a:off x="6172200" y="3765203"/>
                <a:ext cx="9372600" cy="1107996"/>
              </a:xfrm>
              <a:prstGeom prst="rect">
                <a:avLst/>
              </a:prstGeom>
              <a:noFill/>
            </p:spPr>
            <p:txBody>
              <a:bodyPr wrap="square" rtlCol="0">
                <a:spAutoFit/>
              </a:bodyPr>
              <a:lstStyle/>
              <a:p>
                <a:r>
                  <a:rPr lang="es-ES_tradnl" sz="6600" b="1" noProof="0" dirty="0">
                    <a:solidFill>
                      <a:schemeClr val="accent1"/>
                    </a:solidFill>
                    <a:ea typeface="Roboto Condensed" panose="02000000000000000000" pitchFamily="2" charset="0"/>
                    <a:cs typeface="Lato Semibold" panose="020F0502020204030203" pitchFamily="34" charset="0"/>
                  </a:rPr>
                  <a:t>algunos </a:t>
                </a:r>
                <a:r>
                  <a:rPr lang="es-ES_tradnl" sz="6600" b="1" noProof="0" dirty="0">
                    <a:ea typeface="Roboto Condensed" panose="02000000000000000000" pitchFamily="2" charset="0"/>
                    <a:cs typeface="Lato Semibold" panose="020F0502020204030203" pitchFamily="34" charset="0"/>
                  </a:rPr>
                  <a:t>ejemplos</a:t>
                </a:r>
                <a:endParaRPr lang="es-ES_tradnl" sz="6600" b="1" noProof="0" dirty="0">
                  <a:ea typeface="Lato Semibold" panose="020F0502020204030203" pitchFamily="34" charset="0"/>
                  <a:cs typeface="Lato Semibold" panose="020F0502020204030203" pitchFamily="34" charset="0"/>
                </a:endParaRPr>
              </a:p>
            </p:txBody>
          </p:sp>
          <p:sp>
            <p:nvSpPr>
              <p:cNvPr id="10" name="TextBox 9"/>
              <p:cNvSpPr txBox="1"/>
              <p:nvPr/>
            </p:nvSpPr>
            <p:spPr>
              <a:xfrm>
                <a:off x="6172199" y="4957103"/>
                <a:ext cx="6857996" cy="954107"/>
              </a:xfrm>
              <a:prstGeom prst="rect">
                <a:avLst/>
              </a:prstGeom>
              <a:noFill/>
            </p:spPr>
            <p:txBody>
              <a:bodyPr wrap="square" rtlCol="0">
                <a:spAutoFit/>
              </a:bodyPr>
              <a:lstStyle/>
              <a:p>
                <a:r>
                  <a:rPr lang="es-ES_tradnl" sz="2800" noProof="0" dirty="0">
                    <a:solidFill>
                      <a:schemeClr val="accent2"/>
                    </a:solidFill>
                  </a:rPr>
                  <a:t>Los países mas similares y mas distintos según DTW</a:t>
                </a:r>
              </a:p>
            </p:txBody>
          </p:sp>
        </p:grpSp>
        <p:cxnSp>
          <p:nvCxnSpPr>
            <p:cNvPr id="5" name="Straight Connector 4"/>
            <p:cNvCxnSpPr/>
            <p:nvPr/>
          </p:nvCxnSpPr>
          <p:spPr>
            <a:xfrm>
              <a:off x="2057400" y="3653612"/>
              <a:ext cx="0" cy="1508938"/>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02346946"/>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alpha val="0"/>
          </a:schemeClr>
        </a:solidFill>
        <a:effectLst/>
      </p:bgPr>
    </p:bg>
    <p:spTree>
      <p:nvGrpSpPr>
        <p:cNvPr id="1" name="">
          <a:extLst>
            <a:ext uri="{FF2B5EF4-FFF2-40B4-BE49-F238E27FC236}">
              <a16:creationId xmlns:a16="http://schemas.microsoft.com/office/drawing/2014/main" id="{009FB3BA-9250-5F4E-C79D-25A8E3ACAB89}"/>
            </a:ext>
          </a:extLst>
        </p:cNvPr>
        <p:cNvGrpSpPr/>
        <p:nvPr/>
      </p:nvGrpSpPr>
      <p:grpSpPr>
        <a:xfrm>
          <a:off x="0" y="0"/>
          <a:ext cx="0" cy="0"/>
          <a:chOff x="0" y="0"/>
          <a:chExt cx="0" cy="0"/>
        </a:xfrm>
      </p:grpSpPr>
      <p:pic>
        <p:nvPicPr>
          <p:cNvPr id="8" name="Picture 7">
            <a:extLst>
              <a:ext uri="{FF2B5EF4-FFF2-40B4-BE49-F238E27FC236}">
                <a16:creationId xmlns:a16="http://schemas.microsoft.com/office/drawing/2014/main" id="{B24E3FED-D22C-E3B5-41B7-AF3C37652A8D}"/>
              </a:ext>
            </a:extLst>
          </p:cNvPr>
          <p:cNvPicPr>
            <a:picLocks noChangeAspect="1"/>
          </p:cNvPicPr>
          <p:nvPr/>
        </p:nvPicPr>
        <p:blipFill>
          <a:blip r:embed="rId3"/>
          <a:stretch>
            <a:fillRect/>
          </a:stretch>
        </p:blipFill>
        <p:spPr>
          <a:xfrm>
            <a:off x="8686800" y="4733135"/>
            <a:ext cx="9714571" cy="5425020"/>
          </a:xfrm>
          <a:prstGeom prst="rect">
            <a:avLst/>
          </a:prstGeom>
        </p:spPr>
      </p:pic>
      <p:sp>
        <p:nvSpPr>
          <p:cNvPr id="2" name="Title 1">
            <a:extLst>
              <a:ext uri="{FF2B5EF4-FFF2-40B4-BE49-F238E27FC236}">
                <a16:creationId xmlns:a16="http://schemas.microsoft.com/office/drawing/2014/main" id="{76CEEFB0-FE7F-FD6F-E17F-756601C66F55}"/>
              </a:ext>
            </a:extLst>
          </p:cNvPr>
          <p:cNvSpPr>
            <a:spLocks noGrp="1"/>
          </p:cNvSpPr>
          <p:nvPr>
            <p:ph type="title"/>
          </p:nvPr>
        </p:nvSpPr>
        <p:spPr>
          <a:xfrm>
            <a:off x="876300" y="571411"/>
            <a:ext cx="11925300" cy="1338828"/>
          </a:xfrm>
        </p:spPr>
        <p:txBody>
          <a:bodyPr/>
          <a:lstStyle/>
          <a:p>
            <a:r>
              <a:rPr lang="es-ES_tradnl" noProof="0" dirty="0">
                <a:solidFill>
                  <a:schemeClr val="accent1"/>
                </a:solidFill>
              </a:rPr>
              <a:t>resultados</a:t>
            </a:r>
            <a:br>
              <a:rPr lang="es-ES_tradnl" noProof="0" dirty="0"/>
            </a:br>
            <a:r>
              <a:rPr lang="es-ES_tradnl" noProof="0" dirty="0"/>
              <a:t>Austria vs Bélgica</a:t>
            </a:r>
          </a:p>
        </p:txBody>
      </p:sp>
      <p:sp>
        <p:nvSpPr>
          <p:cNvPr id="3" name="Slide Number Placeholder 2">
            <a:extLst>
              <a:ext uri="{FF2B5EF4-FFF2-40B4-BE49-F238E27FC236}">
                <a16:creationId xmlns:a16="http://schemas.microsoft.com/office/drawing/2014/main" id="{DCE386DB-112E-AE22-A71A-76BE360C6307}"/>
              </a:ext>
            </a:extLst>
          </p:cNvPr>
          <p:cNvSpPr>
            <a:spLocks noGrp="1"/>
          </p:cNvSpPr>
          <p:nvPr>
            <p:ph type="sldNum" sz="quarter" idx="10"/>
          </p:nvPr>
        </p:nvSpPr>
        <p:spPr/>
        <p:txBody>
          <a:bodyPr/>
          <a:lstStyle/>
          <a:p>
            <a:pPr algn="l"/>
            <a:r>
              <a:rPr lang="es-ES_tradnl" noProof="0" dirty="0"/>
              <a:t>page</a:t>
            </a:r>
          </a:p>
          <a:p>
            <a:pPr algn="l"/>
            <a:r>
              <a:rPr lang="es-ES_tradnl" noProof="0" dirty="0"/>
              <a:t>0</a:t>
            </a:r>
            <a:fld id="{37D409AB-2201-4E18-8A34-C31753AD9B06}" type="slidenum">
              <a:rPr lang="es-ES_tradnl" noProof="0" smtClean="0"/>
              <a:pPr algn="l"/>
              <a:t>22</a:t>
            </a:fld>
            <a:endParaRPr lang="es-ES_tradnl" noProof="0" dirty="0"/>
          </a:p>
        </p:txBody>
      </p:sp>
      <p:pic>
        <p:nvPicPr>
          <p:cNvPr id="7" name="Picture 6">
            <a:extLst>
              <a:ext uri="{FF2B5EF4-FFF2-40B4-BE49-F238E27FC236}">
                <a16:creationId xmlns:a16="http://schemas.microsoft.com/office/drawing/2014/main" id="{AF4E8003-1C9B-8A2B-CF7B-6D133858E490}"/>
              </a:ext>
            </a:extLst>
          </p:cNvPr>
          <p:cNvPicPr>
            <a:picLocks noChangeAspect="1"/>
          </p:cNvPicPr>
          <p:nvPr/>
        </p:nvPicPr>
        <p:blipFill>
          <a:blip r:embed="rId4"/>
          <a:srcRect r="17475"/>
          <a:stretch>
            <a:fillRect/>
          </a:stretch>
        </p:blipFill>
        <p:spPr>
          <a:xfrm>
            <a:off x="-198864" y="1790700"/>
            <a:ext cx="9114264" cy="5191414"/>
          </a:xfrm>
          <a:prstGeom prst="rect">
            <a:avLst/>
          </a:prstGeom>
        </p:spPr>
      </p:pic>
      <p:pic>
        <p:nvPicPr>
          <p:cNvPr id="9" name="Picture 8">
            <a:extLst>
              <a:ext uri="{FF2B5EF4-FFF2-40B4-BE49-F238E27FC236}">
                <a16:creationId xmlns:a16="http://schemas.microsoft.com/office/drawing/2014/main" id="{B7506975-2170-FD42-20F4-BBD6599D7676}"/>
              </a:ext>
            </a:extLst>
          </p:cNvPr>
          <p:cNvPicPr>
            <a:picLocks noChangeAspect="1"/>
          </p:cNvPicPr>
          <p:nvPr/>
        </p:nvPicPr>
        <p:blipFill>
          <a:blip r:embed="rId5"/>
          <a:stretch>
            <a:fillRect/>
          </a:stretch>
        </p:blipFill>
        <p:spPr>
          <a:xfrm>
            <a:off x="76200" y="7097120"/>
            <a:ext cx="4949438" cy="3120298"/>
          </a:xfrm>
          <a:prstGeom prst="rect">
            <a:avLst/>
          </a:prstGeom>
        </p:spPr>
      </p:pic>
      <p:pic>
        <p:nvPicPr>
          <p:cNvPr id="10" name="Picture 9">
            <a:extLst>
              <a:ext uri="{FF2B5EF4-FFF2-40B4-BE49-F238E27FC236}">
                <a16:creationId xmlns:a16="http://schemas.microsoft.com/office/drawing/2014/main" id="{5541850D-5E77-FE5D-A231-9437001630C9}"/>
              </a:ext>
            </a:extLst>
          </p:cNvPr>
          <p:cNvPicPr>
            <a:picLocks noChangeAspect="1"/>
          </p:cNvPicPr>
          <p:nvPr/>
        </p:nvPicPr>
        <p:blipFill>
          <a:blip r:embed="rId6"/>
          <a:stretch>
            <a:fillRect/>
          </a:stretch>
        </p:blipFill>
        <p:spPr>
          <a:xfrm>
            <a:off x="5042404" y="7152965"/>
            <a:ext cx="3961896" cy="2834339"/>
          </a:xfrm>
          <a:prstGeom prst="rect">
            <a:avLst/>
          </a:prstGeom>
        </p:spPr>
      </p:pic>
      <p:pic>
        <p:nvPicPr>
          <p:cNvPr id="11" name="Picture 10">
            <a:extLst>
              <a:ext uri="{FF2B5EF4-FFF2-40B4-BE49-F238E27FC236}">
                <a16:creationId xmlns:a16="http://schemas.microsoft.com/office/drawing/2014/main" id="{5714DBC3-87A7-C7FD-CEDD-67B7DB80495F}"/>
              </a:ext>
            </a:extLst>
          </p:cNvPr>
          <p:cNvPicPr>
            <a:picLocks noChangeAspect="1"/>
          </p:cNvPicPr>
          <p:nvPr/>
        </p:nvPicPr>
        <p:blipFill>
          <a:blip r:embed="rId7"/>
          <a:stretch>
            <a:fillRect/>
          </a:stretch>
        </p:blipFill>
        <p:spPr>
          <a:xfrm>
            <a:off x="6411331" y="1213449"/>
            <a:ext cx="1625600" cy="812800"/>
          </a:xfrm>
          <a:prstGeom prst="rect">
            <a:avLst/>
          </a:prstGeom>
        </p:spPr>
      </p:pic>
      <p:pic>
        <p:nvPicPr>
          <p:cNvPr id="12" name="Picture 11">
            <a:extLst>
              <a:ext uri="{FF2B5EF4-FFF2-40B4-BE49-F238E27FC236}">
                <a16:creationId xmlns:a16="http://schemas.microsoft.com/office/drawing/2014/main" id="{CB2ED62A-2E5A-2891-B516-3D51D8293F7F}"/>
              </a:ext>
            </a:extLst>
          </p:cNvPr>
          <p:cNvPicPr>
            <a:picLocks noChangeAspect="1"/>
          </p:cNvPicPr>
          <p:nvPr/>
        </p:nvPicPr>
        <p:blipFill>
          <a:blip r:embed="rId8"/>
          <a:stretch>
            <a:fillRect/>
          </a:stretch>
        </p:blipFill>
        <p:spPr>
          <a:xfrm>
            <a:off x="11834231" y="-25562"/>
            <a:ext cx="5577469" cy="4599164"/>
          </a:xfrm>
          <a:prstGeom prst="rect">
            <a:avLst/>
          </a:prstGeom>
        </p:spPr>
      </p:pic>
    </p:spTree>
    <p:extLst>
      <p:ext uri="{BB962C8B-B14F-4D97-AF65-F5344CB8AC3E}">
        <p14:creationId xmlns:p14="http://schemas.microsoft.com/office/powerpoint/2010/main" val="4036033244"/>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alpha val="0"/>
          </a:schemeClr>
        </a:solidFill>
        <a:effectLst/>
      </p:bgPr>
    </p:bg>
    <p:spTree>
      <p:nvGrpSpPr>
        <p:cNvPr id="1" name="">
          <a:extLst>
            <a:ext uri="{FF2B5EF4-FFF2-40B4-BE49-F238E27FC236}">
              <a16:creationId xmlns:a16="http://schemas.microsoft.com/office/drawing/2014/main" id="{65A09944-37E3-3F02-57C4-06076AE60DA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9FFA9CE-61B9-0EFB-4DB9-11346D3DB329}"/>
              </a:ext>
            </a:extLst>
          </p:cNvPr>
          <p:cNvSpPr>
            <a:spLocks noGrp="1"/>
          </p:cNvSpPr>
          <p:nvPr>
            <p:ph type="title"/>
          </p:nvPr>
        </p:nvSpPr>
        <p:spPr>
          <a:xfrm>
            <a:off x="876300" y="571411"/>
            <a:ext cx="14135100" cy="1338828"/>
          </a:xfrm>
        </p:spPr>
        <p:txBody>
          <a:bodyPr/>
          <a:lstStyle/>
          <a:p>
            <a:r>
              <a:rPr lang="es-ES_tradnl" noProof="0" dirty="0">
                <a:solidFill>
                  <a:schemeClr val="accent1"/>
                </a:solidFill>
              </a:rPr>
              <a:t>resultados</a:t>
            </a:r>
            <a:br>
              <a:rPr lang="es-ES_tradnl" noProof="0" dirty="0"/>
            </a:br>
            <a:r>
              <a:rPr lang="es-ES_tradnl" noProof="0" dirty="0"/>
              <a:t>Japón vs Etiopía</a:t>
            </a:r>
          </a:p>
        </p:txBody>
      </p:sp>
      <p:sp>
        <p:nvSpPr>
          <p:cNvPr id="3" name="Slide Number Placeholder 2">
            <a:extLst>
              <a:ext uri="{FF2B5EF4-FFF2-40B4-BE49-F238E27FC236}">
                <a16:creationId xmlns:a16="http://schemas.microsoft.com/office/drawing/2014/main" id="{03EB5E27-BB22-6656-B6F6-C996516C3FAE}"/>
              </a:ext>
            </a:extLst>
          </p:cNvPr>
          <p:cNvSpPr>
            <a:spLocks noGrp="1"/>
          </p:cNvSpPr>
          <p:nvPr>
            <p:ph type="sldNum" sz="quarter" idx="10"/>
          </p:nvPr>
        </p:nvSpPr>
        <p:spPr/>
        <p:txBody>
          <a:bodyPr/>
          <a:lstStyle/>
          <a:p>
            <a:pPr algn="l"/>
            <a:r>
              <a:rPr lang="es-ES_tradnl" noProof="0" dirty="0"/>
              <a:t>page</a:t>
            </a:r>
          </a:p>
          <a:p>
            <a:pPr algn="l"/>
            <a:r>
              <a:rPr lang="es-ES_tradnl" noProof="0" dirty="0"/>
              <a:t>0</a:t>
            </a:r>
            <a:fld id="{37D409AB-2201-4E18-8A34-C31753AD9B06}" type="slidenum">
              <a:rPr lang="es-ES_tradnl" noProof="0" smtClean="0"/>
              <a:pPr algn="l"/>
              <a:t>23</a:t>
            </a:fld>
            <a:endParaRPr lang="es-ES_tradnl" noProof="0" dirty="0"/>
          </a:p>
        </p:txBody>
      </p:sp>
      <p:pic>
        <p:nvPicPr>
          <p:cNvPr id="6" name="Picture 5">
            <a:extLst>
              <a:ext uri="{FF2B5EF4-FFF2-40B4-BE49-F238E27FC236}">
                <a16:creationId xmlns:a16="http://schemas.microsoft.com/office/drawing/2014/main" id="{221FC5D7-AF42-6459-3D00-58B13C6B5056}"/>
              </a:ext>
            </a:extLst>
          </p:cNvPr>
          <p:cNvPicPr>
            <a:picLocks noChangeAspect="1"/>
          </p:cNvPicPr>
          <p:nvPr/>
        </p:nvPicPr>
        <p:blipFill>
          <a:blip r:embed="rId3"/>
          <a:stretch>
            <a:fillRect/>
          </a:stretch>
        </p:blipFill>
        <p:spPr>
          <a:xfrm>
            <a:off x="0" y="1790700"/>
            <a:ext cx="7772400" cy="4430353"/>
          </a:xfrm>
          <a:prstGeom prst="rect">
            <a:avLst/>
          </a:prstGeom>
        </p:spPr>
      </p:pic>
      <p:pic>
        <p:nvPicPr>
          <p:cNvPr id="7" name="Picture 6">
            <a:extLst>
              <a:ext uri="{FF2B5EF4-FFF2-40B4-BE49-F238E27FC236}">
                <a16:creationId xmlns:a16="http://schemas.microsoft.com/office/drawing/2014/main" id="{99202524-4FE0-8E04-0817-656D160E0836}"/>
              </a:ext>
            </a:extLst>
          </p:cNvPr>
          <p:cNvPicPr>
            <a:picLocks noChangeAspect="1"/>
          </p:cNvPicPr>
          <p:nvPr/>
        </p:nvPicPr>
        <p:blipFill>
          <a:blip r:embed="rId4"/>
          <a:stretch>
            <a:fillRect/>
          </a:stretch>
        </p:blipFill>
        <p:spPr>
          <a:xfrm>
            <a:off x="10287000" y="5625784"/>
            <a:ext cx="8001000" cy="4661216"/>
          </a:xfrm>
          <a:prstGeom prst="rect">
            <a:avLst/>
          </a:prstGeom>
        </p:spPr>
      </p:pic>
      <p:pic>
        <p:nvPicPr>
          <p:cNvPr id="8" name="Picture 7">
            <a:extLst>
              <a:ext uri="{FF2B5EF4-FFF2-40B4-BE49-F238E27FC236}">
                <a16:creationId xmlns:a16="http://schemas.microsoft.com/office/drawing/2014/main" id="{6A6CE62C-0D63-1A61-521D-265ED4897BFE}"/>
              </a:ext>
            </a:extLst>
          </p:cNvPr>
          <p:cNvPicPr>
            <a:picLocks noChangeAspect="1"/>
          </p:cNvPicPr>
          <p:nvPr/>
        </p:nvPicPr>
        <p:blipFill>
          <a:blip r:embed="rId5"/>
          <a:stretch>
            <a:fillRect/>
          </a:stretch>
        </p:blipFill>
        <p:spPr>
          <a:xfrm>
            <a:off x="9293" y="6289708"/>
            <a:ext cx="6000750" cy="3803584"/>
          </a:xfrm>
          <a:prstGeom prst="rect">
            <a:avLst/>
          </a:prstGeom>
        </p:spPr>
      </p:pic>
      <p:pic>
        <p:nvPicPr>
          <p:cNvPr id="9" name="Picture 8">
            <a:extLst>
              <a:ext uri="{FF2B5EF4-FFF2-40B4-BE49-F238E27FC236}">
                <a16:creationId xmlns:a16="http://schemas.microsoft.com/office/drawing/2014/main" id="{AD94317E-1331-BE06-2D6E-B36157E895B2}"/>
              </a:ext>
            </a:extLst>
          </p:cNvPr>
          <p:cNvPicPr>
            <a:picLocks noChangeAspect="1"/>
          </p:cNvPicPr>
          <p:nvPr/>
        </p:nvPicPr>
        <p:blipFill>
          <a:blip r:embed="rId6"/>
          <a:stretch>
            <a:fillRect/>
          </a:stretch>
        </p:blipFill>
        <p:spPr>
          <a:xfrm>
            <a:off x="9144000" y="-1"/>
            <a:ext cx="6478432" cy="5464893"/>
          </a:xfrm>
          <a:prstGeom prst="rect">
            <a:avLst/>
          </a:prstGeom>
        </p:spPr>
      </p:pic>
      <p:pic>
        <p:nvPicPr>
          <p:cNvPr id="10" name="Picture 9">
            <a:extLst>
              <a:ext uri="{FF2B5EF4-FFF2-40B4-BE49-F238E27FC236}">
                <a16:creationId xmlns:a16="http://schemas.microsoft.com/office/drawing/2014/main" id="{A04EA29F-E6BA-5E3A-B86E-77DAFE1729AB}"/>
              </a:ext>
            </a:extLst>
          </p:cNvPr>
          <p:cNvPicPr>
            <a:picLocks noChangeAspect="1"/>
          </p:cNvPicPr>
          <p:nvPr/>
        </p:nvPicPr>
        <p:blipFill>
          <a:blip r:embed="rId7"/>
          <a:stretch>
            <a:fillRect/>
          </a:stretch>
        </p:blipFill>
        <p:spPr>
          <a:xfrm>
            <a:off x="6032345" y="6515123"/>
            <a:ext cx="4493728" cy="3579587"/>
          </a:xfrm>
          <a:prstGeom prst="rect">
            <a:avLst/>
          </a:prstGeom>
        </p:spPr>
      </p:pic>
      <p:pic>
        <p:nvPicPr>
          <p:cNvPr id="11" name="Picture 10">
            <a:extLst>
              <a:ext uri="{FF2B5EF4-FFF2-40B4-BE49-F238E27FC236}">
                <a16:creationId xmlns:a16="http://schemas.microsoft.com/office/drawing/2014/main" id="{A2715627-E111-1363-2915-29B34BD3AAD1}"/>
              </a:ext>
            </a:extLst>
          </p:cNvPr>
          <p:cNvPicPr>
            <a:picLocks noChangeAspect="1"/>
          </p:cNvPicPr>
          <p:nvPr/>
        </p:nvPicPr>
        <p:blipFill>
          <a:blip r:embed="rId8"/>
          <a:stretch>
            <a:fillRect/>
          </a:stretch>
        </p:blipFill>
        <p:spPr>
          <a:xfrm>
            <a:off x="5867400" y="1029762"/>
            <a:ext cx="1651000" cy="965200"/>
          </a:xfrm>
          <a:prstGeom prst="rect">
            <a:avLst/>
          </a:prstGeom>
        </p:spPr>
      </p:pic>
    </p:spTree>
    <p:extLst>
      <p:ext uri="{BB962C8B-B14F-4D97-AF65-F5344CB8AC3E}">
        <p14:creationId xmlns:p14="http://schemas.microsoft.com/office/powerpoint/2010/main" val="896796648"/>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C45536-EC42-A40E-B438-3D6B69A6D5DB}"/>
            </a:ext>
          </a:extLst>
        </p:cNvPr>
        <p:cNvGrpSpPr/>
        <p:nvPr/>
      </p:nvGrpSpPr>
      <p:grpSpPr>
        <a:xfrm>
          <a:off x="0" y="0"/>
          <a:ext cx="0" cy="0"/>
          <a:chOff x="0" y="0"/>
          <a:chExt cx="0" cy="0"/>
        </a:xfrm>
      </p:grpSpPr>
      <p:grpSp>
        <p:nvGrpSpPr>
          <p:cNvPr id="8" name="Group 7">
            <a:extLst>
              <a:ext uri="{FF2B5EF4-FFF2-40B4-BE49-F238E27FC236}">
                <a16:creationId xmlns:a16="http://schemas.microsoft.com/office/drawing/2014/main" id="{D2C6D261-D335-E255-236E-6C8AF709533E}"/>
              </a:ext>
            </a:extLst>
          </p:cNvPr>
          <p:cNvGrpSpPr/>
          <p:nvPr/>
        </p:nvGrpSpPr>
        <p:grpSpPr>
          <a:xfrm>
            <a:off x="5410200" y="4279590"/>
            <a:ext cx="9601200" cy="1727820"/>
            <a:chOff x="2057400" y="3434730"/>
            <a:chExt cx="9601200" cy="1727820"/>
          </a:xfrm>
        </p:grpSpPr>
        <p:grpSp>
          <p:nvGrpSpPr>
            <p:cNvPr id="3" name="Group 2">
              <a:extLst>
                <a:ext uri="{FF2B5EF4-FFF2-40B4-BE49-F238E27FC236}">
                  <a16:creationId xmlns:a16="http://schemas.microsoft.com/office/drawing/2014/main" id="{0AA4075A-62DA-5D19-D822-FCB4C75A7BE6}"/>
                </a:ext>
              </a:extLst>
            </p:cNvPr>
            <p:cNvGrpSpPr/>
            <p:nvPr/>
          </p:nvGrpSpPr>
          <p:grpSpPr>
            <a:xfrm>
              <a:off x="2286000" y="3434730"/>
              <a:ext cx="9372600" cy="1715120"/>
              <a:chOff x="6172200" y="3765203"/>
              <a:chExt cx="9372600" cy="1715120"/>
            </a:xfrm>
          </p:grpSpPr>
          <p:sp>
            <p:nvSpPr>
              <p:cNvPr id="9" name="TextBox 8">
                <a:extLst>
                  <a:ext uri="{FF2B5EF4-FFF2-40B4-BE49-F238E27FC236}">
                    <a16:creationId xmlns:a16="http://schemas.microsoft.com/office/drawing/2014/main" id="{45E6D4EE-506F-3674-2761-7148C2648070}"/>
                  </a:ext>
                </a:extLst>
              </p:cNvPr>
              <p:cNvSpPr txBox="1"/>
              <p:nvPr/>
            </p:nvSpPr>
            <p:spPr>
              <a:xfrm>
                <a:off x="6172200" y="3765203"/>
                <a:ext cx="9372600" cy="1107996"/>
              </a:xfrm>
              <a:prstGeom prst="rect">
                <a:avLst/>
              </a:prstGeom>
              <a:noFill/>
            </p:spPr>
            <p:txBody>
              <a:bodyPr wrap="square" rtlCol="0">
                <a:spAutoFit/>
              </a:bodyPr>
              <a:lstStyle/>
              <a:p>
                <a:r>
                  <a:rPr lang="es-ES_tradnl" sz="6600" b="1" noProof="0" dirty="0">
                    <a:ea typeface="Roboto Condensed" panose="02000000000000000000" pitchFamily="2" charset="0"/>
                    <a:cs typeface="Lato Semibold" panose="020F0502020204030203" pitchFamily="34" charset="0"/>
                  </a:rPr>
                  <a:t>Analicemos </a:t>
                </a:r>
                <a:r>
                  <a:rPr lang="es-ES_tradnl" sz="6600" b="1" noProof="0" dirty="0">
                    <a:solidFill>
                      <a:schemeClr val="accent1"/>
                    </a:solidFill>
                    <a:ea typeface="Roboto Condensed" panose="02000000000000000000" pitchFamily="2" charset="0"/>
                    <a:cs typeface="Lato Semibold" panose="020F0502020204030203" pitchFamily="34" charset="0"/>
                  </a:rPr>
                  <a:t>Argentina</a:t>
                </a:r>
                <a:endParaRPr lang="es-ES_tradnl" sz="6600" b="1" noProof="0" dirty="0">
                  <a:ea typeface="Lato Semibold" panose="020F0502020204030203" pitchFamily="34" charset="0"/>
                  <a:cs typeface="Lato Semibold" panose="020F0502020204030203" pitchFamily="34" charset="0"/>
                </a:endParaRPr>
              </a:p>
            </p:txBody>
          </p:sp>
          <p:sp>
            <p:nvSpPr>
              <p:cNvPr id="10" name="TextBox 9">
                <a:extLst>
                  <a:ext uri="{FF2B5EF4-FFF2-40B4-BE49-F238E27FC236}">
                    <a16:creationId xmlns:a16="http://schemas.microsoft.com/office/drawing/2014/main" id="{787A4E3A-F454-1C14-1374-D6703C0BCDFA}"/>
                  </a:ext>
                </a:extLst>
              </p:cNvPr>
              <p:cNvSpPr txBox="1"/>
              <p:nvPr/>
            </p:nvSpPr>
            <p:spPr>
              <a:xfrm>
                <a:off x="6172200" y="4957103"/>
                <a:ext cx="5105400" cy="523220"/>
              </a:xfrm>
              <a:prstGeom prst="rect">
                <a:avLst/>
              </a:prstGeom>
              <a:noFill/>
            </p:spPr>
            <p:txBody>
              <a:bodyPr wrap="square" rtlCol="0">
                <a:spAutoFit/>
              </a:bodyPr>
              <a:lstStyle/>
              <a:p>
                <a:endParaRPr lang="es-ES_tradnl" sz="2800" noProof="0" dirty="0">
                  <a:solidFill>
                    <a:schemeClr val="accent2"/>
                  </a:solidFill>
                </a:endParaRPr>
              </a:p>
            </p:txBody>
          </p:sp>
        </p:grpSp>
        <p:cxnSp>
          <p:nvCxnSpPr>
            <p:cNvPr id="5" name="Straight Connector 4">
              <a:extLst>
                <a:ext uri="{FF2B5EF4-FFF2-40B4-BE49-F238E27FC236}">
                  <a16:creationId xmlns:a16="http://schemas.microsoft.com/office/drawing/2014/main" id="{2CCB7D62-E870-CB55-D046-BE1A1A4D6890}"/>
                </a:ext>
              </a:extLst>
            </p:cNvPr>
            <p:cNvCxnSpPr/>
            <p:nvPr/>
          </p:nvCxnSpPr>
          <p:spPr>
            <a:xfrm>
              <a:off x="2057400" y="3653612"/>
              <a:ext cx="0" cy="1508938"/>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91580102"/>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alpha val="0"/>
          </a:schemeClr>
        </a:solidFill>
        <a:effectLst/>
      </p:bgPr>
    </p:bg>
    <p:spTree>
      <p:nvGrpSpPr>
        <p:cNvPr id="1" name="">
          <a:extLst>
            <a:ext uri="{FF2B5EF4-FFF2-40B4-BE49-F238E27FC236}">
              <a16:creationId xmlns:a16="http://schemas.microsoft.com/office/drawing/2014/main" id="{0E9983B6-59F2-E912-D189-5D786F306CC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B161F35-37F5-253B-1AAD-F3AA2F41D6B1}"/>
              </a:ext>
            </a:extLst>
          </p:cNvPr>
          <p:cNvSpPr>
            <a:spLocks noGrp="1"/>
          </p:cNvSpPr>
          <p:nvPr>
            <p:ph type="title"/>
          </p:nvPr>
        </p:nvSpPr>
        <p:spPr>
          <a:xfrm>
            <a:off x="876300" y="571411"/>
            <a:ext cx="14439900" cy="1338828"/>
          </a:xfrm>
        </p:spPr>
        <p:txBody>
          <a:bodyPr/>
          <a:lstStyle/>
          <a:p>
            <a:r>
              <a:rPr lang="es-ES_tradnl" dirty="0">
                <a:solidFill>
                  <a:schemeClr val="accent1"/>
                </a:solidFill>
              </a:rPr>
              <a:t>a</a:t>
            </a:r>
            <a:r>
              <a:rPr lang="es-ES_tradnl" noProof="0" dirty="0" err="1">
                <a:solidFill>
                  <a:schemeClr val="accent1"/>
                </a:solidFill>
              </a:rPr>
              <a:t>nalicemos</a:t>
            </a:r>
            <a:r>
              <a:rPr lang="es-ES_tradnl" noProof="0" dirty="0">
                <a:solidFill>
                  <a:schemeClr val="accent1"/>
                </a:solidFill>
              </a:rPr>
              <a:t> Argentina</a:t>
            </a:r>
            <a:br>
              <a:rPr lang="es-ES_tradnl" noProof="0" dirty="0"/>
            </a:br>
            <a:r>
              <a:rPr lang="es-ES_tradnl" noProof="0" dirty="0"/>
              <a:t>comparando con Latinoamérica</a:t>
            </a:r>
          </a:p>
        </p:txBody>
      </p:sp>
      <p:sp>
        <p:nvSpPr>
          <p:cNvPr id="3" name="Slide Number Placeholder 2">
            <a:extLst>
              <a:ext uri="{FF2B5EF4-FFF2-40B4-BE49-F238E27FC236}">
                <a16:creationId xmlns:a16="http://schemas.microsoft.com/office/drawing/2014/main" id="{69619FF0-CDF5-F785-0550-70F9D4FEFAAF}"/>
              </a:ext>
            </a:extLst>
          </p:cNvPr>
          <p:cNvSpPr>
            <a:spLocks noGrp="1"/>
          </p:cNvSpPr>
          <p:nvPr>
            <p:ph type="sldNum" sz="quarter" idx="10"/>
          </p:nvPr>
        </p:nvSpPr>
        <p:spPr/>
        <p:txBody>
          <a:bodyPr/>
          <a:lstStyle/>
          <a:p>
            <a:pPr algn="l"/>
            <a:r>
              <a:rPr lang="es-ES_tradnl" noProof="0" dirty="0"/>
              <a:t>page</a:t>
            </a:r>
          </a:p>
          <a:p>
            <a:pPr algn="l"/>
            <a:r>
              <a:rPr lang="es-ES_tradnl" noProof="0" dirty="0"/>
              <a:t>0</a:t>
            </a:r>
            <a:fld id="{37D409AB-2201-4E18-8A34-C31753AD9B06}" type="slidenum">
              <a:rPr lang="es-ES_tradnl" noProof="0" smtClean="0"/>
              <a:pPr algn="l"/>
              <a:t>25</a:t>
            </a:fld>
            <a:endParaRPr lang="es-ES_tradnl" noProof="0" dirty="0"/>
          </a:p>
        </p:txBody>
      </p:sp>
      <p:pic>
        <p:nvPicPr>
          <p:cNvPr id="7" name="Picture 6">
            <a:extLst>
              <a:ext uri="{FF2B5EF4-FFF2-40B4-BE49-F238E27FC236}">
                <a16:creationId xmlns:a16="http://schemas.microsoft.com/office/drawing/2014/main" id="{A1F2DB0D-C655-0E78-436B-FA1A54764E87}"/>
              </a:ext>
            </a:extLst>
          </p:cNvPr>
          <p:cNvPicPr>
            <a:picLocks noChangeAspect="1"/>
          </p:cNvPicPr>
          <p:nvPr/>
        </p:nvPicPr>
        <p:blipFill>
          <a:blip r:embed="rId3"/>
          <a:stretch>
            <a:fillRect/>
          </a:stretch>
        </p:blipFill>
        <p:spPr>
          <a:xfrm>
            <a:off x="3867150" y="1957774"/>
            <a:ext cx="10287000" cy="8329226"/>
          </a:xfrm>
          <a:prstGeom prst="rect">
            <a:avLst/>
          </a:prstGeom>
        </p:spPr>
      </p:pic>
    </p:spTree>
    <p:extLst>
      <p:ext uri="{BB962C8B-B14F-4D97-AF65-F5344CB8AC3E}">
        <p14:creationId xmlns:p14="http://schemas.microsoft.com/office/powerpoint/2010/main" val="1055741870"/>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alpha val="0"/>
          </a:schemeClr>
        </a:solidFill>
        <a:effectLst/>
      </p:bgPr>
    </p:bg>
    <p:spTree>
      <p:nvGrpSpPr>
        <p:cNvPr id="1" name="">
          <a:extLst>
            <a:ext uri="{FF2B5EF4-FFF2-40B4-BE49-F238E27FC236}">
              <a16:creationId xmlns:a16="http://schemas.microsoft.com/office/drawing/2014/main" id="{53572F53-7A61-DB56-EA1E-6EE8975C55E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10A2B88-BE31-180D-BF54-72E5B9F59CB8}"/>
              </a:ext>
            </a:extLst>
          </p:cNvPr>
          <p:cNvSpPr>
            <a:spLocks noGrp="1"/>
          </p:cNvSpPr>
          <p:nvPr>
            <p:ph type="title"/>
          </p:nvPr>
        </p:nvSpPr>
        <p:spPr>
          <a:xfrm>
            <a:off x="876300" y="571411"/>
            <a:ext cx="14439900" cy="1338828"/>
          </a:xfrm>
        </p:spPr>
        <p:txBody>
          <a:bodyPr/>
          <a:lstStyle/>
          <a:p>
            <a:r>
              <a:rPr lang="es-ES_tradnl" dirty="0">
                <a:solidFill>
                  <a:schemeClr val="accent1"/>
                </a:solidFill>
              </a:rPr>
              <a:t>a</a:t>
            </a:r>
            <a:r>
              <a:rPr lang="es-ES_tradnl" noProof="0" dirty="0" err="1">
                <a:solidFill>
                  <a:schemeClr val="accent1"/>
                </a:solidFill>
              </a:rPr>
              <a:t>nalicemos</a:t>
            </a:r>
            <a:r>
              <a:rPr lang="es-ES_tradnl" noProof="0" dirty="0">
                <a:solidFill>
                  <a:schemeClr val="accent1"/>
                </a:solidFill>
              </a:rPr>
              <a:t> Argentina</a:t>
            </a:r>
            <a:br>
              <a:rPr lang="es-ES_tradnl" noProof="0" dirty="0"/>
            </a:br>
            <a:r>
              <a:rPr lang="es-ES_tradnl" noProof="0" dirty="0"/>
              <a:t>top 15 de países mas similares</a:t>
            </a:r>
          </a:p>
        </p:txBody>
      </p:sp>
      <p:sp>
        <p:nvSpPr>
          <p:cNvPr id="3" name="Slide Number Placeholder 2">
            <a:extLst>
              <a:ext uri="{FF2B5EF4-FFF2-40B4-BE49-F238E27FC236}">
                <a16:creationId xmlns:a16="http://schemas.microsoft.com/office/drawing/2014/main" id="{D3DCD9ED-F6EA-AAA3-67A4-27C19F236A2B}"/>
              </a:ext>
            </a:extLst>
          </p:cNvPr>
          <p:cNvSpPr>
            <a:spLocks noGrp="1"/>
          </p:cNvSpPr>
          <p:nvPr>
            <p:ph type="sldNum" sz="quarter" idx="10"/>
          </p:nvPr>
        </p:nvSpPr>
        <p:spPr/>
        <p:txBody>
          <a:bodyPr/>
          <a:lstStyle/>
          <a:p>
            <a:pPr algn="l"/>
            <a:r>
              <a:rPr lang="es-ES_tradnl" noProof="0" dirty="0"/>
              <a:t>page</a:t>
            </a:r>
          </a:p>
          <a:p>
            <a:pPr algn="l"/>
            <a:r>
              <a:rPr lang="es-ES_tradnl" noProof="0" dirty="0"/>
              <a:t>0</a:t>
            </a:r>
            <a:fld id="{37D409AB-2201-4E18-8A34-C31753AD9B06}" type="slidenum">
              <a:rPr lang="es-ES_tradnl" noProof="0" smtClean="0"/>
              <a:pPr algn="l"/>
              <a:t>26</a:t>
            </a:fld>
            <a:endParaRPr lang="es-ES_tradnl" noProof="0" dirty="0"/>
          </a:p>
        </p:txBody>
      </p:sp>
      <p:pic>
        <p:nvPicPr>
          <p:cNvPr id="9" name="Picture 8">
            <a:extLst>
              <a:ext uri="{FF2B5EF4-FFF2-40B4-BE49-F238E27FC236}">
                <a16:creationId xmlns:a16="http://schemas.microsoft.com/office/drawing/2014/main" id="{22778036-599D-F4DD-C50E-D2B5C786375A}"/>
              </a:ext>
            </a:extLst>
          </p:cNvPr>
          <p:cNvPicPr>
            <a:picLocks noChangeAspect="1"/>
          </p:cNvPicPr>
          <p:nvPr/>
        </p:nvPicPr>
        <p:blipFill>
          <a:blip r:embed="rId3"/>
          <a:stretch>
            <a:fillRect/>
          </a:stretch>
        </p:blipFill>
        <p:spPr>
          <a:xfrm>
            <a:off x="1080000" y="2160000"/>
            <a:ext cx="16204805" cy="6785482"/>
          </a:xfrm>
          <a:prstGeom prst="rect">
            <a:avLst/>
          </a:prstGeom>
        </p:spPr>
      </p:pic>
    </p:spTree>
    <p:extLst>
      <p:ext uri="{BB962C8B-B14F-4D97-AF65-F5344CB8AC3E}">
        <p14:creationId xmlns:p14="http://schemas.microsoft.com/office/powerpoint/2010/main" val="3688184873"/>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alpha val="0"/>
          </a:schemeClr>
        </a:solidFill>
        <a:effectLst/>
      </p:bgPr>
    </p:bg>
    <p:spTree>
      <p:nvGrpSpPr>
        <p:cNvPr id="1" name="">
          <a:extLst>
            <a:ext uri="{FF2B5EF4-FFF2-40B4-BE49-F238E27FC236}">
              <a16:creationId xmlns:a16="http://schemas.microsoft.com/office/drawing/2014/main" id="{5532375A-6C77-D6A0-C87E-A94BC1FEFB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3A5F4ED-505B-8E81-2B7C-DAC2292A0DBF}"/>
              </a:ext>
            </a:extLst>
          </p:cNvPr>
          <p:cNvSpPr>
            <a:spLocks noGrp="1"/>
          </p:cNvSpPr>
          <p:nvPr>
            <p:ph type="title"/>
          </p:nvPr>
        </p:nvSpPr>
        <p:spPr>
          <a:xfrm>
            <a:off x="876300" y="571411"/>
            <a:ext cx="14439900" cy="1338828"/>
          </a:xfrm>
        </p:spPr>
        <p:txBody>
          <a:bodyPr/>
          <a:lstStyle/>
          <a:p>
            <a:r>
              <a:rPr lang="es-ES_tradnl" noProof="0" dirty="0">
                <a:solidFill>
                  <a:schemeClr val="accent1"/>
                </a:solidFill>
              </a:rPr>
              <a:t>analicemos Argentina</a:t>
            </a:r>
            <a:br>
              <a:rPr lang="es-ES_tradnl" noProof="0" dirty="0"/>
            </a:br>
            <a:r>
              <a:rPr lang="es-ES_tradnl" noProof="0" dirty="0"/>
              <a:t>top 15 de países mas distintos</a:t>
            </a:r>
          </a:p>
        </p:txBody>
      </p:sp>
      <p:sp>
        <p:nvSpPr>
          <p:cNvPr id="3" name="Slide Number Placeholder 2">
            <a:extLst>
              <a:ext uri="{FF2B5EF4-FFF2-40B4-BE49-F238E27FC236}">
                <a16:creationId xmlns:a16="http://schemas.microsoft.com/office/drawing/2014/main" id="{BCA3D81B-0C15-D941-EFC4-875B6F55D0CB}"/>
              </a:ext>
            </a:extLst>
          </p:cNvPr>
          <p:cNvSpPr>
            <a:spLocks noGrp="1"/>
          </p:cNvSpPr>
          <p:nvPr>
            <p:ph type="sldNum" sz="quarter" idx="10"/>
          </p:nvPr>
        </p:nvSpPr>
        <p:spPr/>
        <p:txBody>
          <a:bodyPr/>
          <a:lstStyle/>
          <a:p>
            <a:pPr algn="l"/>
            <a:r>
              <a:rPr lang="es-ES_tradnl" noProof="0" dirty="0"/>
              <a:t>page</a:t>
            </a:r>
          </a:p>
          <a:p>
            <a:pPr algn="l"/>
            <a:r>
              <a:rPr lang="es-ES_tradnl" noProof="0" dirty="0"/>
              <a:t>0</a:t>
            </a:r>
            <a:fld id="{37D409AB-2201-4E18-8A34-C31753AD9B06}" type="slidenum">
              <a:rPr lang="es-ES_tradnl" noProof="0" smtClean="0"/>
              <a:pPr algn="l"/>
              <a:t>27</a:t>
            </a:fld>
            <a:endParaRPr lang="es-ES_tradnl" noProof="0" dirty="0"/>
          </a:p>
        </p:txBody>
      </p:sp>
      <p:pic>
        <p:nvPicPr>
          <p:cNvPr id="5" name="Picture 4">
            <a:extLst>
              <a:ext uri="{FF2B5EF4-FFF2-40B4-BE49-F238E27FC236}">
                <a16:creationId xmlns:a16="http://schemas.microsoft.com/office/drawing/2014/main" id="{7DE06250-05E1-A11D-D5DC-A90FFF17B840}"/>
              </a:ext>
            </a:extLst>
          </p:cNvPr>
          <p:cNvPicPr>
            <a:picLocks noChangeAspect="1"/>
          </p:cNvPicPr>
          <p:nvPr/>
        </p:nvPicPr>
        <p:blipFill>
          <a:blip r:embed="rId3"/>
          <a:stretch>
            <a:fillRect/>
          </a:stretch>
        </p:blipFill>
        <p:spPr>
          <a:xfrm>
            <a:off x="1080000" y="2160000"/>
            <a:ext cx="16729611" cy="6924710"/>
          </a:xfrm>
          <a:prstGeom prst="rect">
            <a:avLst/>
          </a:prstGeom>
        </p:spPr>
      </p:pic>
    </p:spTree>
    <p:extLst>
      <p:ext uri="{BB962C8B-B14F-4D97-AF65-F5344CB8AC3E}">
        <p14:creationId xmlns:p14="http://schemas.microsoft.com/office/powerpoint/2010/main" val="3965161809"/>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alpha val="0"/>
          </a:schemeClr>
        </a:solidFill>
        <a:effectLst/>
      </p:bgPr>
    </p:bg>
    <p:spTree>
      <p:nvGrpSpPr>
        <p:cNvPr id="1" name="">
          <a:extLst>
            <a:ext uri="{FF2B5EF4-FFF2-40B4-BE49-F238E27FC236}">
              <a16:creationId xmlns:a16="http://schemas.microsoft.com/office/drawing/2014/main" id="{5D7626EA-5F64-C47A-CCA5-28104A93B00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ACC0DA5-2B13-DABB-A072-16EA012ED0C5}"/>
              </a:ext>
            </a:extLst>
          </p:cNvPr>
          <p:cNvSpPr>
            <a:spLocks noGrp="1"/>
          </p:cNvSpPr>
          <p:nvPr>
            <p:ph type="title"/>
          </p:nvPr>
        </p:nvSpPr>
        <p:spPr>
          <a:xfrm>
            <a:off x="876300" y="571411"/>
            <a:ext cx="14439900" cy="1338828"/>
          </a:xfrm>
        </p:spPr>
        <p:txBody>
          <a:bodyPr/>
          <a:lstStyle/>
          <a:p>
            <a:r>
              <a:rPr lang="es-ES_tradnl" dirty="0">
                <a:solidFill>
                  <a:schemeClr val="accent1"/>
                </a:solidFill>
              </a:rPr>
              <a:t>a</a:t>
            </a:r>
            <a:r>
              <a:rPr lang="es-ES_tradnl" noProof="0" dirty="0" err="1">
                <a:solidFill>
                  <a:schemeClr val="accent1"/>
                </a:solidFill>
              </a:rPr>
              <a:t>nalicemos</a:t>
            </a:r>
            <a:r>
              <a:rPr lang="es-ES_tradnl" noProof="0" dirty="0">
                <a:solidFill>
                  <a:schemeClr val="accent1"/>
                </a:solidFill>
              </a:rPr>
              <a:t> Argentina</a:t>
            </a:r>
            <a:br>
              <a:rPr lang="es-ES_tradnl" noProof="0" dirty="0"/>
            </a:br>
            <a:r>
              <a:rPr lang="es-ES_tradnl" noProof="0" dirty="0"/>
              <a:t>vs Uruguay</a:t>
            </a:r>
          </a:p>
        </p:txBody>
      </p:sp>
      <p:sp>
        <p:nvSpPr>
          <p:cNvPr id="3" name="Slide Number Placeholder 2">
            <a:extLst>
              <a:ext uri="{FF2B5EF4-FFF2-40B4-BE49-F238E27FC236}">
                <a16:creationId xmlns:a16="http://schemas.microsoft.com/office/drawing/2014/main" id="{E4CA98BD-730E-5E06-E648-C7334DBF6FBB}"/>
              </a:ext>
            </a:extLst>
          </p:cNvPr>
          <p:cNvSpPr>
            <a:spLocks noGrp="1"/>
          </p:cNvSpPr>
          <p:nvPr>
            <p:ph type="sldNum" sz="quarter" idx="10"/>
          </p:nvPr>
        </p:nvSpPr>
        <p:spPr/>
        <p:txBody>
          <a:bodyPr/>
          <a:lstStyle/>
          <a:p>
            <a:pPr algn="l"/>
            <a:r>
              <a:rPr lang="es-ES_tradnl" noProof="0" dirty="0"/>
              <a:t>page</a:t>
            </a:r>
          </a:p>
          <a:p>
            <a:pPr algn="l"/>
            <a:r>
              <a:rPr lang="es-ES_tradnl" noProof="0" dirty="0"/>
              <a:t>0</a:t>
            </a:r>
            <a:fld id="{37D409AB-2201-4E18-8A34-C31753AD9B06}" type="slidenum">
              <a:rPr lang="es-ES_tradnl" noProof="0" smtClean="0"/>
              <a:pPr algn="l"/>
              <a:t>28</a:t>
            </a:fld>
            <a:endParaRPr lang="es-ES_tradnl" noProof="0" dirty="0"/>
          </a:p>
        </p:txBody>
      </p:sp>
      <p:pic>
        <p:nvPicPr>
          <p:cNvPr id="4" name="Picture 3">
            <a:extLst>
              <a:ext uri="{FF2B5EF4-FFF2-40B4-BE49-F238E27FC236}">
                <a16:creationId xmlns:a16="http://schemas.microsoft.com/office/drawing/2014/main" id="{289EF7E2-8EE6-29FF-C28C-6B34DB7AA945}"/>
              </a:ext>
            </a:extLst>
          </p:cNvPr>
          <p:cNvPicPr>
            <a:picLocks noChangeAspect="1"/>
          </p:cNvPicPr>
          <p:nvPr/>
        </p:nvPicPr>
        <p:blipFill>
          <a:blip r:embed="rId3"/>
          <a:stretch>
            <a:fillRect/>
          </a:stretch>
        </p:blipFill>
        <p:spPr>
          <a:xfrm>
            <a:off x="323850" y="1910239"/>
            <a:ext cx="7772400" cy="4543329"/>
          </a:xfrm>
          <a:prstGeom prst="rect">
            <a:avLst/>
          </a:prstGeom>
        </p:spPr>
      </p:pic>
      <p:pic>
        <p:nvPicPr>
          <p:cNvPr id="5" name="Picture 4">
            <a:extLst>
              <a:ext uri="{FF2B5EF4-FFF2-40B4-BE49-F238E27FC236}">
                <a16:creationId xmlns:a16="http://schemas.microsoft.com/office/drawing/2014/main" id="{39BAA90F-8927-EF30-9849-A2C11A7FD3A2}"/>
              </a:ext>
            </a:extLst>
          </p:cNvPr>
          <p:cNvPicPr>
            <a:picLocks noChangeAspect="1"/>
          </p:cNvPicPr>
          <p:nvPr/>
        </p:nvPicPr>
        <p:blipFill>
          <a:blip r:embed="rId4"/>
          <a:stretch>
            <a:fillRect/>
          </a:stretch>
        </p:blipFill>
        <p:spPr>
          <a:xfrm>
            <a:off x="10541620" y="5761853"/>
            <a:ext cx="7772400" cy="4525147"/>
          </a:xfrm>
          <a:prstGeom prst="rect">
            <a:avLst/>
          </a:prstGeom>
        </p:spPr>
      </p:pic>
      <p:pic>
        <p:nvPicPr>
          <p:cNvPr id="6" name="Picture 5">
            <a:extLst>
              <a:ext uri="{FF2B5EF4-FFF2-40B4-BE49-F238E27FC236}">
                <a16:creationId xmlns:a16="http://schemas.microsoft.com/office/drawing/2014/main" id="{4A308054-A683-5FAC-A184-48F0C12C6017}"/>
              </a:ext>
            </a:extLst>
          </p:cNvPr>
          <p:cNvPicPr>
            <a:picLocks noChangeAspect="1"/>
          </p:cNvPicPr>
          <p:nvPr/>
        </p:nvPicPr>
        <p:blipFill>
          <a:blip r:embed="rId5"/>
          <a:stretch>
            <a:fillRect/>
          </a:stretch>
        </p:blipFill>
        <p:spPr>
          <a:xfrm>
            <a:off x="355445" y="6591299"/>
            <a:ext cx="6053675" cy="3715215"/>
          </a:xfrm>
          <a:prstGeom prst="rect">
            <a:avLst/>
          </a:prstGeom>
        </p:spPr>
      </p:pic>
      <p:pic>
        <p:nvPicPr>
          <p:cNvPr id="9" name="Picture 8">
            <a:extLst>
              <a:ext uri="{FF2B5EF4-FFF2-40B4-BE49-F238E27FC236}">
                <a16:creationId xmlns:a16="http://schemas.microsoft.com/office/drawing/2014/main" id="{FB3CEE7E-A255-D4DF-FD2A-64DE95BA3198}"/>
              </a:ext>
            </a:extLst>
          </p:cNvPr>
          <p:cNvPicPr>
            <a:picLocks noChangeAspect="1"/>
          </p:cNvPicPr>
          <p:nvPr/>
        </p:nvPicPr>
        <p:blipFill>
          <a:blip r:embed="rId6"/>
          <a:stretch>
            <a:fillRect/>
          </a:stretch>
        </p:blipFill>
        <p:spPr>
          <a:xfrm>
            <a:off x="11319153" y="0"/>
            <a:ext cx="6463081" cy="5508150"/>
          </a:xfrm>
          <a:prstGeom prst="rect">
            <a:avLst/>
          </a:prstGeom>
        </p:spPr>
      </p:pic>
      <p:pic>
        <p:nvPicPr>
          <p:cNvPr id="10" name="Picture 9">
            <a:extLst>
              <a:ext uri="{FF2B5EF4-FFF2-40B4-BE49-F238E27FC236}">
                <a16:creationId xmlns:a16="http://schemas.microsoft.com/office/drawing/2014/main" id="{AC86B293-D9F9-5527-5028-D01061D236EA}"/>
              </a:ext>
            </a:extLst>
          </p:cNvPr>
          <p:cNvPicPr>
            <a:picLocks noChangeAspect="1"/>
          </p:cNvPicPr>
          <p:nvPr/>
        </p:nvPicPr>
        <p:blipFill>
          <a:blip r:embed="rId7"/>
          <a:stretch>
            <a:fillRect/>
          </a:stretch>
        </p:blipFill>
        <p:spPr>
          <a:xfrm>
            <a:off x="6248400" y="6391161"/>
            <a:ext cx="5070753" cy="3971200"/>
          </a:xfrm>
          <a:prstGeom prst="rect">
            <a:avLst/>
          </a:prstGeom>
        </p:spPr>
      </p:pic>
      <p:pic>
        <p:nvPicPr>
          <p:cNvPr id="11" name="Picture 10">
            <a:extLst>
              <a:ext uri="{FF2B5EF4-FFF2-40B4-BE49-F238E27FC236}">
                <a16:creationId xmlns:a16="http://schemas.microsoft.com/office/drawing/2014/main" id="{5FEE095C-4B64-9C78-5D5E-4CBF1F4C85D4}"/>
              </a:ext>
            </a:extLst>
          </p:cNvPr>
          <p:cNvPicPr>
            <a:picLocks noChangeAspect="1"/>
          </p:cNvPicPr>
          <p:nvPr/>
        </p:nvPicPr>
        <p:blipFill>
          <a:blip r:embed="rId8"/>
          <a:stretch>
            <a:fillRect/>
          </a:stretch>
        </p:blipFill>
        <p:spPr>
          <a:xfrm>
            <a:off x="6809060" y="1166262"/>
            <a:ext cx="1905000" cy="939800"/>
          </a:xfrm>
          <a:prstGeom prst="rect">
            <a:avLst/>
          </a:prstGeom>
        </p:spPr>
      </p:pic>
    </p:spTree>
    <p:extLst>
      <p:ext uri="{BB962C8B-B14F-4D97-AF65-F5344CB8AC3E}">
        <p14:creationId xmlns:p14="http://schemas.microsoft.com/office/powerpoint/2010/main" val="2262705508"/>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alpha val="0"/>
          </a:schemeClr>
        </a:solidFill>
        <a:effectLst/>
      </p:bgPr>
    </p:bg>
    <p:spTree>
      <p:nvGrpSpPr>
        <p:cNvPr id="1" name="">
          <a:extLst>
            <a:ext uri="{FF2B5EF4-FFF2-40B4-BE49-F238E27FC236}">
              <a16:creationId xmlns:a16="http://schemas.microsoft.com/office/drawing/2014/main" id="{57123637-DC8B-B53B-9CB4-32228F88D20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206F340-2BDA-E5EC-1035-807B38690015}"/>
              </a:ext>
            </a:extLst>
          </p:cNvPr>
          <p:cNvSpPr>
            <a:spLocks noGrp="1"/>
          </p:cNvSpPr>
          <p:nvPr>
            <p:ph type="title"/>
          </p:nvPr>
        </p:nvSpPr>
        <p:spPr>
          <a:xfrm>
            <a:off x="876300" y="571411"/>
            <a:ext cx="14439900" cy="1338828"/>
          </a:xfrm>
        </p:spPr>
        <p:txBody>
          <a:bodyPr/>
          <a:lstStyle/>
          <a:p>
            <a:r>
              <a:rPr lang="es-ES_tradnl" dirty="0">
                <a:solidFill>
                  <a:schemeClr val="accent1"/>
                </a:solidFill>
              </a:rPr>
              <a:t>a</a:t>
            </a:r>
            <a:r>
              <a:rPr lang="es-ES_tradnl" noProof="0" dirty="0" err="1">
                <a:solidFill>
                  <a:schemeClr val="accent1"/>
                </a:solidFill>
              </a:rPr>
              <a:t>nalicemos</a:t>
            </a:r>
            <a:r>
              <a:rPr lang="es-ES_tradnl" noProof="0" dirty="0">
                <a:solidFill>
                  <a:schemeClr val="accent1"/>
                </a:solidFill>
              </a:rPr>
              <a:t> Argentina</a:t>
            </a:r>
            <a:br>
              <a:rPr lang="es-ES_tradnl" noProof="0" dirty="0"/>
            </a:br>
            <a:r>
              <a:rPr lang="es-ES_tradnl" noProof="0" dirty="0"/>
              <a:t>vs Brasil</a:t>
            </a:r>
          </a:p>
        </p:txBody>
      </p:sp>
      <p:sp>
        <p:nvSpPr>
          <p:cNvPr id="3" name="Slide Number Placeholder 2">
            <a:extLst>
              <a:ext uri="{FF2B5EF4-FFF2-40B4-BE49-F238E27FC236}">
                <a16:creationId xmlns:a16="http://schemas.microsoft.com/office/drawing/2014/main" id="{C7427137-509F-89E3-4EED-FB295B49E3FA}"/>
              </a:ext>
            </a:extLst>
          </p:cNvPr>
          <p:cNvSpPr>
            <a:spLocks noGrp="1"/>
          </p:cNvSpPr>
          <p:nvPr>
            <p:ph type="sldNum" sz="quarter" idx="10"/>
          </p:nvPr>
        </p:nvSpPr>
        <p:spPr/>
        <p:txBody>
          <a:bodyPr/>
          <a:lstStyle/>
          <a:p>
            <a:pPr algn="l"/>
            <a:r>
              <a:rPr lang="es-ES_tradnl" noProof="0" dirty="0"/>
              <a:t>page</a:t>
            </a:r>
          </a:p>
          <a:p>
            <a:pPr algn="l"/>
            <a:r>
              <a:rPr lang="es-ES_tradnl" noProof="0" dirty="0"/>
              <a:t>0</a:t>
            </a:r>
            <a:fld id="{37D409AB-2201-4E18-8A34-C31753AD9B06}" type="slidenum">
              <a:rPr lang="es-ES_tradnl" noProof="0" smtClean="0"/>
              <a:pPr algn="l"/>
              <a:t>29</a:t>
            </a:fld>
            <a:endParaRPr lang="es-ES_tradnl" noProof="0" dirty="0"/>
          </a:p>
        </p:txBody>
      </p:sp>
      <p:pic>
        <p:nvPicPr>
          <p:cNvPr id="5" name="Picture 4">
            <a:extLst>
              <a:ext uri="{FF2B5EF4-FFF2-40B4-BE49-F238E27FC236}">
                <a16:creationId xmlns:a16="http://schemas.microsoft.com/office/drawing/2014/main" id="{0477A925-3C1C-B7A9-B553-04B2FD4CC582}"/>
              </a:ext>
            </a:extLst>
          </p:cNvPr>
          <p:cNvPicPr>
            <a:picLocks noChangeAspect="1"/>
          </p:cNvPicPr>
          <p:nvPr/>
        </p:nvPicPr>
        <p:blipFill>
          <a:blip r:embed="rId3"/>
          <a:stretch>
            <a:fillRect/>
          </a:stretch>
        </p:blipFill>
        <p:spPr>
          <a:xfrm>
            <a:off x="0" y="1910239"/>
            <a:ext cx="7772400" cy="4972404"/>
          </a:xfrm>
          <a:prstGeom prst="rect">
            <a:avLst/>
          </a:prstGeom>
        </p:spPr>
      </p:pic>
      <p:pic>
        <p:nvPicPr>
          <p:cNvPr id="6" name="Picture 5">
            <a:extLst>
              <a:ext uri="{FF2B5EF4-FFF2-40B4-BE49-F238E27FC236}">
                <a16:creationId xmlns:a16="http://schemas.microsoft.com/office/drawing/2014/main" id="{16A9CC91-675B-4A8A-8B63-81FDB24A8811}"/>
              </a:ext>
            </a:extLst>
          </p:cNvPr>
          <p:cNvPicPr>
            <a:picLocks noChangeAspect="1"/>
          </p:cNvPicPr>
          <p:nvPr/>
        </p:nvPicPr>
        <p:blipFill>
          <a:blip r:embed="rId4"/>
          <a:stretch>
            <a:fillRect/>
          </a:stretch>
        </p:blipFill>
        <p:spPr>
          <a:xfrm>
            <a:off x="10515602" y="5254947"/>
            <a:ext cx="7772400" cy="5032053"/>
          </a:xfrm>
          <a:prstGeom prst="rect">
            <a:avLst/>
          </a:prstGeom>
        </p:spPr>
      </p:pic>
      <p:pic>
        <p:nvPicPr>
          <p:cNvPr id="7" name="Picture 6">
            <a:extLst>
              <a:ext uri="{FF2B5EF4-FFF2-40B4-BE49-F238E27FC236}">
                <a16:creationId xmlns:a16="http://schemas.microsoft.com/office/drawing/2014/main" id="{31D3973C-A703-B49C-F0F1-92C4D05516CF}"/>
              </a:ext>
            </a:extLst>
          </p:cNvPr>
          <p:cNvPicPr>
            <a:picLocks noChangeAspect="1"/>
          </p:cNvPicPr>
          <p:nvPr/>
        </p:nvPicPr>
        <p:blipFill>
          <a:blip r:embed="rId5"/>
          <a:stretch>
            <a:fillRect/>
          </a:stretch>
        </p:blipFill>
        <p:spPr>
          <a:xfrm>
            <a:off x="0" y="6888504"/>
            <a:ext cx="5486401" cy="3398496"/>
          </a:xfrm>
          <a:prstGeom prst="rect">
            <a:avLst/>
          </a:prstGeom>
        </p:spPr>
      </p:pic>
      <p:pic>
        <p:nvPicPr>
          <p:cNvPr id="9" name="Picture 8">
            <a:extLst>
              <a:ext uri="{FF2B5EF4-FFF2-40B4-BE49-F238E27FC236}">
                <a16:creationId xmlns:a16="http://schemas.microsoft.com/office/drawing/2014/main" id="{E21325EF-ADEE-0ED6-CAA2-78473C522262}"/>
              </a:ext>
            </a:extLst>
          </p:cNvPr>
          <p:cNvPicPr>
            <a:picLocks noChangeAspect="1"/>
          </p:cNvPicPr>
          <p:nvPr/>
        </p:nvPicPr>
        <p:blipFill>
          <a:blip r:embed="rId6"/>
          <a:stretch>
            <a:fillRect/>
          </a:stretch>
        </p:blipFill>
        <p:spPr>
          <a:xfrm>
            <a:off x="11897734" y="405471"/>
            <a:ext cx="6146800" cy="5105400"/>
          </a:xfrm>
          <a:prstGeom prst="rect">
            <a:avLst/>
          </a:prstGeom>
        </p:spPr>
      </p:pic>
      <p:pic>
        <p:nvPicPr>
          <p:cNvPr id="10" name="Picture 9">
            <a:extLst>
              <a:ext uri="{FF2B5EF4-FFF2-40B4-BE49-F238E27FC236}">
                <a16:creationId xmlns:a16="http://schemas.microsoft.com/office/drawing/2014/main" id="{57C8F37F-F975-9412-2011-CEA586511EDB}"/>
              </a:ext>
            </a:extLst>
          </p:cNvPr>
          <p:cNvPicPr>
            <a:picLocks noChangeAspect="1"/>
          </p:cNvPicPr>
          <p:nvPr/>
        </p:nvPicPr>
        <p:blipFill>
          <a:blip r:embed="rId7"/>
          <a:stretch>
            <a:fillRect/>
          </a:stretch>
        </p:blipFill>
        <p:spPr>
          <a:xfrm>
            <a:off x="5725577" y="6786044"/>
            <a:ext cx="5008052" cy="3500956"/>
          </a:xfrm>
          <a:prstGeom prst="rect">
            <a:avLst/>
          </a:prstGeom>
        </p:spPr>
      </p:pic>
      <p:pic>
        <p:nvPicPr>
          <p:cNvPr id="11" name="Picture 10">
            <a:extLst>
              <a:ext uri="{FF2B5EF4-FFF2-40B4-BE49-F238E27FC236}">
                <a16:creationId xmlns:a16="http://schemas.microsoft.com/office/drawing/2014/main" id="{D5B946C1-400F-B391-41BA-DD59EDE3709B}"/>
              </a:ext>
            </a:extLst>
          </p:cNvPr>
          <p:cNvPicPr>
            <a:picLocks noChangeAspect="1"/>
          </p:cNvPicPr>
          <p:nvPr/>
        </p:nvPicPr>
        <p:blipFill>
          <a:blip r:embed="rId8"/>
          <a:srcRect t="25297" b="34224"/>
          <a:stretch>
            <a:fillRect/>
          </a:stretch>
        </p:blipFill>
        <p:spPr>
          <a:xfrm>
            <a:off x="6248400" y="1300630"/>
            <a:ext cx="2159000" cy="514080"/>
          </a:xfrm>
          <a:prstGeom prst="rect">
            <a:avLst/>
          </a:prstGeom>
        </p:spPr>
      </p:pic>
    </p:spTree>
    <p:extLst>
      <p:ext uri="{BB962C8B-B14F-4D97-AF65-F5344CB8AC3E}">
        <p14:creationId xmlns:p14="http://schemas.microsoft.com/office/powerpoint/2010/main" val="428030887"/>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F835F4-4D02-CBBC-49DE-242B76D3F60E}"/>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BEFF385B-F1E3-5C25-E28E-B47486EF3CD2}"/>
              </a:ext>
            </a:extLst>
          </p:cNvPr>
          <p:cNvSpPr txBox="1"/>
          <p:nvPr/>
        </p:nvSpPr>
        <p:spPr>
          <a:xfrm>
            <a:off x="6863442" y="4589502"/>
            <a:ext cx="5099953" cy="1107996"/>
          </a:xfrm>
          <a:prstGeom prst="rect">
            <a:avLst/>
          </a:prstGeom>
          <a:noFill/>
        </p:spPr>
        <p:txBody>
          <a:bodyPr wrap="square" rtlCol="0">
            <a:spAutoFit/>
          </a:bodyPr>
          <a:lstStyle/>
          <a:p>
            <a:pPr algn="ctr"/>
            <a:r>
              <a:rPr lang="es-ES_tradnl" sz="6600" b="1" noProof="0" dirty="0">
                <a:solidFill>
                  <a:schemeClr val="accent1"/>
                </a:solidFill>
                <a:ea typeface="Roboto Condensed" panose="02000000000000000000" pitchFamily="2" charset="0"/>
                <a:cs typeface="Lato Semibold" panose="020F0502020204030203" pitchFamily="34" charset="0"/>
              </a:rPr>
              <a:t>Introducción</a:t>
            </a:r>
          </a:p>
        </p:txBody>
      </p:sp>
      <p:grpSp>
        <p:nvGrpSpPr>
          <p:cNvPr id="4" name="Group 3">
            <a:extLst>
              <a:ext uri="{FF2B5EF4-FFF2-40B4-BE49-F238E27FC236}">
                <a16:creationId xmlns:a16="http://schemas.microsoft.com/office/drawing/2014/main" id="{5567BD23-2855-3804-87FA-18E97E71A615}"/>
              </a:ext>
            </a:extLst>
          </p:cNvPr>
          <p:cNvGrpSpPr/>
          <p:nvPr/>
        </p:nvGrpSpPr>
        <p:grpSpPr>
          <a:xfrm>
            <a:off x="6711950" y="4457700"/>
            <a:ext cx="685800" cy="685800"/>
            <a:chOff x="6324600" y="4114799"/>
            <a:chExt cx="685800" cy="685800"/>
          </a:xfrm>
        </p:grpSpPr>
        <p:cxnSp>
          <p:nvCxnSpPr>
            <p:cNvPr id="6" name="Straight Connector 5">
              <a:extLst>
                <a:ext uri="{FF2B5EF4-FFF2-40B4-BE49-F238E27FC236}">
                  <a16:creationId xmlns:a16="http://schemas.microsoft.com/office/drawing/2014/main" id="{863622B9-3DA0-AD53-8537-6B9249688BA2}"/>
                </a:ext>
              </a:extLst>
            </p:cNvPr>
            <p:cNvCxnSpPr/>
            <p:nvPr/>
          </p:nvCxnSpPr>
          <p:spPr>
            <a:xfrm flipV="1">
              <a:off x="6324600" y="4114799"/>
              <a:ext cx="0" cy="685800"/>
            </a:xfrm>
            <a:prstGeom prst="line">
              <a:avLst/>
            </a:prstGeom>
            <a:ln w="38100" cap="sq">
              <a:solidFill>
                <a:schemeClr val="accent1"/>
              </a:solidFill>
              <a:bevel/>
              <a:headEnd type="none"/>
              <a:tailEnd type="none"/>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EEEED8DF-B49A-ADF8-9785-C8B36083FE67}"/>
                </a:ext>
              </a:extLst>
            </p:cNvPr>
            <p:cNvCxnSpPr/>
            <p:nvPr/>
          </p:nvCxnSpPr>
          <p:spPr>
            <a:xfrm>
              <a:off x="6324600" y="4114799"/>
              <a:ext cx="685800" cy="0"/>
            </a:xfrm>
            <a:prstGeom prst="line">
              <a:avLst/>
            </a:prstGeom>
            <a:ln w="38100" cap="sq">
              <a:solidFill>
                <a:schemeClr val="accent1"/>
              </a:solidFill>
              <a:beve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8" name="Group 7">
            <a:extLst>
              <a:ext uri="{FF2B5EF4-FFF2-40B4-BE49-F238E27FC236}">
                <a16:creationId xmlns:a16="http://schemas.microsoft.com/office/drawing/2014/main" id="{12029372-01A2-18C2-FB0B-55188B3858A5}"/>
              </a:ext>
            </a:extLst>
          </p:cNvPr>
          <p:cNvGrpSpPr/>
          <p:nvPr/>
        </p:nvGrpSpPr>
        <p:grpSpPr>
          <a:xfrm rot="10800000">
            <a:off x="11353800" y="5143500"/>
            <a:ext cx="685800" cy="685800"/>
            <a:chOff x="6324600" y="4114799"/>
            <a:chExt cx="685800" cy="685800"/>
          </a:xfrm>
        </p:grpSpPr>
        <p:cxnSp>
          <p:nvCxnSpPr>
            <p:cNvPr id="9" name="Straight Connector 8">
              <a:extLst>
                <a:ext uri="{FF2B5EF4-FFF2-40B4-BE49-F238E27FC236}">
                  <a16:creationId xmlns:a16="http://schemas.microsoft.com/office/drawing/2014/main" id="{56C04D1F-0750-61DA-8DCD-01A86FAAADAF}"/>
                </a:ext>
              </a:extLst>
            </p:cNvPr>
            <p:cNvCxnSpPr/>
            <p:nvPr/>
          </p:nvCxnSpPr>
          <p:spPr>
            <a:xfrm flipV="1">
              <a:off x="6324600" y="4114799"/>
              <a:ext cx="0" cy="685800"/>
            </a:xfrm>
            <a:prstGeom prst="line">
              <a:avLst/>
            </a:prstGeom>
            <a:ln w="38100" cap="sq">
              <a:solidFill>
                <a:schemeClr val="accent1"/>
              </a:solidFill>
              <a:beve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40E0A7B-DC71-D688-F06C-F2AD8D265D26}"/>
                </a:ext>
              </a:extLst>
            </p:cNvPr>
            <p:cNvCxnSpPr/>
            <p:nvPr/>
          </p:nvCxnSpPr>
          <p:spPr>
            <a:xfrm>
              <a:off x="6324600" y="4114799"/>
              <a:ext cx="685800" cy="0"/>
            </a:xfrm>
            <a:prstGeom prst="line">
              <a:avLst/>
            </a:prstGeom>
            <a:ln w="38100" cap="sq">
              <a:solidFill>
                <a:schemeClr val="accent1"/>
              </a:solidFill>
              <a:beve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704470878"/>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alpha val="0"/>
          </a:schemeClr>
        </a:solidFill>
        <a:effectLst/>
      </p:bgPr>
    </p:bg>
    <p:spTree>
      <p:nvGrpSpPr>
        <p:cNvPr id="1" name="">
          <a:extLst>
            <a:ext uri="{FF2B5EF4-FFF2-40B4-BE49-F238E27FC236}">
              <a16:creationId xmlns:a16="http://schemas.microsoft.com/office/drawing/2014/main" id="{0526B414-15AB-76D1-E9FB-98D36AFA1A1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9E2F50A-1683-8C72-5387-9D75C89E048A}"/>
              </a:ext>
            </a:extLst>
          </p:cNvPr>
          <p:cNvSpPr>
            <a:spLocks noGrp="1"/>
          </p:cNvSpPr>
          <p:nvPr>
            <p:ph type="title"/>
          </p:nvPr>
        </p:nvSpPr>
        <p:spPr>
          <a:xfrm>
            <a:off x="876300" y="571411"/>
            <a:ext cx="14439900" cy="1338828"/>
          </a:xfrm>
        </p:spPr>
        <p:txBody>
          <a:bodyPr/>
          <a:lstStyle/>
          <a:p>
            <a:r>
              <a:rPr lang="es-ES_tradnl" dirty="0">
                <a:solidFill>
                  <a:schemeClr val="accent1"/>
                </a:solidFill>
              </a:rPr>
              <a:t>a</a:t>
            </a:r>
            <a:r>
              <a:rPr lang="es-ES_tradnl" noProof="0" dirty="0" err="1">
                <a:solidFill>
                  <a:schemeClr val="accent1"/>
                </a:solidFill>
              </a:rPr>
              <a:t>nalicemos</a:t>
            </a:r>
            <a:r>
              <a:rPr lang="es-ES_tradnl" noProof="0" dirty="0">
                <a:solidFill>
                  <a:schemeClr val="accent1"/>
                </a:solidFill>
              </a:rPr>
              <a:t> Argentina</a:t>
            </a:r>
            <a:br>
              <a:rPr lang="es-ES_tradnl" noProof="0" dirty="0"/>
            </a:br>
            <a:r>
              <a:rPr lang="es-ES_tradnl" noProof="0" dirty="0"/>
              <a:t>vs </a:t>
            </a:r>
            <a:r>
              <a:rPr lang="es-ES_tradnl" dirty="0"/>
              <a:t>c</a:t>
            </a:r>
            <a:r>
              <a:rPr lang="es-ES_tradnl" noProof="0" dirty="0" err="1"/>
              <a:t>lusters</a:t>
            </a:r>
            <a:r>
              <a:rPr lang="es-ES_tradnl" noProof="0" dirty="0"/>
              <a:t> Banco Mundial</a:t>
            </a:r>
          </a:p>
        </p:txBody>
      </p:sp>
      <p:sp>
        <p:nvSpPr>
          <p:cNvPr id="3" name="Slide Number Placeholder 2">
            <a:extLst>
              <a:ext uri="{FF2B5EF4-FFF2-40B4-BE49-F238E27FC236}">
                <a16:creationId xmlns:a16="http://schemas.microsoft.com/office/drawing/2014/main" id="{54EA391B-807A-5120-063C-2499655121DC}"/>
              </a:ext>
            </a:extLst>
          </p:cNvPr>
          <p:cNvSpPr>
            <a:spLocks noGrp="1"/>
          </p:cNvSpPr>
          <p:nvPr>
            <p:ph type="sldNum" sz="quarter" idx="10"/>
          </p:nvPr>
        </p:nvSpPr>
        <p:spPr/>
        <p:txBody>
          <a:bodyPr/>
          <a:lstStyle/>
          <a:p>
            <a:pPr algn="l"/>
            <a:r>
              <a:rPr lang="es-ES_tradnl" noProof="0" dirty="0"/>
              <a:t>page</a:t>
            </a:r>
          </a:p>
          <a:p>
            <a:pPr algn="l"/>
            <a:r>
              <a:rPr lang="es-ES_tradnl" noProof="0" dirty="0"/>
              <a:t>0</a:t>
            </a:r>
            <a:fld id="{37D409AB-2201-4E18-8A34-C31753AD9B06}" type="slidenum">
              <a:rPr lang="es-ES_tradnl" noProof="0" smtClean="0"/>
              <a:pPr algn="l"/>
              <a:t>30</a:t>
            </a:fld>
            <a:endParaRPr lang="es-ES_tradnl" noProof="0" dirty="0"/>
          </a:p>
        </p:txBody>
      </p:sp>
      <p:pic>
        <p:nvPicPr>
          <p:cNvPr id="5" name="Picture 4">
            <a:extLst>
              <a:ext uri="{FF2B5EF4-FFF2-40B4-BE49-F238E27FC236}">
                <a16:creationId xmlns:a16="http://schemas.microsoft.com/office/drawing/2014/main" id="{9CC998D0-1EA9-DB4A-E03B-76B71414C8A1}"/>
              </a:ext>
            </a:extLst>
          </p:cNvPr>
          <p:cNvPicPr>
            <a:picLocks noChangeAspect="1"/>
          </p:cNvPicPr>
          <p:nvPr/>
        </p:nvPicPr>
        <p:blipFill>
          <a:blip r:embed="rId3"/>
          <a:stretch>
            <a:fillRect/>
          </a:stretch>
        </p:blipFill>
        <p:spPr>
          <a:xfrm>
            <a:off x="2209800" y="2035904"/>
            <a:ext cx="13106400" cy="7710352"/>
          </a:xfrm>
          <a:prstGeom prst="rect">
            <a:avLst/>
          </a:prstGeom>
        </p:spPr>
      </p:pic>
    </p:spTree>
    <p:extLst>
      <p:ext uri="{BB962C8B-B14F-4D97-AF65-F5344CB8AC3E}">
        <p14:creationId xmlns:p14="http://schemas.microsoft.com/office/powerpoint/2010/main" val="1001829669"/>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alpha val="0"/>
          </a:schemeClr>
        </a:solidFill>
        <a:effectLst/>
      </p:bgPr>
    </p:bg>
    <p:spTree>
      <p:nvGrpSpPr>
        <p:cNvPr id="1" name="">
          <a:extLst>
            <a:ext uri="{FF2B5EF4-FFF2-40B4-BE49-F238E27FC236}">
              <a16:creationId xmlns:a16="http://schemas.microsoft.com/office/drawing/2014/main" id="{529457EB-7CCC-992A-D939-46AC752621D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55E4B0F-9F0C-422D-2164-CD9B4E3D3EDE}"/>
              </a:ext>
            </a:extLst>
          </p:cNvPr>
          <p:cNvSpPr>
            <a:spLocks noGrp="1"/>
          </p:cNvSpPr>
          <p:nvPr>
            <p:ph type="title"/>
          </p:nvPr>
        </p:nvSpPr>
        <p:spPr>
          <a:xfrm>
            <a:off x="876300" y="571411"/>
            <a:ext cx="14439900" cy="1338828"/>
          </a:xfrm>
        </p:spPr>
        <p:txBody>
          <a:bodyPr/>
          <a:lstStyle/>
          <a:p>
            <a:r>
              <a:rPr lang="es-ES_tradnl" dirty="0">
                <a:solidFill>
                  <a:schemeClr val="accent1"/>
                </a:solidFill>
              </a:rPr>
              <a:t>a</a:t>
            </a:r>
            <a:r>
              <a:rPr lang="es-ES_tradnl" noProof="0" dirty="0" err="1">
                <a:solidFill>
                  <a:schemeClr val="accent1"/>
                </a:solidFill>
              </a:rPr>
              <a:t>nalicemos</a:t>
            </a:r>
            <a:r>
              <a:rPr lang="es-ES_tradnl" noProof="0" dirty="0">
                <a:solidFill>
                  <a:schemeClr val="accent1"/>
                </a:solidFill>
              </a:rPr>
              <a:t> Argentina</a:t>
            </a:r>
            <a:br>
              <a:rPr lang="es-ES_tradnl" noProof="0" dirty="0"/>
            </a:br>
            <a:r>
              <a:rPr lang="es-ES_tradnl" noProof="0" dirty="0"/>
              <a:t>Argentina vs </a:t>
            </a:r>
            <a:r>
              <a:rPr lang="es-ES_tradnl" dirty="0"/>
              <a:t>c</a:t>
            </a:r>
            <a:r>
              <a:rPr lang="es-ES_tradnl" noProof="0" dirty="0" err="1"/>
              <a:t>lusters</a:t>
            </a:r>
            <a:r>
              <a:rPr lang="es-ES_tradnl" noProof="0" dirty="0"/>
              <a:t> k-</a:t>
            </a:r>
            <a:r>
              <a:rPr lang="es-ES_tradnl" noProof="0" dirty="0" err="1"/>
              <a:t>means</a:t>
            </a:r>
            <a:endParaRPr lang="es-ES_tradnl" noProof="0" dirty="0"/>
          </a:p>
        </p:txBody>
      </p:sp>
      <p:sp>
        <p:nvSpPr>
          <p:cNvPr id="3" name="Slide Number Placeholder 2">
            <a:extLst>
              <a:ext uri="{FF2B5EF4-FFF2-40B4-BE49-F238E27FC236}">
                <a16:creationId xmlns:a16="http://schemas.microsoft.com/office/drawing/2014/main" id="{A2E6972A-0419-AFB2-F6D3-0D99D341ED23}"/>
              </a:ext>
            </a:extLst>
          </p:cNvPr>
          <p:cNvSpPr>
            <a:spLocks noGrp="1"/>
          </p:cNvSpPr>
          <p:nvPr>
            <p:ph type="sldNum" sz="quarter" idx="10"/>
          </p:nvPr>
        </p:nvSpPr>
        <p:spPr/>
        <p:txBody>
          <a:bodyPr/>
          <a:lstStyle/>
          <a:p>
            <a:pPr algn="l"/>
            <a:r>
              <a:rPr lang="es-ES_tradnl" noProof="0" dirty="0"/>
              <a:t>page</a:t>
            </a:r>
          </a:p>
          <a:p>
            <a:pPr algn="l"/>
            <a:r>
              <a:rPr lang="es-ES_tradnl" noProof="0" dirty="0"/>
              <a:t>0</a:t>
            </a:r>
            <a:fld id="{37D409AB-2201-4E18-8A34-C31753AD9B06}" type="slidenum">
              <a:rPr lang="es-ES_tradnl" noProof="0" smtClean="0"/>
              <a:pPr algn="l"/>
              <a:t>31</a:t>
            </a:fld>
            <a:endParaRPr lang="es-ES_tradnl" noProof="0" dirty="0"/>
          </a:p>
        </p:txBody>
      </p:sp>
      <p:pic>
        <p:nvPicPr>
          <p:cNvPr id="6" name="Picture 5">
            <a:extLst>
              <a:ext uri="{FF2B5EF4-FFF2-40B4-BE49-F238E27FC236}">
                <a16:creationId xmlns:a16="http://schemas.microsoft.com/office/drawing/2014/main" id="{C8AE6D69-BB1A-8ED8-A0CB-FCF70C24800C}"/>
              </a:ext>
            </a:extLst>
          </p:cNvPr>
          <p:cNvPicPr>
            <a:picLocks noChangeAspect="1"/>
          </p:cNvPicPr>
          <p:nvPr/>
        </p:nvPicPr>
        <p:blipFill>
          <a:blip r:embed="rId3"/>
          <a:stretch>
            <a:fillRect/>
          </a:stretch>
        </p:blipFill>
        <p:spPr>
          <a:xfrm>
            <a:off x="1828800" y="2078473"/>
            <a:ext cx="13487400" cy="7805895"/>
          </a:xfrm>
          <a:prstGeom prst="rect">
            <a:avLst/>
          </a:prstGeom>
        </p:spPr>
      </p:pic>
    </p:spTree>
    <p:extLst>
      <p:ext uri="{BB962C8B-B14F-4D97-AF65-F5344CB8AC3E}">
        <p14:creationId xmlns:p14="http://schemas.microsoft.com/office/powerpoint/2010/main" val="2533732915"/>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CC1A7F-7EFC-77E0-6C33-B90A71FA3267}"/>
            </a:ext>
          </a:extLst>
        </p:cNvPr>
        <p:cNvGrpSpPr/>
        <p:nvPr/>
      </p:nvGrpSpPr>
      <p:grpSpPr>
        <a:xfrm>
          <a:off x="0" y="0"/>
          <a:ext cx="0" cy="0"/>
          <a:chOff x="0" y="0"/>
          <a:chExt cx="0" cy="0"/>
        </a:xfrm>
      </p:grpSpPr>
      <p:grpSp>
        <p:nvGrpSpPr>
          <p:cNvPr id="8" name="Group 7">
            <a:extLst>
              <a:ext uri="{FF2B5EF4-FFF2-40B4-BE49-F238E27FC236}">
                <a16:creationId xmlns:a16="http://schemas.microsoft.com/office/drawing/2014/main" id="{F879E1AC-F3E7-EB43-0AF4-4C152BF20104}"/>
              </a:ext>
            </a:extLst>
          </p:cNvPr>
          <p:cNvGrpSpPr/>
          <p:nvPr/>
        </p:nvGrpSpPr>
        <p:grpSpPr>
          <a:xfrm>
            <a:off x="4648200" y="4279590"/>
            <a:ext cx="9601200" cy="2146007"/>
            <a:chOff x="2057400" y="3434730"/>
            <a:chExt cx="9601200" cy="2146007"/>
          </a:xfrm>
        </p:grpSpPr>
        <p:grpSp>
          <p:nvGrpSpPr>
            <p:cNvPr id="3" name="Group 2">
              <a:extLst>
                <a:ext uri="{FF2B5EF4-FFF2-40B4-BE49-F238E27FC236}">
                  <a16:creationId xmlns:a16="http://schemas.microsoft.com/office/drawing/2014/main" id="{6288BFD6-DD04-03F4-3C9F-756F28DF140A}"/>
                </a:ext>
              </a:extLst>
            </p:cNvPr>
            <p:cNvGrpSpPr/>
            <p:nvPr/>
          </p:nvGrpSpPr>
          <p:grpSpPr>
            <a:xfrm>
              <a:off x="2285999" y="3434730"/>
              <a:ext cx="9372601" cy="2146007"/>
              <a:chOff x="6172199" y="3765203"/>
              <a:chExt cx="9372601" cy="2146007"/>
            </a:xfrm>
          </p:grpSpPr>
          <p:sp>
            <p:nvSpPr>
              <p:cNvPr id="9" name="TextBox 8">
                <a:extLst>
                  <a:ext uri="{FF2B5EF4-FFF2-40B4-BE49-F238E27FC236}">
                    <a16:creationId xmlns:a16="http://schemas.microsoft.com/office/drawing/2014/main" id="{7AAA17D7-E37A-0C52-C682-11DF818A045A}"/>
                  </a:ext>
                </a:extLst>
              </p:cNvPr>
              <p:cNvSpPr txBox="1"/>
              <p:nvPr/>
            </p:nvSpPr>
            <p:spPr>
              <a:xfrm>
                <a:off x="6172200" y="3765203"/>
                <a:ext cx="9372600" cy="1107996"/>
              </a:xfrm>
              <a:prstGeom prst="rect">
                <a:avLst/>
              </a:prstGeom>
              <a:noFill/>
            </p:spPr>
            <p:txBody>
              <a:bodyPr wrap="square" rtlCol="0">
                <a:spAutoFit/>
              </a:bodyPr>
              <a:lstStyle/>
              <a:p>
                <a:r>
                  <a:rPr lang="es-ES_tradnl" sz="6600" b="1" noProof="0" dirty="0" err="1">
                    <a:ea typeface="Roboto Condensed" panose="02000000000000000000" pitchFamily="2" charset="0"/>
                    <a:cs typeface="Lato Semibold" panose="020F0502020204030203" pitchFamily="34" charset="0"/>
                  </a:rPr>
                  <a:t>Clustering</a:t>
                </a:r>
                <a:r>
                  <a:rPr lang="es-ES_tradnl" sz="6600" b="1" noProof="0" dirty="0">
                    <a:ea typeface="Roboto Condensed" panose="02000000000000000000" pitchFamily="2" charset="0"/>
                    <a:cs typeface="Lato Semibold" panose="020F0502020204030203" pitchFamily="34" charset="0"/>
                  </a:rPr>
                  <a:t> con </a:t>
                </a:r>
                <a:r>
                  <a:rPr lang="es-ES_tradnl" sz="6600" b="1" dirty="0">
                    <a:solidFill>
                      <a:schemeClr val="accent1"/>
                    </a:solidFill>
                    <a:ea typeface="Roboto Condensed" panose="02000000000000000000" pitchFamily="2" charset="0"/>
                    <a:cs typeface="Lato Semibold" panose="020F0502020204030203" pitchFamily="34" charset="0"/>
                  </a:rPr>
                  <a:t>DTW</a:t>
                </a:r>
                <a:endParaRPr lang="es-ES_tradnl" sz="6600" b="1" noProof="0" dirty="0">
                  <a:ea typeface="Lato Semibold" panose="020F0502020204030203" pitchFamily="34" charset="0"/>
                  <a:cs typeface="Lato Semibold" panose="020F0502020204030203" pitchFamily="34" charset="0"/>
                </a:endParaRPr>
              </a:p>
            </p:txBody>
          </p:sp>
          <p:sp>
            <p:nvSpPr>
              <p:cNvPr id="10" name="TextBox 9">
                <a:extLst>
                  <a:ext uri="{FF2B5EF4-FFF2-40B4-BE49-F238E27FC236}">
                    <a16:creationId xmlns:a16="http://schemas.microsoft.com/office/drawing/2014/main" id="{B04EF95B-2205-141F-F35C-F3AAA7ABAAAD}"/>
                  </a:ext>
                </a:extLst>
              </p:cNvPr>
              <p:cNvSpPr txBox="1"/>
              <p:nvPr/>
            </p:nvSpPr>
            <p:spPr>
              <a:xfrm>
                <a:off x="6172199" y="4957103"/>
                <a:ext cx="8991600" cy="954107"/>
              </a:xfrm>
              <a:prstGeom prst="rect">
                <a:avLst/>
              </a:prstGeom>
              <a:noFill/>
            </p:spPr>
            <p:txBody>
              <a:bodyPr wrap="square" rtlCol="0">
                <a:spAutoFit/>
              </a:bodyPr>
              <a:lstStyle/>
              <a:p>
                <a:r>
                  <a:rPr lang="en-US" sz="2800">
                    <a:solidFill>
                      <a:srgbClr val="C0C0C8"/>
                    </a:solidFill>
                    <a:effectLst/>
                    <a:latin typeface="Roboto" panose="02000000000000000000" pitchFamily="2" charset="0"/>
                  </a:rPr>
                  <a:t>¿Es posible utilizar la distancia DTW para realizar clustering? ¿Qué tipo de resultados se pueden obtener?</a:t>
                </a:r>
                <a:endParaRPr lang="es-ES_tradnl" sz="2800" noProof="0" dirty="0">
                  <a:solidFill>
                    <a:schemeClr val="accent2"/>
                  </a:solidFill>
                </a:endParaRPr>
              </a:p>
            </p:txBody>
          </p:sp>
        </p:grpSp>
        <p:cxnSp>
          <p:nvCxnSpPr>
            <p:cNvPr id="5" name="Straight Connector 4">
              <a:extLst>
                <a:ext uri="{FF2B5EF4-FFF2-40B4-BE49-F238E27FC236}">
                  <a16:creationId xmlns:a16="http://schemas.microsoft.com/office/drawing/2014/main" id="{754E9298-2E44-BE6B-55F7-E83C412D82DB}"/>
                </a:ext>
              </a:extLst>
            </p:cNvPr>
            <p:cNvCxnSpPr/>
            <p:nvPr/>
          </p:nvCxnSpPr>
          <p:spPr>
            <a:xfrm>
              <a:off x="2057400" y="3653612"/>
              <a:ext cx="0" cy="1508938"/>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76362407"/>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alpha val="0"/>
          </a:schemeClr>
        </a:solidFill>
        <a:effectLst/>
      </p:bgPr>
    </p:bg>
    <p:spTree>
      <p:nvGrpSpPr>
        <p:cNvPr id="1" name="">
          <a:extLst>
            <a:ext uri="{FF2B5EF4-FFF2-40B4-BE49-F238E27FC236}">
              <a16:creationId xmlns:a16="http://schemas.microsoft.com/office/drawing/2014/main" id="{BE7A60CE-649F-CC56-D16E-875042F9DD1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745BBE1-7705-7DA1-613E-1C4847F90EA3}"/>
              </a:ext>
            </a:extLst>
          </p:cNvPr>
          <p:cNvSpPr>
            <a:spLocks noGrp="1"/>
          </p:cNvSpPr>
          <p:nvPr>
            <p:ph type="title"/>
          </p:nvPr>
        </p:nvSpPr>
        <p:spPr>
          <a:xfrm>
            <a:off x="876300" y="571411"/>
            <a:ext cx="11925300" cy="1338828"/>
          </a:xfrm>
        </p:spPr>
        <p:txBody>
          <a:bodyPr/>
          <a:lstStyle/>
          <a:p>
            <a:r>
              <a:rPr lang="es-ES_tradnl" dirty="0">
                <a:solidFill>
                  <a:schemeClr val="accent1"/>
                </a:solidFill>
              </a:rPr>
              <a:t>c</a:t>
            </a:r>
            <a:r>
              <a:rPr lang="es-ES_tradnl" noProof="0" dirty="0" err="1">
                <a:solidFill>
                  <a:schemeClr val="accent1"/>
                </a:solidFill>
              </a:rPr>
              <a:t>lustering</a:t>
            </a:r>
            <a:r>
              <a:rPr lang="es-ES_tradnl" noProof="0" dirty="0">
                <a:solidFill>
                  <a:schemeClr val="accent1"/>
                </a:solidFill>
              </a:rPr>
              <a:t> con DTW</a:t>
            </a:r>
            <a:br>
              <a:rPr lang="es-ES_tradnl" noProof="0" dirty="0"/>
            </a:br>
            <a:r>
              <a:rPr lang="es-ES_tradnl" noProof="0" dirty="0"/>
              <a:t>sobre las clasificaciones</a:t>
            </a:r>
          </a:p>
        </p:txBody>
      </p:sp>
      <p:sp>
        <p:nvSpPr>
          <p:cNvPr id="3" name="Slide Number Placeholder 2">
            <a:extLst>
              <a:ext uri="{FF2B5EF4-FFF2-40B4-BE49-F238E27FC236}">
                <a16:creationId xmlns:a16="http://schemas.microsoft.com/office/drawing/2014/main" id="{6C12CA5D-B903-C253-A749-65FB7D0C56E3}"/>
              </a:ext>
            </a:extLst>
          </p:cNvPr>
          <p:cNvSpPr>
            <a:spLocks noGrp="1"/>
          </p:cNvSpPr>
          <p:nvPr>
            <p:ph type="sldNum" sz="quarter" idx="10"/>
          </p:nvPr>
        </p:nvSpPr>
        <p:spPr/>
        <p:txBody>
          <a:bodyPr/>
          <a:lstStyle/>
          <a:p>
            <a:pPr algn="l"/>
            <a:r>
              <a:rPr lang="es-ES_tradnl" noProof="0" dirty="0"/>
              <a:t>page</a:t>
            </a:r>
          </a:p>
          <a:p>
            <a:pPr algn="l"/>
            <a:r>
              <a:rPr lang="es-ES_tradnl" noProof="0" dirty="0"/>
              <a:t>0</a:t>
            </a:r>
            <a:fld id="{37D409AB-2201-4E18-8A34-C31753AD9B06}" type="slidenum">
              <a:rPr lang="es-ES_tradnl" noProof="0" smtClean="0"/>
              <a:pPr algn="l"/>
              <a:t>33</a:t>
            </a:fld>
            <a:endParaRPr lang="es-ES_tradnl" noProof="0" dirty="0"/>
          </a:p>
        </p:txBody>
      </p:sp>
      <p:pic>
        <p:nvPicPr>
          <p:cNvPr id="9" name="Picture 8">
            <a:extLst>
              <a:ext uri="{FF2B5EF4-FFF2-40B4-BE49-F238E27FC236}">
                <a16:creationId xmlns:a16="http://schemas.microsoft.com/office/drawing/2014/main" id="{9691A2A5-58FE-1597-5305-374CED874C72}"/>
              </a:ext>
            </a:extLst>
          </p:cNvPr>
          <p:cNvPicPr>
            <a:picLocks noChangeAspect="1"/>
          </p:cNvPicPr>
          <p:nvPr/>
        </p:nvPicPr>
        <p:blipFill>
          <a:blip r:embed="rId2"/>
          <a:stretch>
            <a:fillRect/>
          </a:stretch>
        </p:blipFill>
        <p:spPr>
          <a:xfrm>
            <a:off x="6490217" y="2673168"/>
            <a:ext cx="11797783" cy="7575732"/>
          </a:xfrm>
          <a:prstGeom prst="rect">
            <a:avLst/>
          </a:prstGeom>
        </p:spPr>
      </p:pic>
      <p:sp>
        <p:nvSpPr>
          <p:cNvPr id="10" name="Rectangle 9">
            <a:extLst>
              <a:ext uri="{FF2B5EF4-FFF2-40B4-BE49-F238E27FC236}">
                <a16:creationId xmlns:a16="http://schemas.microsoft.com/office/drawing/2014/main" id="{42D28252-EC97-3FE9-36D2-26F9AD761042}"/>
              </a:ext>
            </a:extLst>
          </p:cNvPr>
          <p:cNvSpPr/>
          <p:nvPr/>
        </p:nvSpPr>
        <p:spPr>
          <a:xfrm>
            <a:off x="1080000" y="2160000"/>
            <a:ext cx="5410217" cy="4667945"/>
          </a:xfrm>
          <a:prstGeom prst="rect">
            <a:avLst/>
          </a:prstGeom>
        </p:spPr>
        <p:txBody>
          <a:bodyPr wrap="square">
            <a:spAutoFit/>
          </a:bodyPr>
          <a:lstStyle/>
          <a:p>
            <a:pPr marL="285750" indent="-285750" algn="just">
              <a:spcBef>
                <a:spcPts val="400"/>
              </a:spcBef>
              <a:spcAft>
                <a:spcPts val="600"/>
              </a:spcAft>
              <a:buFont typeface="Arial" panose="020B0604020202020204" pitchFamily="34" charset="0"/>
              <a:buChar char="•"/>
            </a:pPr>
            <a:r>
              <a:rPr lang="es-ES_tradnl" sz="2400" noProof="0" dirty="0">
                <a:latin typeface="Arial" panose="020B0604020202020204" pitchFamily="34" charset="0"/>
                <a:ea typeface="Times New Roman" panose="02020603050405020304" pitchFamily="18" charset="0"/>
                <a:cs typeface="Times New Roman" panose="02020603050405020304" pitchFamily="18" charset="0"/>
              </a:rPr>
              <a:t>Permite capturar dinámicas temporales.</a:t>
            </a:r>
          </a:p>
          <a:p>
            <a:pPr marL="285750" indent="-285750" algn="just">
              <a:spcBef>
                <a:spcPts val="400"/>
              </a:spcBef>
              <a:spcAft>
                <a:spcPts val="600"/>
              </a:spcAft>
              <a:buFont typeface="Arial" panose="020B0604020202020204" pitchFamily="34" charset="0"/>
              <a:buChar char="•"/>
            </a:pPr>
            <a:r>
              <a:rPr lang="es-ES_tradnl" sz="2400" noProof="0" dirty="0">
                <a:latin typeface="Arial" panose="020B0604020202020204" pitchFamily="34" charset="0"/>
                <a:ea typeface="Times New Roman" panose="02020603050405020304" pitchFamily="18" charset="0"/>
                <a:cs typeface="Times New Roman" panose="02020603050405020304" pitchFamily="18" charset="0"/>
              </a:rPr>
              <a:t>Agrupa por trayectorias, no por niveles absolutos de ingreso</a:t>
            </a:r>
          </a:p>
          <a:p>
            <a:pPr marL="285750" indent="-285750" algn="just">
              <a:spcBef>
                <a:spcPts val="400"/>
              </a:spcBef>
              <a:spcAft>
                <a:spcPts val="600"/>
              </a:spcAft>
              <a:buFont typeface="Arial" panose="020B0604020202020204" pitchFamily="34" charset="0"/>
              <a:buChar char="•"/>
            </a:pPr>
            <a:r>
              <a:rPr lang="es-ES_tradnl" sz="2400" noProof="0" dirty="0">
                <a:latin typeface="Arial" panose="020B0604020202020204" pitchFamily="34" charset="0"/>
                <a:ea typeface="Times New Roman" panose="02020603050405020304" pitchFamily="18" charset="0"/>
                <a:cs typeface="Times New Roman" panose="02020603050405020304" pitchFamily="18" charset="0"/>
              </a:rPr>
              <a:t>Identifica patrones de volatilidad similares entre países</a:t>
            </a:r>
          </a:p>
          <a:p>
            <a:pPr marL="285750" indent="-285750" algn="just">
              <a:spcBef>
                <a:spcPts val="400"/>
              </a:spcBef>
              <a:spcAft>
                <a:spcPts val="600"/>
              </a:spcAft>
              <a:buFont typeface="Arial" panose="020B0604020202020204" pitchFamily="34" charset="0"/>
              <a:buChar char="•"/>
            </a:pPr>
            <a:r>
              <a:rPr lang="es-ES_tradnl" sz="2400" noProof="0" dirty="0">
                <a:latin typeface="Arial" panose="020B0604020202020204" pitchFamily="34" charset="0"/>
                <a:ea typeface="Times New Roman" panose="02020603050405020304" pitchFamily="18" charset="0"/>
                <a:cs typeface="Times New Roman" panose="02020603050405020304" pitchFamily="18" charset="0"/>
              </a:rPr>
              <a:t>Detecta ciclos económicos compartidos</a:t>
            </a:r>
          </a:p>
          <a:p>
            <a:pPr marL="285750" indent="-285750" algn="just">
              <a:spcBef>
                <a:spcPts val="400"/>
              </a:spcBef>
              <a:spcAft>
                <a:spcPts val="600"/>
              </a:spcAft>
              <a:buFont typeface="Arial" panose="020B0604020202020204" pitchFamily="34" charset="0"/>
              <a:buChar char="•"/>
            </a:pPr>
            <a:r>
              <a:rPr lang="es-ES_tradnl" sz="2400" noProof="0" dirty="0">
                <a:latin typeface="Arial" panose="020B0604020202020204" pitchFamily="34" charset="0"/>
                <a:ea typeface="Times New Roman" panose="02020603050405020304" pitchFamily="18" charset="0"/>
                <a:cs typeface="Times New Roman" panose="02020603050405020304" pitchFamily="18" charset="0"/>
              </a:rPr>
              <a:t>Es agnóstico a la magnitud: Países pobres y ricos pueden compartir patrones</a:t>
            </a:r>
          </a:p>
        </p:txBody>
      </p:sp>
    </p:spTree>
    <p:extLst>
      <p:ext uri="{BB962C8B-B14F-4D97-AF65-F5344CB8AC3E}">
        <p14:creationId xmlns:p14="http://schemas.microsoft.com/office/powerpoint/2010/main" val="2106623395"/>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alpha val="0"/>
          </a:schemeClr>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53503A1E-06C6-07ED-AC14-2ABEA78AB999}"/>
              </a:ext>
            </a:extLst>
          </p:cNvPr>
          <p:cNvPicPr>
            <a:picLocks noChangeAspect="1"/>
          </p:cNvPicPr>
          <p:nvPr/>
        </p:nvPicPr>
        <p:blipFill>
          <a:blip r:embed="rId3"/>
          <a:stretch>
            <a:fillRect/>
          </a:stretch>
        </p:blipFill>
        <p:spPr>
          <a:xfrm>
            <a:off x="5341432" y="2900485"/>
            <a:ext cx="12946568" cy="6172200"/>
          </a:xfrm>
          <a:prstGeom prst="rect">
            <a:avLst/>
          </a:prstGeom>
        </p:spPr>
      </p:pic>
      <p:sp>
        <p:nvSpPr>
          <p:cNvPr id="2" name="Title 1">
            <a:extLst>
              <a:ext uri="{FF2B5EF4-FFF2-40B4-BE49-F238E27FC236}">
                <a16:creationId xmlns:a16="http://schemas.microsoft.com/office/drawing/2014/main" id="{65D0DDAD-9BD6-726A-B489-DD6D29DE9668}"/>
              </a:ext>
            </a:extLst>
          </p:cNvPr>
          <p:cNvSpPr>
            <a:spLocks noGrp="1"/>
          </p:cNvSpPr>
          <p:nvPr>
            <p:ph type="title"/>
          </p:nvPr>
        </p:nvSpPr>
        <p:spPr>
          <a:xfrm>
            <a:off x="876300" y="571411"/>
            <a:ext cx="16649700" cy="1338828"/>
          </a:xfrm>
        </p:spPr>
        <p:txBody>
          <a:bodyPr/>
          <a:lstStyle/>
          <a:p>
            <a:r>
              <a:rPr lang="es-ES_tradnl" dirty="0" err="1">
                <a:solidFill>
                  <a:schemeClr val="accent1"/>
                </a:solidFill>
              </a:rPr>
              <a:t>clustering</a:t>
            </a:r>
            <a:r>
              <a:rPr lang="es-ES_tradnl" dirty="0">
                <a:solidFill>
                  <a:schemeClr val="accent1"/>
                </a:solidFill>
              </a:rPr>
              <a:t> con DTW</a:t>
            </a:r>
            <a:br>
              <a:rPr lang="es-ES_tradnl" dirty="0"/>
            </a:br>
            <a:r>
              <a:rPr lang="es-ES_tradnl" dirty="0"/>
              <a:t>clúster 0 - ”economías con shocks estructurales" (16 países)</a:t>
            </a:r>
          </a:p>
        </p:txBody>
      </p:sp>
      <p:sp>
        <p:nvSpPr>
          <p:cNvPr id="3" name="Slide Number Placeholder 2">
            <a:extLst>
              <a:ext uri="{FF2B5EF4-FFF2-40B4-BE49-F238E27FC236}">
                <a16:creationId xmlns:a16="http://schemas.microsoft.com/office/drawing/2014/main" id="{B1BBC5D6-FF2E-F7BB-DB56-C9A93F87F615}"/>
              </a:ext>
            </a:extLst>
          </p:cNvPr>
          <p:cNvSpPr>
            <a:spLocks noGrp="1"/>
          </p:cNvSpPr>
          <p:nvPr>
            <p:ph type="sldNum" sz="quarter" idx="10"/>
          </p:nvPr>
        </p:nvSpPr>
        <p:spPr/>
        <p:txBody>
          <a:bodyPr/>
          <a:lstStyle/>
          <a:p>
            <a:pPr algn="l"/>
            <a:r>
              <a:rPr lang="en-US"/>
              <a:t>page</a:t>
            </a:r>
          </a:p>
          <a:p>
            <a:pPr algn="l"/>
            <a:r>
              <a:rPr lang="en-US"/>
              <a:t>0</a:t>
            </a:r>
            <a:fld id="{37D409AB-2201-4E18-8A34-C31753AD9B06}" type="slidenum">
              <a:rPr smtClean="0"/>
              <a:pPr algn="l"/>
              <a:t>34</a:t>
            </a:fld>
            <a:endParaRPr/>
          </a:p>
        </p:txBody>
      </p:sp>
      <p:sp>
        <p:nvSpPr>
          <p:cNvPr id="8" name="Rectangle 7">
            <a:extLst>
              <a:ext uri="{FF2B5EF4-FFF2-40B4-BE49-F238E27FC236}">
                <a16:creationId xmlns:a16="http://schemas.microsoft.com/office/drawing/2014/main" id="{FE691FCB-823B-7575-CF85-D2670A13E924}"/>
              </a:ext>
            </a:extLst>
          </p:cNvPr>
          <p:cNvSpPr/>
          <p:nvPr/>
        </p:nvSpPr>
        <p:spPr>
          <a:xfrm>
            <a:off x="1080000" y="2160000"/>
            <a:ext cx="4127343" cy="4780796"/>
          </a:xfrm>
          <a:prstGeom prst="rect">
            <a:avLst/>
          </a:prstGeom>
        </p:spPr>
        <p:txBody>
          <a:bodyPr wrap="square">
            <a:spAutoFit/>
          </a:bodyPr>
          <a:lstStyle/>
          <a:p>
            <a:pPr marL="285750" indent="-285750" algn="just">
              <a:spcBef>
                <a:spcPts val="400"/>
              </a:spcBef>
              <a:spcAft>
                <a:spcPts val="600"/>
              </a:spcAft>
              <a:buFont typeface="Arial" panose="020B0604020202020204" pitchFamily="34" charset="0"/>
              <a:buChar char="•"/>
            </a:pPr>
            <a:r>
              <a:rPr lang="es-ES_tradnl" sz="2400" noProof="0" dirty="0">
                <a:latin typeface="Arial" panose="020B0604020202020204" pitchFamily="34" charset="0"/>
                <a:ea typeface="Times New Roman" panose="02020603050405020304" pitchFamily="18" charset="0"/>
                <a:cs typeface="Times New Roman" panose="02020603050405020304" pitchFamily="18" charset="0"/>
              </a:rPr>
              <a:t>Heterogeneidad extrema en ingresos (desde Low </a:t>
            </a:r>
            <a:r>
              <a:rPr lang="es-ES_tradnl" sz="2400" noProof="0" dirty="0" err="1">
                <a:latin typeface="Arial" panose="020B0604020202020204" pitchFamily="34" charset="0"/>
                <a:ea typeface="Times New Roman" panose="02020603050405020304" pitchFamily="18" charset="0"/>
                <a:cs typeface="Times New Roman" panose="02020603050405020304" pitchFamily="18" charset="0"/>
              </a:rPr>
              <a:t>income</a:t>
            </a:r>
            <a:r>
              <a:rPr lang="es-ES_tradnl" sz="2400" noProof="0" dirty="0">
                <a:latin typeface="Arial" panose="020B0604020202020204" pitchFamily="34" charset="0"/>
                <a:ea typeface="Times New Roman" panose="02020603050405020304" pitchFamily="18" charset="0"/>
                <a:cs typeface="Times New Roman" panose="02020603050405020304" pitchFamily="18" charset="0"/>
              </a:rPr>
              <a:t> hasta High </a:t>
            </a:r>
            <a:r>
              <a:rPr lang="es-ES_tradnl" sz="2400" noProof="0" dirty="0" err="1">
                <a:latin typeface="Arial" panose="020B0604020202020204" pitchFamily="34" charset="0"/>
                <a:ea typeface="Times New Roman" panose="02020603050405020304" pitchFamily="18" charset="0"/>
                <a:cs typeface="Times New Roman" panose="02020603050405020304" pitchFamily="18" charset="0"/>
              </a:rPr>
              <a:t>income</a:t>
            </a:r>
            <a:r>
              <a:rPr lang="es-ES_tradnl" sz="2400" noProof="0" dirty="0">
                <a:latin typeface="Arial" panose="020B0604020202020204" pitchFamily="34" charset="0"/>
                <a:ea typeface="Times New Roman" panose="02020603050405020304" pitchFamily="18" charset="0"/>
                <a:cs typeface="Times New Roman" panose="02020603050405020304" pitchFamily="18" charset="0"/>
              </a:rPr>
              <a:t>)</a:t>
            </a:r>
          </a:p>
          <a:p>
            <a:pPr marL="285750" indent="-285750" algn="just">
              <a:spcBef>
                <a:spcPts val="400"/>
              </a:spcBef>
              <a:spcAft>
                <a:spcPts val="600"/>
              </a:spcAft>
              <a:buFont typeface="Arial" panose="020B0604020202020204" pitchFamily="34" charset="0"/>
              <a:buChar char="•"/>
            </a:pPr>
            <a:r>
              <a:rPr lang="es-ES_tradnl" sz="2400" noProof="0" dirty="0">
                <a:latin typeface="Arial" panose="020B0604020202020204" pitchFamily="34" charset="0"/>
                <a:ea typeface="Times New Roman" panose="02020603050405020304" pitchFamily="18" charset="0"/>
                <a:cs typeface="Times New Roman" panose="02020603050405020304" pitchFamily="18" charset="0"/>
              </a:rPr>
              <a:t>Países con shocks estructurales severos: guerras, transiciones políticas, dependencia petrolera extrema</a:t>
            </a:r>
          </a:p>
          <a:p>
            <a:pPr marL="285750" indent="-285750" algn="just">
              <a:spcBef>
                <a:spcPts val="400"/>
              </a:spcBef>
              <a:spcAft>
                <a:spcPts val="600"/>
              </a:spcAft>
              <a:buFont typeface="Arial" panose="020B0604020202020204" pitchFamily="34" charset="0"/>
              <a:buChar char="•"/>
            </a:pPr>
            <a:r>
              <a:rPr lang="es-ES_tradnl" sz="2400" noProof="0" dirty="0">
                <a:latin typeface="Arial" panose="020B0604020202020204" pitchFamily="34" charset="0"/>
                <a:ea typeface="Times New Roman" panose="02020603050405020304" pitchFamily="18" charset="0"/>
                <a:cs typeface="Times New Roman" panose="02020603050405020304" pitchFamily="18" charset="0"/>
              </a:rPr>
              <a:t>Volatilidad causada por factores geopolíticos, no económicos</a:t>
            </a:r>
          </a:p>
        </p:txBody>
      </p:sp>
    </p:spTree>
    <p:extLst>
      <p:ext uri="{BB962C8B-B14F-4D97-AF65-F5344CB8AC3E}">
        <p14:creationId xmlns:p14="http://schemas.microsoft.com/office/powerpoint/2010/main" val="2031022322"/>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BB277D-2AEF-F0A4-7BAD-23083FF61BE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71F5026-3003-26E2-1B69-E92D2A94FC31}"/>
              </a:ext>
            </a:extLst>
          </p:cNvPr>
          <p:cNvSpPr>
            <a:spLocks noGrp="1"/>
          </p:cNvSpPr>
          <p:nvPr>
            <p:ph type="title"/>
          </p:nvPr>
        </p:nvSpPr>
        <p:spPr>
          <a:xfrm>
            <a:off x="876300" y="571411"/>
            <a:ext cx="15430500" cy="1962076"/>
          </a:xfrm>
        </p:spPr>
        <p:txBody>
          <a:bodyPr/>
          <a:lstStyle/>
          <a:p>
            <a:r>
              <a:rPr lang="es-ES_tradnl" dirty="0" err="1">
                <a:solidFill>
                  <a:schemeClr val="accent1"/>
                </a:solidFill>
              </a:rPr>
              <a:t>clustering</a:t>
            </a:r>
            <a:r>
              <a:rPr lang="es-ES_tradnl" dirty="0">
                <a:solidFill>
                  <a:schemeClr val="accent1"/>
                </a:solidFill>
              </a:rPr>
              <a:t> con DTW</a:t>
            </a:r>
            <a:br>
              <a:rPr lang="es-ES_tradnl" dirty="0"/>
            </a:br>
            <a:r>
              <a:rPr lang="es-ES_tradnl" dirty="0" err="1"/>
              <a:t>cluster</a:t>
            </a:r>
            <a:r>
              <a:rPr lang="es-ES_tradnl" dirty="0"/>
              <a:t> 1 - ”volatilidad extrema" (11 países)</a:t>
            </a:r>
            <a:br>
              <a:rPr lang="es-ES_tradnl" dirty="0"/>
            </a:br>
            <a:endParaRPr lang="es-ES_tradnl" dirty="0"/>
          </a:p>
        </p:txBody>
      </p:sp>
      <p:sp>
        <p:nvSpPr>
          <p:cNvPr id="3" name="Slide Number Placeholder 2">
            <a:extLst>
              <a:ext uri="{FF2B5EF4-FFF2-40B4-BE49-F238E27FC236}">
                <a16:creationId xmlns:a16="http://schemas.microsoft.com/office/drawing/2014/main" id="{22184A6B-F111-108B-C55D-2DA9C3E63ED1}"/>
              </a:ext>
            </a:extLst>
          </p:cNvPr>
          <p:cNvSpPr>
            <a:spLocks noGrp="1"/>
          </p:cNvSpPr>
          <p:nvPr>
            <p:ph type="sldNum" sz="quarter" idx="10"/>
          </p:nvPr>
        </p:nvSpPr>
        <p:spPr/>
        <p:txBody>
          <a:bodyPr/>
          <a:lstStyle/>
          <a:p>
            <a:pPr algn="l"/>
            <a:r>
              <a:rPr lang="en-US"/>
              <a:t>page</a:t>
            </a:r>
          </a:p>
          <a:p>
            <a:pPr algn="l"/>
            <a:r>
              <a:rPr lang="en-US"/>
              <a:t>0</a:t>
            </a:r>
            <a:fld id="{37D409AB-2201-4E18-8A34-C31753AD9B06}" type="slidenum">
              <a:rPr smtClean="0"/>
              <a:pPr algn="l"/>
              <a:t>35</a:t>
            </a:fld>
            <a:endParaRPr/>
          </a:p>
        </p:txBody>
      </p:sp>
      <p:sp>
        <p:nvSpPr>
          <p:cNvPr id="8" name="Rectangle 7">
            <a:extLst>
              <a:ext uri="{FF2B5EF4-FFF2-40B4-BE49-F238E27FC236}">
                <a16:creationId xmlns:a16="http://schemas.microsoft.com/office/drawing/2014/main" id="{8EF1A08C-77B8-7FE7-C2AA-7EB245EA15CF}"/>
              </a:ext>
            </a:extLst>
          </p:cNvPr>
          <p:cNvSpPr/>
          <p:nvPr/>
        </p:nvSpPr>
        <p:spPr>
          <a:xfrm>
            <a:off x="1080000" y="2160000"/>
            <a:ext cx="5625600" cy="6032421"/>
          </a:xfrm>
          <a:prstGeom prst="rect">
            <a:avLst/>
          </a:prstGeom>
        </p:spPr>
        <p:txBody>
          <a:bodyPr wrap="square">
            <a:spAutoFit/>
          </a:bodyPr>
          <a:lstStyle/>
          <a:p>
            <a:pPr marL="285750" indent="-285750" algn="just">
              <a:spcBef>
                <a:spcPts val="400"/>
              </a:spcBef>
              <a:spcAft>
                <a:spcPts val="600"/>
              </a:spcAft>
              <a:buFont typeface="Arial" panose="020B0604020202020204" pitchFamily="34" charset="0"/>
              <a:buChar char="•"/>
            </a:pPr>
            <a:r>
              <a:rPr lang="es-ES_tradnl" sz="2400" dirty="0">
                <a:latin typeface="Arial" panose="020B0604020202020204" pitchFamily="34" charset="0"/>
                <a:ea typeface="Times New Roman" panose="02020603050405020304" pitchFamily="18" charset="0"/>
                <a:cs typeface="Times New Roman" panose="02020603050405020304" pitchFamily="18" charset="0"/>
              </a:rPr>
              <a:t>DTW agrupa por patrones temporales caóticos, ignorando niveles absolutos</a:t>
            </a:r>
            <a:endParaRPr lang="es-ES_tradnl" sz="2400" noProof="0" dirty="0">
              <a:latin typeface="Arial" panose="020B0604020202020204" pitchFamily="34" charset="0"/>
              <a:ea typeface="Times New Roman" panose="02020603050405020304" pitchFamily="18" charset="0"/>
              <a:cs typeface="Times New Roman" panose="02020603050405020304" pitchFamily="18" charset="0"/>
            </a:endParaRPr>
          </a:p>
          <a:p>
            <a:pPr marL="285750" indent="-285750" algn="just">
              <a:spcBef>
                <a:spcPts val="400"/>
              </a:spcBef>
              <a:spcAft>
                <a:spcPts val="600"/>
              </a:spcAft>
              <a:buFont typeface="Arial" panose="020B0604020202020204" pitchFamily="34" charset="0"/>
              <a:buChar char="•"/>
            </a:pPr>
            <a:r>
              <a:rPr lang="es-ES_tradnl" sz="2400" noProof="0" dirty="0">
                <a:latin typeface="Arial" panose="020B0604020202020204" pitchFamily="34" charset="0"/>
                <a:ea typeface="Times New Roman" panose="02020603050405020304" pitchFamily="18" charset="0"/>
                <a:cs typeface="Times New Roman" panose="02020603050405020304" pitchFamily="18" charset="0"/>
              </a:rPr>
              <a:t>Alta volatilidad recurrente en trayectorias de GNI</a:t>
            </a:r>
          </a:p>
          <a:p>
            <a:pPr marL="285750" indent="-285750" algn="just">
              <a:spcBef>
                <a:spcPts val="400"/>
              </a:spcBef>
              <a:spcAft>
                <a:spcPts val="600"/>
              </a:spcAft>
              <a:buFont typeface="Arial" panose="020B0604020202020204" pitchFamily="34" charset="0"/>
              <a:buChar char="•"/>
            </a:pPr>
            <a:r>
              <a:rPr lang="es-ES_tradnl" sz="2400" noProof="0" dirty="0">
                <a:latin typeface="Arial" panose="020B0604020202020204" pitchFamily="34" charset="0"/>
                <a:ea typeface="Times New Roman" panose="02020603050405020304" pitchFamily="18" charset="0"/>
                <a:cs typeface="Times New Roman" panose="02020603050405020304" pitchFamily="18" charset="0"/>
              </a:rPr>
              <a:t>Crisis económicas profundas y prolongadas</a:t>
            </a:r>
          </a:p>
          <a:p>
            <a:pPr marL="285750" indent="-285750" algn="just">
              <a:spcBef>
                <a:spcPts val="400"/>
              </a:spcBef>
              <a:spcAft>
                <a:spcPts val="600"/>
              </a:spcAft>
              <a:buFont typeface="Arial" panose="020B0604020202020204" pitchFamily="34" charset="0"/>
              <a:buChar char="•"/>
            </a:pPr>
            <a:r>
              <a:rPr lang="es-ES_tradnl" sz="2400" noProof="0" dirty="0">
                <a:latin typeface="Arial" panose="020B0604020202020204" pitchFamily="34" charset="0"/>
                <a:ea typeface="Times New Roman" panose="02020603050405020304" pitchFamily="18" charset="0"/>
                <a:cs typeface="Times New Roman" panose="02020603050405020304" pitchFamily="18" charset="0"/>
              </a:rPr>
              <a:t>Argentina y Brasil: estancamiento en </a:t>
            </a:r>
            <a:r>
              <a:rPr lang="es-ES_tradnl" sz="2400" noProof="0" dirty="0" err="1">
                <a:latin typeface="Arial" panose="020B0604020202020204" pitchFamily="34" charset="0"/>
                <a:ea typeface="Times New Roman" panose="02020603050405020304" pitchFamily="18" charset="0"/>
                <a:cs typeface="Times New Roman" panose="02020603050405020304" pitchFamily="18" charset="0"/>
              </a:rPr>
              <a:t>middle</a:t>
            </a:r>
            <a:r>
              <a:rPr lang="es-ES_tradnl" sz="2400" noProof="0" dirty="0">
                <a:latin typeface="Arial" panose="020B0604020202020204" pitchFamily="34" charset="0"/>
                <a:ea typeface="Times New Roman" panose="02020603050405020304" pitchFamily="18" charset="0"/>
                <a:cs typeface="Times New Roman" panose="02020603050405020304" pitchFamily="18" charset="0"/>
              </a:rPr>
              <a:t> </a:t>
            </a:r>
            <a:r>
              <a:rPr lang="es-ES_tradnl" sz="2400" noProof="0" dirty="0" err="1">
                <a:latin typeface="Arial" panose="020B0604020202020204" pitchFamily="34" charset="0"/>
                <a:ea typeface="Times New Roman" panose="02020603050405020304" pitchFamily="18" charset="0"/>
                <a:cs typeface="Times New Roman" panose="02020603050405020304" pitchFamily="18" charset="0"/>
              </a:rPr>
              <a:t>income</a:t>
            </a:r>
            <a:r>
              <a:rPr lang="es-ES_tradnl" sz="2400" noProof="0" dirty="0">
                <a:latin typeface="Arial" panose="020B0604020202020204" pitchFamily="34" charset="0"/>
                <a:ea typeface="Times New Roman" panose="02020603050405020304" pitchFamily="18" charset="0"/>
                <a:cs typeface="Times New Roman" panose="02020603050405020304" pitchFamily="18" charset="0"/>
              </a:rPr>
              <a:t> con crisis cíclicas</a:t>
            </a:r>
          </a:p>
          <a:p>
            <a:pPr marL="285750" indent="-285750" algn="just">
              <a:spcBef>
                <a:spcPts val="400"/>
              </a:spcBef>
              <a:spcAft>
                <a:spcPts val="600"/>
              </a:spcAft>
              <a:buFont typeface="Arial" panose="020B0604020202020204" pitchFamily="34" charset="0"/>
              <a:buChar char="•"/>
            </a:pPr>
            <a:r>
              <a:rPr lang="es-ES_tradnl" sz="2400" noProof="0" dirty="0">
                <a:latin typeface="Arial" panose="020B0604020202020204" pitchFamily="34" charset="0"/>
                <a:ea typeface="Times New Roman" panose="02020603050405020304" pitchFamily="18" charset="0"/>
                <a:cs typeface="Times New Roman" panose="02020603050405020304" pitchFamily="18" charset="0"/>
              </a:rPr>
              <a:t>Japón: décadas perdidas y deflación</a:t>
            </a:r>
          </a:p>
          <a:p>
            <a:pPr marL="285750" indent="-285750" algn="just">
              <a:spcBef>
                <a:spcPts val="400"/>
              </a:spcBef>
              <a:spcAft>
                <a:spcPts val="600"/>
              </a:spcAft>
              <a:buFont typeface="Arial" panose="020B0604020202020204" pitchFamily="34" charset="0"/>
              <a:buChar char="•"/>
            </a:pPr>
            <a:r>
              <a:rPr lang="es-ES_tradnl" sz="2400" noProof="0" dirty="0">
                <a:latin typeface="Arial" panose="020B0604020202020204" pitchFamily="34" charset="0"/>
                <a:ea typeface="Times New Roman" panose="02020603050405020304" pitchFamily="18" charset="0"/>
                <a:cs typeface="Times New Roman" panose="02020603050405020304" pitchFamily="18" charset="0"/>
              </a:rPr>
              <a:t>Países petroleros con boom-</a:t>
            </a:r>
            <a:r>
              <a:rPr lang="es-ES_tradnl" sz="2400" noProof="0" dirty="0" err="1">
                <a:latin typeface="Arial" panose="020B0604020202020204" pitchFamily="34" charset="0"/>
                <a:ea typeface="Times New Roman" panose="02020603050405020304" pitchFamily="18" charset="0"/>
                <a:cs typeface="Times New Roman" panose="02020603050405020304" pitchFamily="18" charset="0"/>
              </a:rPr>
              <a:t>bust</a:t>
            </a:r>
            <a:r>
              <a:rPr lang="es-ES_tradnl" sz="2400" noProof="0" dirty="0">
                <a:latin typeface="Arial" panose="020B0604020202020204" pitchFamily="34" charset="0"/>
                <a:ea typeface="Times New Roman" panose="02020603050405020304" pitchFamily="18" charset="0"/>
                <a:cs typeface="Times New Roman" panose="02020603050405020304" pitchFamily="18" charset="0"/>
              </a:rPr>
              <a:t> extremos (</a:t>
            </a:r>
            <a:r>
              <a:rPr lang="es-ES_tradnl" sz="2400" noProof="0" dirty="0" err="1">
                <a:latin typeface="Arial" panose="020B0604020202020204" pitchFamily="34" charset="0"/>
                <a:ea typeface="Times New Roman" panose="02020603050405020304" pitchFamily="18" charset="0"/>
                <a:cs typeface="Times New Roman" panose="02020603050405020304" pitchFamily="18" charset="0"/>
              </a:rPr>
              <a:t>Algeria</a:t>
            </a:r>
            <a:r>
              <a:rPr lang="es-ES_tradnl" sz="2400" noProof="0" dirty="0">
                <a:latin typeface="Arial" panose="020B0604020202020204" pitchFamily="34" charset="0"/>
                <a:ea typeface="Times New Roman" panose="02020603050405020304" pitchFamily="18" charset="0"/>
                <a:cs typeface="Times New Roman" panose="02020603050405020304" pitchFamily="18" charset="0"/>
              </a:rPr>
              <a:t>, Angola, </a:t>
            </a:r>
            <a:r>
              <a:rPr lang="es-ES_tradnl" sz="2400" noProof="0" dirty="0" err="1">
                <a:latin typeface="Arial" panose="020B0604020202020204" pitchFamily="34" charset="0"/>
                <a:ea typeface="Times New Roman" panose="02020603050405020304" pitchFamily="18" charset="0"/>
                <a:cs typeface="Times New Roman" panose="02020603050405020304" pitchFamily="18" charset="0"/>
              </a:rPr>
              <a:t>Brunei</a:t>
            </a:r>
            <a:r>
              <a:rPr lang="es-ES_tradnl" sz="2400" noProof="0" dirty="0">
                <a:latin typeface="Arial" panose="020B0604020202020204" pitchFamily="34" charset="0"/>
                <a:ea typeface="Times New Roman" panose="02020603050405020304" pitchFamily="18" charset="0"/>
                <a:cs typeface="Times New Roman" panose="02020603050405020304" pitchFamily="18" charset="0"/>
              </a:rPr>
              <a:t>)</a:t>
            </a:r>
          </a:p>
          <a:p>
            <a:pPr marL="285750" indent="-285750" algn="just">
              <a:spcBef>
                <a:spcPts val="400"/>
              </a:spcBef>
              <a:spcAft>
                <a:spcPts val="600"/>
              </a:spcAft>
              <a:buFont typeface="Arial" panose="020B0604020202020204" pitchFamily="34" charset="0"/>
              <a:buChar char="•"/>
            </a:pPr>
            <a:r>
              <a:rPr lang="es-ES_tradnl" sz="2400" noProof="0" dirty="0">
                <a:latin typeface="Arial" panose="020B0604020202020204" pitchFamily="34" charset="0"/>
                <a:ea typeface="Times New Roman" panose="02020603050405020304" pitchFamily="18" charset="0"/>
                <a:cs typeface="Times New Roman" panose="02020603050405020304" pitchFamily="18" charset="0"/>
              </a:rPr>
              <a:t>Correlación con BM: Desde Low </a:t>
            </a:r>
            <a:r>
              <a:rPr lang="es-ES_tradnl" sz="2400" noProof="0" dirty="0" err="1">
                <a:latin typeface="Arial" panose="020B0604020202020204" pitchFamily="34" charset="0"/>
                <a:ea typeface="Times New Roman" panose="02020603050405020304" pitchFamily="18" charset="0"/>
                <a:cs typeface="Times New Roman" panose="02020603050405020304" pitchFamily="18" charset="0"/>
              </a:rPr>
              <a:t>income</a:t>
            </a:r>
            <a:r>
              <a:rPr lang="es-ES_tradnl" sz="2400" noProof="0" dirty="0">
                <a:latin typeface="Arial" panose="020B0604020202020204" pitchFamily="34" charset="0"/>
                <a:ea typeface="Times New Roman" panose="02020603050405020304" pitchFamily="18" charset="0"/>
                <a:cs typeface="Times New Roman" panose="02020603050405020304" pitchFamily="18" charset="0"/>
              </a:rPr>
              <a:t> hasta High </a:t>
            </a:r>
            <a:r>
              <a:rPr lang="es-ES_tradnl" sz="2400" noProof="0" dirty="0" err="1">
                <a:latin typeface="Arial" panose="020B0604020202020204" pitchFamily="34" charset="0"/>
                <a:ea typeface="Times New Roman" panose="02020603050405020304" pitchFamily="18" charset="0"/>
                <a:cs typeface="Times New Roman" panose="02020603050405020304" pitchFamily="18" charset="0"/>
              </a:rPr>
              <a:t>income</a:t>
            </a:r>
            <a:r>
              <a:rPr lang="es-ES_tradnl" sz="2400" noProof="0" dirty="0">
                <a:latin typeface="Arial" panose="020B0604020202020204" pitchFamily="34" charset="0"/>
                <a:ea typeface="Times New Roman" panose="02020603050405020304" pitchFamily="18" charset="0"/>
                <a:cs typeface="Times New Roman" panose="02020603050405020304" pitchFamily="18" charset="0"/>
              </a:rPr>
              <a:t> - la volatilidad no discrimina</a:t>
            </a:r>
          </a:p>
        </p:txBody>
      </p:sp>
      <p:pic>
        <p:nvPicPr>
          <p:cNvPr id="4" name="Picture 3">
            <a:extLst>
              <a:ext uri="{FF2B5EF4-FFF2-40B4-BE49-F238E27FC236}">
                <a16:creationId xmlns:a16="http://schemas.microsoft.com/office/drawing/2014/main" id="{10795669-0AE2-F552-F24C-4B2B7C79B25C}"/>
              </a:ext>
            </a:extLst>
          </p:cNvPr>
          <p:cNvPicPr>
            <a:picLocks noChangeAspect="1"/>
          </p:cNvPicPr>
          <p:nvPr/>
        </p:nvPicPr>
        <p:blipFill>
          <a:blip r:embed="rId3"/>
          <a:stretch>
            <a:fillRect/>
          </a:stretch>
        </p:blipFill>
        <p:spPr>
          <a:xfrm>
            <a:off x="6737757" y="2781300"/>
            <a:ext cx="11537233" cy="5602257"/>
          </a:xfrm>
          <a:prstGeom prst="rect">
            <a:avLst/>
          </a:prstGeom>
        </p:spPr>
      </p:pic>
    </p:spTree>
    <p:extLst>
      <p:ext uri="{BB962C8B-B14F-4D97-AF65-F5344CB8AC3E}">
        <p14:creationId xmlns:p14="http://schemas.microsoft.com/office/powerpoint/2010/main" val="3843086557"/>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B2D2B6-54AD-A869-CAB1-A421E246D8A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6A9A168-CAF5-6837-2488-4CDBE7BC9016}"/>
              </a:ext>
            </a:extLst>
          </p:cNvPr>
          <p:cNvSpPr>
            <a:spLocks noGrp="1"/>
          </p:cNvSpPr>
          <p:nvPr>
            <p:ph type="title"/>
          </p:nvPr>
        </p:nvSpPr>
        <p:spPr>
          <a:xfrm>
            <a:off x="876300" y="571411"/>
            <a:ext cx="16040100" cy="1338828"/>
          </a:xfrm>
        </p:spPr>
        <p:txBody>
          <a:bodyPr/>
          <a:lstStyle/>
          <a:p>
            <a:r>
              <a:rPr lang="es-ES_tradnl" dirty="0" err="1">
                <a:solidFill>
                  <a:schemeClr val="accent1"/>
                </a:solidFill>
              </a:rPr>
              <a:t>clustering</a:t>
            </a:r>
            <a:r>
              <a:rPr lang="es-ES_tradnl" dirty="0">
                <a:solidFill>
                  <a:schemeClr val="accent1"/>
                </a:solidFill>
              </a:rPr>
              <a:t> con DTW</a:t>
            </a:r>
            <a:br>
              <a:rPr lang="es-ES_tradnl" dirty="0"/>
            </a:br>
            <a:r>
              <a:rPr lang="es-ES_tradnl" dirty="0"/>
              <a:t>clúster 2 - ”economías estables desarrolladas" (47 países)</a:t>
            </a:r>
          </a:p>
        </p:txBody>
      </p:sp>
      <p:sp>
        <p:nvSpPr>
          <p:cNvPr id="3" name="Slide Number Placeholder 2">
            <a:extLst>
              <a:ext uri="{FF2B5EF4-FFF2-40B4-BE49-F238E27FC236}">
                <a16:creationId xmlns:a16="http://schemas.microsoft.com/office/drawing/2014/main" id="{A81BCDFA-AE60-38DE-B946-ACA108405B59}"/>
              </a:ext>
            </a:extLst>
          </p:cNvPr>
          <p:cNvSpPr>
            <a:spLocks noGrp="1"/>
          </p:cNvSpPr>
          <p:nvPr>
            <p:ph type="sldNum" sz="quarter" idx="10"/>
          </p:nvPr>
        </p:nvSpPr>
        <p:spPr/>
        <p:txBody>
          <a:bodyPr/>
          <a:lstStyle/>
          <a:p>
            <a:pPr algn="l"/>
            <a:r>
              <a:rPr lang="en-US"/>
              <a:t>page</a:t>
            </a:r>
          </a:p>
          <a:p>
            <a:pPr algn="l"/>
            <a:r>
              <a:rPr lang="en-US"/>
              <a:t>0</a:t>
            </a:r>
            <a:fld id="{37D409AB-2201-4E18-8A34-C31753AD9B06}" type="slidenum">
              <a:rPr smtClean="0"/>
              <a:pPr algn="l"/>
              <a:t>36</a:t>
            </a:fld>
            <a:endParaRPr/>
          </a:p>
        </p:txBody>
      </p:sp>
      <p:sp>
        <p:nvSpPr>
          <p:cNvPr id="8" name="Rectangle 7">
            <a:extLst>
              <a:ext uri="{FF2B5EF4-FFF2-40B4-BE49-F238E27FC236}">
                <a16:creationId xmlns:a16="http://schemas.microsoft.com/office/drawing/2014/main" id="{16F9B66A-F463-8133-00E7-1C45EE5DC879}"/>
              </a:ext>
            </a:extLst>
          </p:cNvPr>
          <p:cNvSpPr/>
          <p:nvPr/>
        </p:nvSpPr>
        <p:spPr>
          <a:xfrm>
            <a:off x="1080000" y="2160000"/>
            <a:ext cx="4521537" cy="6642844"/>
          </a:xfrm>
          <a:prstGeom prst="rect">
            <a:avLst/>
          </a:prstGeom>
        </p:spPr>
        <p:txBody>
          <a:bodyPr wrap="square">
            <a:spAutoFit/>
          </a:bodyPr>
          <a:lstStyle/>
          <a:p>
            <a:pPr marL="285750" indent="-285750" algn="just">
              <a:spcBef>
                <a:spcPts val="400"/>
              </a:spcBef>
              <a:spcAft>
                <a:spcPts val="600"/>
              </a:spcAft>
              <a:buFont typeface="Arial" panose="020B0604020202020204" pitchFamily="34" charset="0"/>
              <a:buChar char="•"/>
            </a:pPr>
            <a:r>
              <a:rPr lang="es-ES_tradnl" sz="2400" dirty="0">
                <a:latin typeface="Arial" panose="020B0604020202020204" pitchFamily="34" charset="0"/>
                <a:ea typeface="Times New Roman" panose="02020603050405020304" pitchFamily="18" charset="0"/>
                <a:cs typeface="Times New Roman" panose="02020603050405020304" pitchFamily="18" charset="0"/>
              </a:rPr>
              <a:t>La estabilidad temporal es el criterio, no el nivel de ingreso</a:t>
            </a:r>
            <a:endParaRPr lang="es-ES_tradnl" sz="2400" noProof="0" dirty="0">
              <a:latin typeface="Arial" panose="020B0604020202020204" pitchFamily="34" charset="0"/>
              <a:ea typeface="Times New Roman" panose="02020603050405020304" pitchFamily="18" charset="0"/>
              <a:cs typeface="Times New Roman" panose="02020603050405020304" pitchFamily="18" charset="0"/>
            </a:endParaRPr>
          </a:p>
          <a:p>
            <a:pPr marL="285750" indent="-285750" algn="just">
              <a:spcBef>
                <a:spcPts val="400"/>
              </a:spcBef>
              <a:spcAft>
                <a:spcPts val="600"/>
              </a:spcAft>
              <a:buFont typeface="Arial" panose="020B0604020202020204" pitchFamily="34" charset="0"/>
              <a:buChar char="•"/>
            </a:pPr>
            <a:r>
              <a:rPr lang="es-ES_tradnl" sz="2400" noProof="0" dirty="0">
                <a:latin typeface="Arial" panose="020B0604020202020204" pitchFamily="34" charset="0"/>
                <a:ea typeface="Times New Roman" panose="02020603050405020304" pitchFamily="18" charset="0"/>
                <a:cs typeface="Times New Roman" panose="02020603050405020304" pitchFamily="18" charset="0"/>
              </a:rPr>
              <a:t>Mayoría son economías desarrolladas con trayectorias suaves y predecibles</a:t>
            </a:r>
          </a:p>
          <a:p>
            <a:pPr marL="285750" indent="-285750" algn="just">
              <a:spcBef>
                <a:spcPts val="400"/>
              </a:spcBef>
              <a:spcAft>
                <a:spcPts val="600"/>
              </a:spcAft>
              <a:buFont typeface="Arial" panose="020B0604020202020204" pitchFamily="34" charset="0"/>
              <a:buChar char="•"/>
            </a:pPr>
            <a:r>
              <a:rPr lang="es-ES_tradnl" sz="2400" noProof="0" dirty="0">
                <a:latin typeface="Arial" panose="020B0604020202020204" pitchFamily="34" charset="0"/>
                <a:ea typeface="Times New Roman" panose="02020603050405020304" pitchFamily="18" charset="0"/>
                <a:cs typeface="Times New Roman" panose="02020603050405020304" pitchFamily="18" charset="0"/>
              </a:rPr>
              <a:t>Crecimiento sostenido o estancamiento controlado</a:t>
            </a:r>
          </a:p>
          <a:p>
            <a:pPr marL="285750" indent="-285750" algn="just">
              <a:spcBef>
                <a:spcPts val="400"/>
              </a:spcBef>
              <a:spcAft>
                <a:spcPts val="600"/>
              </a:spcAft>
              <a:buFont typeface="Arial" panose="020B0604020202020204" pitchFamily="34" charset="0"/>
              <a:buChar char="•"/>
            </a:pPr>
            <a:r>
              <a:rPr lang="es-ES_tradnl" sz="2400" noProof="0" dirty="0">
                <a:latin typeface="Arial" panose="020B0604020202020204" pitchFamily="34" charset="0"/>
                <a:ea typeface="Times New Roman" panose="02020603050405020304" pitchFamily="18" charset="0"/>
                <a:cs typeface="Times New Roman" panose="02020603050405020304" pitchFamily="18" charset="0"/>
              </a:rPr>
              <a:t>Instituciones fuertes que amortiguan shocks</a:t>
            </a:r>
          </a:p>
          <a:p>
            <a:pPr marL="285750" indent="-285750" algn="just">
              <a:spcBef>
                <a:spcPts val="400"/>
              </a:spcBef>
              <a:spcAft>
                <a:spcPts val="600"/>
              </a:spcAft>
              <a:buFont typeface="Arial" panose="020B0604020202020204" pitchFamily="34" charset="0"/>
              <a:buChar char="•"/>
            </a:pPr>
            <a:r>
              <a:rPr lang="es-ES_tradnl" sz="2400" noProof="0" dirty="0">
                <a:latin typeface="Arial" panose="020B0604020202020204" pitchFamily="34" charset="0"/>
                <a:ea typeface="Times New Roman" panose="02020603050405020304" pitchFamily="18" charset="0"/>
                <a:cs typeface="Times New Roman" panose="02020603050405020304" pitchFamily="18" charset="0"/>
              </a:rPr>
              <a:t>También incluye emergentes exitosos (Chile, Uruguay)</a:t>
            </a:r>
          </a:p>
          <a:p>
            <a:pPr marL="285750" indent="-285750" algn="just">
              <a:spcBef>
                <a:spcPts val="400"/>
              </a:spcBef>
              <a:spcAft>
                <a:spcPts val="600"/>
              </a:spcAft>
              <a:buFont typeface="Arial" panose="020B0604020202020204" pitchFamily="34" charset="0"/>
              <a:buChar char="•"/>
            </a:pPr>
            <a:r>
              <a:rPr lang="es-ES_tradnl" sz="2400" noProof="0" dirty="0">
                <a:latin typeface="Arial" panose="020B0604020202020204" pitchFamily="34" charset="0"/>
                <a:ea typeface="Times New Roman" panose="02020603050405020304" pitchFamily="18" charset="0"/>
                <a:cs typeface="Times New Roman" panose="02020603050405020304" pitchFamily="18" charset="0"/>
              </a:rPr>
              <a:t>Correlación con BM: ~70% High </a:t>
            </a:r>
            <a:r>
              <a:rPr lang="es-ES_tradnl" sz="2400" noProof="0" dirty="0" err="1">
                <a:latin typeface="Arial" panose="020B0604020202020204" pitchFamily="34" charset="0"/>
                <a:ea typeface="Times New Roman" panose="02020603050405020304" pitchFamily="18" charset="0"/>
                <a:cs typeface="Times New Roman" panose="02020603050405020304" pitchFamily="18" charset="0"/>
              </a:rPr>
              <a:t>income</a:t>
            </a:r>
            <a:r>
              <a:rPr lang="es-ES_tradnl" sz="2400" noProof="0" dirty="0">
                <a:latin typeface="Arial" panose="020B0604020202020204" pitchFamily="34" charset="0"/>
                <a:ea typeface="Times New Roman" panose="02020603050405020304" pitchFamily="18" charset="0"/>
                <a:cs typeface="Times New Roman" panose="02020603050405020304" pitchFamily="18" charset="0"/>
              </a:rPr>
              <a:t>, pero también </a:t>
            </a:r>
            <a:r>
              <a:rPr lang="es-ES_tradnl" sz="2400" noProof="0" dirty="0" err="1">
                <a:latin typeface="Arial" panose="020B0604020202020204" pitchFamily="34" charset="0"/>
                <a:ea typeface="Times New Roman" panose="02020603050405020304" pitchFamily="18" charset="0"/>
                <a:cs typeface="Times New Roman" panose="02020603050405020304" pitchFamily="18" charset="0"/>
              </a:rPr>
              <a:t>Upper</a:t>
            </a:r>
            <a:r>
              <a:rPr lang="es-ES_tradnl" sz="2400" noProof="0" dirty="0">
                <a:latin typeface="Arial" panose="020B0604020202020204" pitchFamily="34" charset="0"/>
                <a:ea typeface="Times New Roman" panose="02020603050405020304" pitchFamily="18" charset="0"/>
                <a:cs typeface="Times New Roman" panose="02020603050405020304" pitchFamily="18" charset="0"/>
              </a:rPr>
              <a:t>/</a:t>
            </a:r>
            <a:r>
              <a:rPr lang="es-ES_tradnl" sz="2400" noProof="0" dirty="0" err="1">
                <a:latin typeface="Arial" panose="020B0604020202020204" pitchFamily="34" charset="0"/>
                <a:ea typeface="Times New Roman" panose="02020603050405020304" pitchFamily="18" charset="0"/>
                <a:cs typeface="Times New Roman" panose="02020603050405020304" pitchFamily="18" charset="0"/>
              </a:rPr>
              <a:t>Lower</a:t>
            </a:r>
            <a:r>
              <a:rPr lang="es-ES_tradnl" sz="2400" noProof="0" dirty="0">
                <a:latin typeface="Arial" panose="020B0604020202020204" pitchFamily="34" charset="0"/>
                <a:ea typeface="Times New Roman" panose="02020603050405020304" pitchFamily="18" charset="0"/>
                <a:cs typeface="Times New Roman" panose="02020603050405020304" pitchFamily="18" charset="0"/>
              </a:rPr>
              <a:t> </a:t>
            </a:r>
            <a:r>
              <a:rPr lang="es-ES_tradnl" sz="2400" noProof="0" dirty="0" err="1">
                <a:latin typeface="Arial" panose="020B0604020202020204" pitchFamily="34" charset="0"/>
                <a:ea typeface="Times New Roman" panose="02020603050405020304" pitchFamily="18" charset="0"/>
                <a:cs typeface="Times New Roman" panose="02020603050405020304" pitchFamily="18" charset="0"/>
              </a:rPr>
              <a:t>middle</a:t>
            </a:r>
            <a:r>
              <a:rPr lang="es-ES_tradnl" sz="2400" noProof="0" dirty="0">
                <a:latin typeface="Arial" panose="020B0604020202020204" pitchFamily="34" charset="0"/>
                <a:ea typeface="Times New Roman" panose="02020603050405020304" pitchFamily="18" charset="0"/>
                <a:cs typeface="Times New Roman" panose="02020603050405020304" pitchFamily="18" charset="0"/>
              </a:rPr>
              <a:t> </a:t>
            </a:r>
            <a:r>
              <a:rPr lang="es-ES_tradnl" sz="2400" noProof="0" dirty="0" err="1">
                <a:latin typeface="Arial" panose="020B0604020202020204" pitchFamily="34" charset="0"/>
                <a:ea typeface="Times New Roman" panose="02020603050405020304" pitchFamily="18" charset="0"/>
                <a:cs typeface="Times New Roman" panose="02020603050405020304" pitchFamily="18" charset="0"/>
              </a:rPr>
              <a:t>income</a:t>
            </a:r>
            <a:r>
              <a:rPr lang="es-ES_tradnl" sz="2400" noProof="0" dirty="0">
                <a:latin typeface="Arial" panose="020B0604020202020204" pitchFamily="34" charset="0"/>
                <a:ea typeface="Times New Roman" panose="02020603050405020304" pitchFamily="18" charset="0"/>
                <a:cs typeface="Times New Roman" panose="02020603050405020304" pitchFamily="18" charset="0"/>
              </a:rPr>
              <a:t> estables</a:t>
            </a:r>
          </a:p>
        </p:txBody>
      </p:sp>
      <p:pic>
        <p:nvPicPr>
          <p:cNvPr id="4" name="Picture 3">
            <a:extLst>
              <a:ext uri="{FF2B5EF4-FFF2-40B4-BE49-F238E27FC236}">
                <a16:creationId xmlns:a16="http://schemas.microsoft.com/office/drawing/2014/main" id="{5326B5B9-A68C-0EC2-2F91-39AEA21243E0}"/>
              </a:ext>
            </a:extLst>
          </p:cNvPr>
          <p:cNvPicPr>
            <a:picLocks noChangeAspect="1"/>
          </p:cNvPicPr>
          <p:nvPr/>
        </p:nvPicPr>
        <p:blipFill>
          <a:blip r:embed="rId3"/>
          <a:stretch>
            <a:fillRect/>
          </a:stretch>
        </p:blipFill>
        <p:spPr>
          <a:xfrm>
            <a:off x="5791199" y="2196241"/>
            <a:ext cx="12310133" cy="5919059"/>
          </a:xfrm>
          <a:prstGeom prst="rect">
            <a:avLst/>
          </a:prstGeom>
        </p:spPr>
      </p:pic>
    </p:spTree>
    <p:extLst>
      <p:ext uri="{BB962C8B-B14F-4D97-AF65-F5344CB8AC3E}">
        <p14:creationId xmlns:p14="http://schemas.microsoft.com/office/powerpoint/2010/main" val="3927664970"/>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DE704E-777F-9DC7-5930-A464FE00A62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5AC43C8-FFB1-6EE8-2133-56BAF9DFF7F9}"/>
              </a:ext>
            </a:extLst>
          </p:cNvPr>
          <p:cNvSpPr>
            <a:spLocks noGrp="1"/>
          </p:cNvSpPr>
          <p:nvPr>
            <p:ph type="title"/>
          </p:nvPr>
        </p:nvSpPr>
        <p:spPr>
          <a:xfrm>
            <a:off x="876300" y="571411"/>
            <a:ext cx="16040100" cy="2585323"/>
          </a:xfrm>
        </p:spPr>
        <p:txBody>
          <a:bodyPr/>
          <a:lstStyle/>
          <a:p>
            <a:r>
              <a:rPr lang="es-ES_tradnl" dirty="0" err="1">
                <a:solidFill>
                  <a:schemeClr val="accent1"/>
                </a:solidFill>
              </a:rPr>
              <a:t>clustering</a:t>
            </a:r>
            <a:r>
              <a:rPr lang="es-ES_tradnl" dirty="0">
                <a:solidFill>
                  <a:schemeClr val="accent1"/>
                </a:solidFill>
              </a:rPr>
              <a:t> con DTW</a:t>
            </a:r>
            <a:br>
              <a:rPr lang="es-ES_tradnl" dirty="0"/>
            </a:br>
            <a:r>
              <a:rPr lang="es-ES_tradnl" dirty="0" err="1"/>
              <a:t>cluster</a:t>
            </a:r>
            <a:r>
              <a:rPr lang="es-ES_tradnl" dirty="0"/>
              <a:t> 3 - ”economías en crecimiento sostenido" (67 países)</a:t>
            </a:r>
          </a:p>
        </p:txBody>
      </p:sp>
      <p:sp>
        <p:nvSpPr>
          <p:cNvPr id="3" name="Slide Number Placeholder 2">
            <a:extLst>
              <a:ext uri="{FF2B5EF4-FFF2-40B4-BE49-F238E27FC236}">
                <a16:creationId xmlns:a16="http://schemas.microsoft.com/office/drawing/2014/main" id="{CB87C0EF-90EE-6E82-3C0E-4B7C5A08D083}"/>
              </a:ext>
            </a:extLst>
          </p:cNvPr>
          <p:cNvSpPr>
            <a:spLocks noGrp="1"/>
          </p:cNvSpPr>
          <p:nvPr>
            <p:ph type="sldNum" sz="quarter" idx="10"/>
          </p:nvPr>
        </p:nvSpPr>
        <p:spPr/>
        <p:txBody>
          <a:bodyPr/>
          <a:lstStyle/>
          <a:p>
            <a:pPr algn="l"/>
            <a:r>
              <a:rPr lang="en-US"/>
              <a:t>page</a:t>
            </a:r>
          </a:p>
          <a:p>
            <a:pPr algn="l"/>
            <a:r>
              <a:rPr lang="en-US"/>
              <a:t>0</a:t>
            </a:r>
            <a:fld id="{37D409AB-2201-4E18-8A34-C31753AD9B06}" type="slidenum">
              <a:rPr smtClean="0"/>
              <a:pPr algn="l"/>
              <a:t>37</a:t>
            </a:fld>
            <a:endParaRPr/>
          </a:p>
        </p:txBody>
      </p:sp>
      <p:sp>
        <p:nvSpPr>
          <p:cNvPr id="4" name="Rectangle 3">
            <a:extLst>
              <a:ext uri="{FF2B5EF4-FFF2-40B4-BE49-F238E27FC236}">
                <a16:creationId xmlns:a16="http://schemas.microsoft.com/office/drawing/2014/main" id="{4CBA4B39-3D2E-1D5D-68E4-A739E23A9284}"/>
              </a:ext>
            </a:extLst>
          </p:cNvPr>
          <p:cNvSpPr/>
          <p:nvPr/>
        </p:nvSpPr>
        <p:spPr>
          <a:xfrm>
            <a:off x="1080000" y="2160000"/>
            <a:ext cx="4521537" cy="7381508"/>
          </a:xfrm>
          <a:prstGeom prst="rect">
            <a:avLst/>
          </a:prstGeom>
        </p:spPr>
        <p:txBody>
          <a:bodyPr wrap="square">
            <a:spAutoFit/>
          </a:bodyPr>
          <a:lstStyle/>
          <a:p>
            <a:pPr marL="285750" indent="-285750" algn="just">
              <a:spcBef>
                <a:spcPts val="400"/>
              </a:spcBef>
              <a:spcAft>
                <a:spcPts val="600"/>
              </a:spcAft>
              <a:buFont typeface="Arial" panose="020B0604020202020204" pitchFamily="34" charset="0"/>
              <a:buChar char="•"/>
            </a:pPr>
            <a:r>
              <a:rPr lang="es-ES_tradnl" sz="2400" dirty="0">
                <a:latin typeface="Arial" panose="020B0604020202020204" pitchFamily="34" charset="0"/>
                <a:ea typeface="Times New Roman" panose="02020603050405020304" pitchFamily="18" charset="0"/>
                <a:cs typeface="Times New Roman" panose="02020603050405020304" pitchFamily="18" charset="0"/>
              </a:rPr>
              <a:t>Trayectorias de crecimiento sostenido (milagros asiáticos, emergentes africanos)</a:t>
            </a:r>
          </a:p>
          <a:p>
            <a:pPr marL="285750" indent="-285750" algn="just">
              <a:spcBef>
                <a:spcPts val="400"/>
              </a:spcBef>
              <a:spcAft>
                <a:spcPts val="600"/>
              </a:spcAft>
              <a:buFont typeface="Arial" panose="020B0604020202020204" pitchFamily="34" charset="0"/>
              <a:buChar char="•"/>
            </a:pPr>
            <a:r>
              <a:rPr lang="es-ES_tradnl" sz="2400" dirty="0">
                <a:latin typeface="Arial" panose="020B0604020202020204" pitchFamily="34" charset="0"/>
                <a:ea typeface="Times New Roman" panose="02020603050405020304" pitchFamily="18" charset="0"/>
                <a:cs typeface="Times New Roman" panose="02020603050405020304" pitchFamily="18" charset="0"/>
              </a:rPr>
              <a:t>Transformación estructural en curso</a:t>
            </a:r>
          </a:p>
          <a:p>
            <a:pPr marL="285750" indent="-285750" algn="just">
              <a:spcBef>
                <a:spcPts val="400"/>
              </a:spcBef>
              <a:spcAft>
                <a:spcPts val="600"/>
              </a:spcAft>
              <a:buFont typeface="Arial" panose="020B0604020202020204" pitchFamily="34" charset="0"/>
              <a:buChar char="•"/>
            </a:pPr>
            <a:r>
              <a:rPr lang="es-ES_tradnl" sz="2400" dirty="0">
                <a:latin typeface="Arial" panose="020B0604020202020204" pitchFamily="34" charset="0"/>
                <a:ea typeface="Times New Roman" panose="02020603050405020304" pitchFamily="18" charset="0"/>
                <a:cs typeface="Times New Roman" panose="02020603050405020304" pitchFamily="18" charset="0"/>
              </a:rPr>
              <a:t>Menor volatilidad que </a:t>
            </a:r>
            <a:r>
              <a:rPr lang="es-ES_tradnl" sz="2400" dirty="0" err="1">
                <a:latin typeface="Arial" panose="020B0604020202020204" pitchFamily="34" charset="0"/>
                <a:ea typeface="Times New Roman" panose="02020603050405020304" pitchFamily="18" charset="0"/>
                <a:cs typeface="Times New Roman" panose="02020603050405020304" pitchFamily="18" charset="0"/>
              </a:rPr>
              <a:t>Cluster</a:t>
            </a:r>
            <a:r>
              <a:rPr lang="es-ES_tradnl" sz="2400" dirty="0">
                <a:latin typeface="Arial" panose="020B0604020202020204" pitchFamily="34" charset="0"/>
                <a:ea typeface="Times New Roman" panose="02020603050405020304" pitchFamily="18" charset="0"/>
                <a:cs typeface="Times New Roman" panose="02020603050405020304" pitchFamily="18" charset="0"/>
              </a:rPr>
              <a:t> 1, más dinamismo que </a:t>
            </a:r>
            <a:r>
              <a:rPr lang="es-ES_tradnl" sz="2400" dirty="0" err="1">
                <a:latin typeface="Arial" panose="020B0604020202020204" pitchFamily="34" charset="0"/>
                <a:ea typeface="Times New Roman" panose="02020603050405020304" pitchFamily="18" charset="0"/>
                <a:cs typeface="Times New Roman" panose="02020603050405020304" pitchFamily="18" charset="0"/>
              </a:rPr>
              <a:t>Cluster</a:t>
            </a:r>
            <a:r>
              <a:rPr lang="es-ES_tradnl" sz="2400" dirty="0">
                <a:latin typeface="Arial" panose="020B0604020202020204" pitchFamily="34" charset="0"/>
                <a:ea typeface="Times New Roman" panose="02020603050405020304" pitchFamily="18" charset="0"/>
                <a:cs typeface="Times New Roman" panose="02020603050405020304" pitchFamily="18" charset="0"/>
              </a:rPr>
              <a:t> 2</a:t>
            </a:r>
          </a:p>
          <a:p>
            <a:pPr marL="285750" indent="-285750" algn="just">
              <a:spcBef>
                <a:spcPts val="400"/>
              </a:spcBef>
              <a:spcAft>
                <a:spcPts val="600"/>
              </a:spcAft>
              <a:buFont typeface="Arial" panose="020B0604020202020204" pitchFamily="34" charset="0"/>
              <a:buChar char="•"/>
            </a:pPr>
            <a:r>
              <a:rPr lang="es-ES_tradnl" sz="2400" dirty="0">
                <a:latin typeface="Arial" panose="020B0604020202020204" pitchFamily="34" charset="0"/>
                <a:ea typeface="Times New Roman" panose="02020603050405020304" pitchFamily="18" charset="0"/>
                <a:cs typeface="Times New Roman" panose="02020603050405020304" pitchFamily="18" charset="0"/>
              </a:rPr>
              <a:t>Incluye tanto tigres asiáticos como economías africanas en despegue</a:t>
            </a:r>
          </a:p>
          <a:p>
            <a:pPr marL="285750" indent="-285750" algn="just">
              <a:spcBef>
                <a:spcPts val="400"/>
              </a:spcBef>
              <a:spcAft>
                <a:spcPts val="600"/>
              </a:spcAft>
              <a:buFont typeface="Arial" panose="020B0604020202020204" pitchFamily="34" charset="0"/>
              <a:buChar char="•"/>
            </a:pPr>
            <a:r>
              <a:rPr lang="es-ES_tradnl" sz="2400" dirty="0">
                <a:latin typeface="Arial" panose="020B0604020202020204" pitchFamily="34" charset="0"/>
                <a:ea typeface="Times New Roman" panose="02020603050405020304" pitchFamily="18" charset="0"/>
                <a:cs typeface="Times New Roman" panose="02020603050405020304" pitchFamily="18" charset="0"/>
              </a:rPr>
              <a:t>Correlación con BM: Mayoría </a:t>
            </a:r>
            <a:r>
              <a:rPr lang="es-ES_tradnl" sz="2400" dirty="0" err="1">
                <a:latin typeface="Arial" panose="020B0604020202020204" pitchFamily="34" charset="0"/>
                <a:ea typeface="Times New Roman" panose="02020603050405020304" pitchFamily="18" charset="0"/>
                <a:cs typeface="Times New Roman" panose="02020603050405020304" pitchFamily="18" charset="0"/>
              </a:rPr>
              <a:t>Lower</a:t>
            </a:r>
            <a:r>
              <a:rPr lang="es-ES_tradnl" sz="2400" dirty="0">
                <a:latin typeface="Arial" panose="020B0604020202020204" pitchFamily="34" charset="0"/>
                <a:ea typeface="Times New Roman" panose="02020603050405020304" pitchFamily="18" charset="0"/>
                <a:cs typeface="Times New Roman" panose="02020603050405020304" pitchFamily="18" charset="0"/>
              </a:rPr>
              <a:t>/</a:t>
            </a:r>
            <a:r>
              <a:rPr lang="es-ES_tradnl" sz="2400" dirty="0" err="1">
                <a:latin typeface="Arial" panose="020B0604020202020204" pitchFamily="34" charset="0"/>
                <a:ea typeface="Times New Roman" panose="02020603050405020304" pitchFamily="18" charset="0"/>
                <a:cs typeface="Times New Roman" panose="02020603050405020304" pitchFamily="18" charset="0"/>
              </a:rPr>
              <a:t>Upper</a:t>
            </a:r>
            <a:r>
              <a:rPr lang="es-ES_tradnl" sz="2400" dirty="0">
                <a:latin typeface="Arial" panose="020B0604020202020204" pitchFamily="34" charset="0"/>
                <a:ea typeface="Times New Roman" panose="02020603050405020304" pitchFamily="18" charset="0"/>
                <a:cs typeface="Times New Roman" panose="02020603050405020304" pitchFamily="18" charset="0"/>
              </a:rPr>
              <a:t> </a:t>
            </a:r>
            <a:r>
              <a:rPr lang="es-ES_tradnl" sz="2400" dirty="0" err="1">
                <a:latin typeface="Arial" panose="020B0604020202020204" pitchFamily="34" charset="0"/>
                <a:ea typeface="Times New Roman" panose="02020603050405020304" pitchFamily="18" charset="0"/>
                <a:cs typeface="Times New Roman" panose="02020603050405020304" pitchFamily="18" charset="0"/>
              </a:rPr>
              <a:t>middle</a:t>
            </a:r>
            <a:r>
              <a:rPr lang="es-ES_tradnl" sz="2400" dirty="0">
                <a:latin typeface="Arial" panose="020B0604020202020204" pitchFamily="34" charset="0"/>
                <a:ea typeface="Times New Roman" panose="02020603050405020304" pitchFamily="18" charset="0"/>
                <a:cs typeface="Times New Roman" panose="02020603050405020304" pitchFamily="18" charset="0"/>
              </a:rPr>
              <a:t> </a:t>
            </a:r>
            <a:r>
              <a:rPr lang="es-ES_tradnl" sz="2400" dirty="0" err="1">
                <a:latin typeface="Arial" panose="020B0604020202020204" pitchFamily="34" charset="0"/>
                <a:ea typeface="Times New Roman" panose="02020603050405020304" pitchFamily="18" charset="0"/>
                <a:cs typeface="Times New Roman" panose="02020603050405020304" pitchFamily="18" charset="0"/>
              </a:rPr>
              <a:t>income</a:t>
            </a:r>
            <a:r>
              <a:rPr lang="es-ES_tradnl" sz="2400" dirty="0">
                <a:latin typeface="Arial" panose="020B0604020202020204" pitchFamily="34" charset="0"/>
                <a:ea typeface="Times New Roman" panose="02020603050405020304" pitchFamily="18" charset="0"/>
                <a:cs typeface="Times New Roman" panose="02020603050405020304" pitchFamily="18" charset="0"/>
              </a:rPr>
              <a:t>, varios High </a:t>
            </a:r>
            <a:r>
              <a:rPr lang="es-ES_tradnl" sz="2400" dirty="0" err="1">
                <a:latin typeface="Arial" panose="020B0604020202020204" pitchFamily="34" charset="0"/>
                <a:ea typeface="Times New Roman" panose="02020603050405020304" pitchFamily="18" charset="0"/>
                <a:cs typeface="Times New Roman" panose="02020603050405020304" pitchFamily="18" charset="0"/>
              </a:rPr>
              <a:t>income</a:t>
            </a:r>
            <a:endParaRPr lang="es-ES_tradnl" sz="2400" dirty="0">
              <a:latin typeface="Arial" panose="020B0604020202020204" pitchFamily="34" charset="0"/>
              <a:ea typeface="Times New Roman" panose="02020603050405020304" pitchFamily="18" charset="0"/>
              <a:cs typeface="Times New Roman" panose="02020603050405020304" pitchFamily="18" charset="0"/>
            </a:endParaRPr>
          </a:p>
          <a:p>
            <a:pPr marL="285750" indent="-285750" algn="just">
              <a:spcBef>
                <a:spcPts val="400"/>
              </a:spcBef>
              <a:spcAft>
                <a:spcPts val="600"/>
              </a:spcAft>
              <a:buFont typeface="Arial" panose="020B0604020202020204" pitchFamily="34" charset="0"/>
              <a:buChar char="•"/>
            </a:pPr>
            <a:r>
              <a:rPr lang="es-ES_tradnl" sz="2400" dirty="0">
                <a:latin typeface="Arial" panose="020B0604020202020204" pitchFamily="34" charset="0"/>
                <a:ea typeface="Times New Roman" panose="02020603050405020304" pitchFamily="18" charset="0"/>
                <a:cs typeface="Times New Roman" panose="02020603050405020304" pitchFamily="18" charset="0"/>
              </a:rPr>
              <a:t>DTW identifica patrones de crecimiento dinámico, independiente del punto de partida</a:t>
            </a:r>
            <a:endParaRPr lang="es-ES_tradnl" sz="2400" noProof="0" dirty="0">
              <a:latin typeface="Arial" panose="020B0604020202020204" pitchFamily="34" charset="0"/>
              <a:ea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E04DAFE5-3BBE-B0FB-1F72-EB2AB4501A37}"/>
              </a:ext>
            </a:extLst>
          </p:cNvPr>
          <p:cNvPicPr>
            <a:picLocks noChangeAspect="1"/>
          </p:cNvPicPr>
          <p:nvPr/>
        </p:nvPicPr>
        <p:blipFill>
          <a:blip r:embed="rId3"/>
          <a:stretch>
            <a:fillRect/>
          </a:stretch>
        </p:blipFill>
        <p:spPr>
          <a:xfrm>
            <a:off x="5816388" y="2259450"/>
            <a:ext cx="12420188" cy="6160649"/>
          </a:xfrm>
          <a:prstGeom prst="rect">
            <a:avLst/>
          </a:prstGeom>
        </p:spPr>
      </p:pic>
    </p:spTree>
    <p:extLst>
      <p:ext uri="{BB962C8B-B14F-4D97-AF65-F5344CB8AC3E}">
        <p14:creationId xmlns:p14="http://schemas.microsoft.com/office/powerpoint/2010/main" val="1849454613"/>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2A0307-9643-97C0-7289-6C6EEED33F23}"/>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0893A69B-DAEB-097F-5CF9-FF9D338E60C8}"/>
              </a:ext>
            </a:extLst>
          </p:cNvPr>
          <p:cNvSpPr txBox="1"/>
          <p:nvPr/>
        </p:nvSpPr>
        <p:spPr>
          <a:xfrm>
            <a:off x="6632124" y="4589502"/>
            <a:ext cx="5483673" cy="1107996"/>
          </a:xfrm>
          <a:prstGeom prst="rect">
            <a:avLst/>
          </a:prstGeom>
          <a:noFill/>
        </p:spPr>
        <p:txBody>
          <a:bodyPr wrap="square" rtlCol="0">
            <a:spAutoFit/>
          </a:bodyPr>
          <a:lstStyle/>
          <a:p>
            <a:pPr algn="ctr"/>
            <a:r>
              <a:rPr lang="es-ES_tradnl" sz="6600" b="1" noProof="0" dirty="0">
                <a:solidFill>
                  <a:schemeClr val="accent1"/>
                </a:solidFill>
                <a:ea typeface="Roboto Condensed" panose="02000000000000000000" pitchFamily="2" charset="0"/>
                <a:cs typeface="Lato Semibold" panose="020F0502020204030203" pitchFamily="34" charset="0"/>
              </a:rPr>
              <a:t>Conclusiones</a:t>
            </a:r>
          </a:p>
        </p:txBody>
      </p:sp>
      <p:grpSp>
        <p:nvGrpSpPr>
          <p:cNvPr id="4" name="Group 3">
            <a:extLst>
              <a:ext uri="{FF2B5EF4-FFF2-40B4-BE49-F238E27FC236}">
                <a16:creationId xmlns:a16="http://schemas.microsoft.com/office/drawing/2014/main" id="{BD78373C-1C11-8027-F95C-1A70D0C82668}"/>
              </a:ext>
            </a:extLst>
          </p:cNvPr>
          <p:cNvGrpSpPr/>
          <p:nvPr/>
        </p:nvGrpSpPr>
        <p:grpSpPr>
          <a:xfrm>
            <a:off x="6553200" y="4533900"/>
            <a:ext cx="685800" cy="685800"/>
            <a:chOff x="6324600" y="4114799"/>
            <a:chExt cx="685800" cy="685800"/>
          </a:xfrm>
        </p:grpSpPr>
        <p:cxnSp>
          <p:nvCxnSpPr>
            <p:cNvPr id="6" name="Straight Connector 5">
              <a:extLst>
                <a:ext uri="{FF2B5EF4-FFF2-40B4-BE49-F238E27FC236}">
                  <a16:creationId xmlns:a16="http://schemas.microsoft.com/office/drawing/2014/main" id="{5BA690F9-5C75-07DD-CCFE-9C7364E2041C}"/>
                </a:ext>
              </a:extLst>
            </p:cNvPr>
            <p:cNvCxnSpPr/>
            <p:nvPr/>
          </p:nvCxnSpPr>
          <p:spPr>
            <a:xfrm flipV="1">
              <a:off x="6324600" y="4114799"/>
              <a:ext cx="0" cy="685800"/>
            </a:xfrm>
            <a:prstGeom prst="line">
              <a:avLst/>
            </a:prstGeom>
            <a:ln w="38100" cap="sq">
              <a:solidFill>
                <a:schemeClr val="accent1"/>
              </a:solidFill>
              <a:bevel/>
              <a:headEnd type="none"/>
              <a:tailEnd type="none"/>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EBE227C1-FDA8-ECF1-DB66-1D085EB48007}"/>
                </a:ext>
              </a:extLst>
            </p:cNvPr>
            <p:cNvCxnSpPr/>
            <p:nvPr/>
          </p:nvCxnSpPr>
          <p:spPr>
            <a:xfrm>
              <a:off x="6324600" y="4114799"/>
              <a:ext cx="685800" cy="0"/>
            </a:xfrm>
            <a:prstGeom prst="line">
              <a:avLst/>
            </a:prstGeom>
            <a:ln w="38100" cap="sq">
              <a:solidFill>
                <a:schemeClr val="accent1"/>
              </a:solidFill>
              <a:beve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8" name="Group 7">
            <a:extLst>
              <a:ext uri="{FF2B5EF4-FFF2-40B4-BE49-F238E27FC236}">
                <a16:creationId xmlns:a16="http://schemas.microsoft.com/office/drawing/2014/main" id="{0ECCD5BA-F45D-182F-59D7-277347B66720}"/>
              </a:ext>
            </a:extLst>
          </p:cNvPr>
          <p:cNvGrpSpPr/>
          <p:nvPr/>
        </p:nvGrpSpPr>
        <p:grpSpPr>
          <a:xfrm rot="10800000">
            <a:off x="11430000" y="5067300"/>
            <a:ext cx="685800" cy="685800"/>
            <a:chOff x="6324600" y="4114799"/>
            <a:chExt cx="685800" cy="685800"/>
          </a:xfrm>
        </p:grpSpPr>
        <p:cxnSp>
          <p:nvCxnSpPr>
            <p:cNvPr id="9" name="Straight Connector 8">
              <a:extLst>
                <a:ext uri="{FF2B5EF4-FFF2-40B4-BE49-F238E27FC236}">
                  <a16:creationId xmlns:a16="http://schemas.microsoft.com/office/drawing/2014/main" id="{1D284BAC-59C5-40F7-7381-4DED6D1116F8}"/>
                </a:ext>
              </a:extLst>
            </p:cNvPr>
            <p:cNvCxnSpPr/>
            <p:nvPr/>
          </p:nvCxnSpPr>
          <p:spPr>
            <a:xfrm flipV="1">
              <a:off x="6324600" y="4114799"/>
              <a:ext cx="0" cy="685800"/>
            </a:xfrm>
            <a:prstGeom prst="line">
              <a:avLst/>
            </a:prstGeom>
            <a:ln w="38100" cap="sq">
              <a:solidFill>
                <a:schemeClr val="accent1"/>
              </a:solidFill>
              <a:beve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3C40591C-BC3E-216A-577F-3424C4BC1DDE}"/>
                </a:ext>
              </a:extLst>
            </p:cNvPr>
            <p:cNvCxnSpPr/>
            <p:nvPr/>
          </p:nvCxnSpPr>
          <p:spPr>
            <a:xfrm>
              <a:off x="6324600" y="4114799"/>
              <a:ext cx="685800" cy="0"/>
            </a:xfrm>
            <a:prstGeom prst="line">
              <a:avLst/>
            </a:prstGeom>
            <a:ln w="38100" cap="sq">
              <a:solidFill>
                <a:schemeClr val="accent1"/>
              </a:solidFill>
              <a:beve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409436258"/>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7F602B-0D63-B452-F01A-2F81A1762E8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830AA10-8A5C-50F3-4BD0-8BAA74312A79}"/>
              </a:ext>
            </a:extLst>
          </p:cNvPr>
          <p:cNvSpPr>
            <a:spLocks noGrp="1"/>
          </p:cNvSpPr>
          <p:nvPr>
            <p:ph type="title"/>
          </p:nvPr>
        </p:nvSpPr>
        <p:spPr>
          <a:xfrm>
            <a:off x="876300" y="571411"/>
            <a:ext cx="14453100" cy="1338828"/>
          </a:xfrm>
        </p:spPr>
        <p:txBody>
          <a:bodyPr/>
          <a:lstStyle/>
          <a:p>
            <a:r>
              <a:rPr lang="es-ES_tradnl" noProof="0" dirty="0">
                <a:solidFill>
                  <a:schemeClr val="accent1"/>
                </a:solidFill>
              </a:rPr>
              <a:t>conclusiones</a:t>
            </a:r>
            <a:br>
              <a:rPr lang="es-ES_tradnl" noProof="0" dirty="0"/>
            </a:br>
            <a:r>
              <a:rPr lang="es-ES_tradnl" noProof="0" dirty="0"/>
              <a:t>DTW como herramienta de análisis </a:t>
            </a:r>
            <a:r>
              <a:rPr lang="es-ES_tradnl" dirty="0"/>
              <a:t>e</a:t>
            </a:r>
            <a:r>
              <a:rPr lang="es-ES_tradnl" noProof="0" dirty="0" err="1"/>
              <a:t>conómico</a:t>
            </a:r>
            <a:endParaRPr lang="es-ES_tradnl" noProof="0" dirty="0"/>
          </a:p>
        </p:txBody>
      </p:sp>
      <p:sp>
        <p:nvSpPr>
          <p:cNvPr id="3" name="Slide Number Placeholder 2">
            <a:extLst>
              <a:ext uri="{FF2B5EF4-FFF2-40B4-BE49-F238E27FC236}">
                <a16:creationId xmlns:a16="http://schemas.microsoft.com/office/drawing/2014/main" id="{B33D4F72-8452-16E9-DD8F-89FC027D0F54}"/>
              </a:ext>
            </a:extLst>
          </p:cNvPr>
          <p:cNvSpPr>
            <a:spLocks noGrp="1"/>
          </p:cNvSpPr>
          <p:nvPr>
            <p:ph type="sldNum" sz="quarter" idx="10"/>
          </p:nvPr>
        </p:nvSpPr>
        <p:spPr/>
        <p:txBody>
          <a:bodyPr/>
          <a:lstStyle/>
          <a:p>
            <a:pPr algn="l"/>
            <a:r>
              <a:rPr lang="es-ES_tradnl" noProof="0" dirty="0"/>
              <a:t>page</a:t>
            </a:r>
          </a:p>
          <a:p>
            <a:pPr algn="l"/>
            <a:r>
              <a:rPr lang="es-ES_tradnl" noProof="0" dirty="0"/>
              <a:t>0</a:t>
            </a:r>
            <a:fld id="{37D409AB-2201-4E18-8A34-C31753AD9B06}" type="slidenum">
              <a:rPr lang="es-ES_tradnl" noProof="0" smtClean="0"/>
              <a:pPr algn="l"/>
              <a:t>39</a:t>
            </a:fld>
            <a:endParaRPr lang="es-ES_tradnl" noProof="0" dirty="0"/>
          </a:p>
        </p:txBody>
      </p:sp>
      <p:sp>
        <p:nvSpPr>
          <p:cNvPr id="6" name="Rectangle 5">
            <a:extLst>
              <a:ext uri="{FF2B5EF4-FFF2-40B4-BE49-F238E27FC236}">
                <a16:creationId xmlns:a16="http://schemas.microsoft.com/office/drawing/2014/main" id="{DBE3ABD6-1D1A-203C-44D4-89D1F5E383AF}"/>
              </a:ext>
            </a:extLst>
          </p:cNvPr>
          <p:cNvSpPr/>
          <p:nvPr/>
        </p:nvSpPr>
        <p:spPr>
          <a:xfrm>
            <a:off x="1080000" y="2160000"/>
            <a:ext cx="14249400" cy="7894469"/>
          </a:xfrm>
          <a:prstGeom prst="rect">
            <a:avLst/>
          </a:prstGeom>
        </p:spPr>
        <p:txBody>
          <a:bodyPr wrap="square">
            <a:spAutoFit/>
          </a:bodyPr>
          <a:lstStyle/>
          <a:p>
            <a:pPr marL="285750" indent="-285750" algn="just">
              <a:spcBef>
                <a:spcPts val="400"/>
              </a:spcBef>
              <a:spcAft>
                <a:spcPts val="600"/>
              </a:spcAft>
              <a:buFont typeface="Arial" panose="020B0604020202020204" pitchFamily="34" charset="0"/>
              <a:buChar char="•"/>
            </a:pPr>
            <a:r>
              <a:rPr lang="es-ES_tradnl" sz="3200" noProof="0" dirty="0">
                <a:latin typeface="Arial" panose="020B0604020202020204" pitchFamily="34" charset="0"/>
                <a:ea typeface="Times New Roman" panose="02020603050405020304" pitchFamily="18" charset="0"/>
                <a:cs typeface="Times New Roman" panose="02020603050405020304" pitchFamily="18" charset="0"/>
              </a:rPr>
              <a:t>DTW captura lo otros métodos pierden</a:t>
            </a:r>
          </a:p>
          <a:p>
            <a:pPr marL="971550" lvl="1" indent="-285750" algn="just">
              <a:spcBef>
                <a:spcPts val="400"/>
              </a:spcBef>
              <a:spcAft>
                <a:spcPts val="600"/>
              </a:spcAft>
              <a:buFont typeface="Arial" panose="020B0604020202020204" pitchFamily="34" charset="0"/>
              <a:buChar char="•"/>
            </a:pPr>
            <a:r>
              <a:rPr lang="es-ES_tradnl" sz="2800" noProof="0" dirty="0">
                <a:latin typeface="Arial" panose="020B0604020202020204" pitchFamily="34" charset="0"/>
                <a:ea typeface="Times New Roman" panose="02020603050405020304" pitchFamily="18" charset="0"/>
                <a:cs typeface="Times New Roman" panose="02020603050405020304" pitchFamily="18" charset="0"/>
              </a:rPr>
              <a:t>Las clasificaciones tradicionales nos dicen dónde está un país en un momento dado</a:t>
            </a:r>
          </a:p>
          <a:p>
            <a:pPr marL="971550" lvl="1" indent="-285750" algn="just">
              <a:spcBef>
                <a:spcPts val="400"/>
              </a:spcBef>
              <a:spcAft>
                <a:spcPts val="600"/>
              </a:spcAft>
              <a:buFont typeface="Arial" panose="020B0604020202020204" pitchFamily="34" charset="0"/>
              <a:buChar char="•"/>
            </a:pPr>
            <a:r>
              <a:rPr lang="es-ES_tradnl" sz="2800" noProof="0" dirty="0">
                <a:latin typeface="Arial" panose="020B0604020202020204" pitchFamily="34" charset="0"/>
                <a:ea typeface="Times New Roman" panose="02020603050405020304" pitchFamily="18" charset="0"/>
                <a:cs typeface="Times New Roman" panose="02020603050405020304" pitchFamily="18" charset="0"/>
              </a:rPr>
              <a:t>DTW nos dice cómo llegó ahí y hacia dónde se dirige</a:t>
            </a:r>
          </a:p>
          <a:p>
            <a:pPr marL="971550" lvl="1" indent="-285750" algn="just">
              <a:spcBef>
                <a:spcPts val="400"/>
              </a:spcBef>
              <a:spcAft>
                <a:spcPts val="600"/>
              </a:spcAft>
              <a:buFont typeface="Arial" panose="020B0604020202020204" pitchFamily="34" charset="0"/>
              <a:buChar char="•"/>
            </a:pPr>
            <a:r>
              <a:rPr lang="es-ES_tradnl" sz="2800" noProof="0" dirty="0">
                <a:latin typeface="Arial" panose="020B0604020202020204" pitchFamily="34" charset="0"/>
                <a:ea typeface="Times New Roman" panose="02020603050405020304" pitchFamily="18" charset="0"/>
                <a:cs typeface="Times New Roman" panose="02020603050405020304" pitchFamily="18" charset="0"/>
              </a:rPr>
              <a:t>Es como comparar una foto (clasificación estática) con una película (DTW)</a:t>
            </a:r>
          </a:p>
          <a:p>
            <a:pPr marL="285750" indent="-285750" algn="just">
              <a:spcBef>
                <a:spcPts val="400"/>
              </a:spcBef>
              <a:spcAft>
                <a:spcPts val="600"/>
              </a:spcAft>
              <a:buFont typeface="Arial" panose="020B0604020202020204" pitchFamily="34" charset="0"/>
              <a:buChar char="•"/>
            </a:pPr>
            <a:r>
              <a:rPr lang="es-ES_tradnl" sz="3200" noProof="0" dirty="0">
                <a:latin typeface="Arial" panose="020B0604020202020204" pitchFamily="34" charset="0"/>
                <a:ea typeface="Times New Roman" panose="02020603050405020304" pitchFamily="18" charset="0"/>
                <a:cs typeface="Times New Roman" panose="02020603050405020304" pitchFamily="18" charset="0"/>
              </a:rPr>
              <a:t>Geografía ≠ Destino económico</a:t>
            </a:r>
          </a:p>
          <a:p>
            <a:pPr marL="971550" lvl="1" indent="-285750" algn="just">
              <a:spcBef>
                <a:spcPts val="400"/>
              </a:spcBef>
              <a:spcAft>
                <a:spcPts val="600"/>
              </a:spcAft>
              <a:buFont typeface="Arial" panose="020B0604020202020204" pitchFamily="34" charset="0"/>
              <a:buChar char="•"/>
            </a:pPr>
            <a:r>
              <a:rPr lang="es-ES_tradnl" sz="2800" noProof="0" dirty="0">
                <a:latin typeface="Arial" panose="020B0604020202020204" pitchFamily="34" charset="0"/>
                <a:ea typeface="Times New Roman" panose="02020603050405020304" pitchFamily="18" charset="0"/>
                <a:cs typeface="Times New Roman" panose="02020603050405020304" pitchFamily="18" charset="0"/>
              </a:rPr>
              <a:t>Caso Argentina-Chile: DTW 1.96 pero divergiendo → misma región andina, recursos naturales similares, historia compartida. Sin embargo, Chile creció 4% anual promedio 1990-2020, Argentina osciló entre +8% y -10%.</a:t>
            </a:r>
          </a:p>
          <a:p>
            <a:pPr marL="971550" lvl="1" indent="-285750" algn="just">
              <a:spcBef>
                <a:spcPts val="400"/>
              </a:spcBef>
              <a:spcAft>
                <a:spcPts val="600"/>
              </a:spcAft>
              <a:buFont typeface="Arial" panose="020B0604020202020204" pitchFamily="34" charset="0"/>
              <a:buChar char="•"/>
            </a:pPr>
            <a:r>
              <a:rPr lang="es-ES_tradnl" sz="2800" noProof="0" dirty="0">
                <a:latin typeface="Arial" panose="020B0604020202020204" pitchFamily="34" charset="0"/>
                <a:ea typeface="Times New Roman" panose="02020603050405020304" pitchFamily="18" charset="0"/>
                <a:cs typeface="Times New Roman" panose="02020603050405020304" pitchFamily="18" charset="0"/>
              </a:rPr>
              <a:t>Caso Argentina-Uruguay: DTW 1.38 convergiendo → economías gemelas pese a diferencia de escala (30x más grande Argentina).</a:t>
            </a:r>
          </a:p>
          <a:p>
            <a:pPr marL="285750" indent="-285750" algn="just">
              <a:spcBef>
                <a:spcPts val="400"/>
              </a:spcBef>
              <a:spcAft>
                <a:spcPts val="600"/>
              </a:spcAft>
              <a:buFont typeface="Arial" panose="020B0604020202020204" pitchFamily="34" charset="0"/>
              <a:buChar char="•"/>
            </a:pPr>
            <a:r>
              <a:rPr lang="es-ES_tradnl" sz="3200" noProof="0" dirty="0">
                <a:latin typeface="Arial" panose="020B0604020202020204" pitchFamily="34" charset="0"/>
                <a:ea typeface="Times New Roman" panose="02020603050405020304" pitchFamily="18" charset="0"/>
                <a:cs typeface="Times New Roman" panose="02020603050405020304" pitchFamily="18" charset="0"/>
              </a:rPr>
              <a:t>Tamaño de economía ≠ Estabilidad</a:t>
            </a:r>
          </a:p>
          <a:p>
            <a:pPr marL="971550" lvl="1" indent="-285750" algn="just">
              <a:spcBef>
                <a:spcPts val="400"/>
              </a:spcBef>
              <a:spcAft>
                <a:spcPts val="600"/>
              </a:spcAft>
              <a:buFont typeface="Arial" panose="020B0604020202020204" pitchFamily="34" charset="0"/>
              <a:buChar char="•"/>
            </a:pPr>
            <a:r>
              <a:rPr lang="es-ES_tradnl" sz="2800" noProof="0" dirty="0">
                <a:latin typeface="Arial" panose="020B0604020202020204" pitchFamily="34" charset="0"/>
                <a:ea typeface="Times New Roman" panose="02020603050405020304" pitchFamily="18" charset="0"/>
                <a:cs typeface="Times New Roman" panose="02020603050405020304" pitchFamily="18" charset="0"/>
              </a:rPr>
              <a:t>Una economía puede ser grande y volátil simultáneamente</a:t>
            </a:r>
          </a:p>
          <a:p>
            <a:pPr marL="971550" lvl="1" indent="-285750" algn="just">
              <a:spcBef>
                <a:spcPts val="400"/>
              </a:spcBef>
              <a:spcAft>
                <a:spcPts val="600"/>
              </a:spcAft>
              <a:buFont typeface="Arial" panose="020B0604020202020204" pitchFamily="34" charset="0"/>
              <a:buChar char="•"/>
            </a:pPr>
            <a:r>
              <a:rPr lang="es-ES_tradnl" sz="2800" noProof="0" dirty="0">
                <a:latin typeface="Arial" panose="020B0604020202020204" pitchFamily="34" charset="0"/>
                <a:ea typeface="Times New Roman" panose="02020603050405020304" pitchFamily="18" charset="0"/>
                <a:cs typeface="Times New Roman" panose="02020603050405020304" pitchFamily="18" charset="0"/>
              </a:rPr>
              <a:t>Argentina ($500 MM PIB) tiene DTW 1.46 con </a:t>
            </a:r>
            <a:r>
              <a:rPr lang="es-ES_tradnl" sz="2800" noProof="0" dirty="0" err="1">
                <a:latin typeface="Arial" panose="020B0604020202020204" pitchFamily="34" charset="0"/>
                <a:ea typeface="Times New Roman" panose="02020603050405020304" pitchFamily="18" charset="0"/>
                <a:cs typeface="Times New Roman" panose="02020603050405020304" pitchFamily="18" charset="0"/>
              </a:rPr>
              <a:t>Fiji</a:t>
            </a:r>
            <a:r>
              <a:rPr lang="es-ES_tradnl" sz="2800" noProof="0" dirty="0">
                <a:latin typeface="Arial" panose="020B0604020202020204" pitchFamily="34" charset="0"/>
                <a:ea typeface="Times New Roman" panose="02020603050405020304" pitchFamily="18" charset="0"/>
                <a:cs typeface="Times New Roman" panose="02020603050405020304" pitchFamily="18" charset="0"/>
              </a:rPr>
              <a:t> ($5 MM PIB) → 100x diferencia de tamaño, mismo patrón de volatilidad.</a:t>
            </a:r>
          </a:p>
        </p:txBody>
      </p:sp>
    </p:spTree>
    <p:extLst>
      <p:ext uri="{BB962C8B-B14F-4D97-AF65-F5344CB8AC3E}">
        <p14:creationId xmlns:p14="http://schemas.microsoft.com/office/powerpoint/2010/main" val="937084719"/>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B761EC-C14B-38FE-4F42-10BCA88CCEF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028143C-D994-2A89-2C74-175714F959B3}"/>
              </a:ext>
            </a:extLst>
          </p:cNvPr>
          <p:cNvSpPr>
            <a:spLocks noGrp="1"/>
          </p:cNvSpPr>
          <p:nvPr>
            <p:ph type="title"/>
          </p:nvPr>
        </p:nvSpPr>
        <p:spPr>
          <a:xfrm>
            <a:off x="876300" y="571411"/>
            <a:ext cx="10782300" cy="1338828"/>
          </a:xfrm>
        </p:spPr>
        <p:txBody>
          <a:bodyPr/>
          <a:lstStyle/>
          <a:p>
            <a:r>
              <a:rPr lang="es-ES_tradnl" noProof="0" dirty="0">
                <a:solidFill>
                  <a:schemeClr val="accent1"/>
                </a:solidFill>
              </a:rPr>
              <a:t>introducción</a:t>
            </a:r>
            <a:br>
              <a:rPr lang="es-ES_tradnl" noProof="0" dirty="0"/>
            </a:br>
            <a:r>
              <a:rPr lang="es-ES_tradnl" noProof="0" dirty="0"/>
              <a:t>contexto</a:t>
            </a:r>
          </a:p>
        </p:txBody>
      </p:sp>
      <p:sp>
        <p:nvSpPr>
          <p:cNvPr id="3" name="Slide Number Placeholder 2">
            <a:extLst>
              <a:ext uri="{FF2B5EF4-FFF2-40B4-BE49-F238E27FC236}">
                <a16:creationId xmlns:a16="http://schemas.microsoft.com/office/drawing/2014/main" id="{D69A8B83-F6B1-8E49-B330-03F1DE89C538}"/>
              </a:ext>
            </a:extLst>
          </p:cNvPr>
          <p:cNvSpPr>
            <a:spLocks noGrp="1"/>
          </p:cNvSpPr>
          <p:nvPr>
            <p:ph type="sldNum" sz="quarter" idx="10"/>
          </p:nvPr>
        </p:nvSpPr>
        <p:spPr/>
        <p:txBody>
          <a:bodyPr/>
          <a:lstStyle/>
          <a:p>
            <a:pPr algn="l"/>
            <a:r>
              <a:rPr lang="es-ES_tradnl" noProof="0" dirty="0"/>
              <a:t>page</a:t>
            </a:r>
          </a:p>
          <a:p>
            <a:pPr algn="l"/>
            <a:r>
              <a:rPr lang="es-ES_tradnl" noProof="0" dirty="0"/>
              <a:t>0</a:t>
            </a:r>
            <a:fld id="{37D409AB-2201-4E18-8A34-C31753AD9B06}" type="slidenum">
              <a:rPr lang="es-ES_tradnl" noProof="0" smtClean="0"/>
              <a:pPr algn="l"/>
              <a:t>4</a:t>
            </a:fld>
            <a:endParaRPr lang="es-ES_tradnl" noProof="0" dirty="0"/>
          </a:p>
        </p:txBody>
      </p:sp>
      <p:sp>
        <p:nvSpPr>
          <p:cNvPr id="6" name="Rectangle 5">
            <a:extLst>
              <a:ext uri="{FF2B5EF4-FFF2-40B4-BE49-F238E27FC236}">
                <a16:creationId xmlns:a16="http://schemas.microsoft.com/office/drawing/2014/main" id="{B5DC9C72-6C0A-94C2-2568-B43B8A227D2A}"/>
              </a:ext>
            </a:extLst>
          </p:cNvPr>
          <p:cNvSpPr/>
          <p:nvPr/>
        </p:nvSpPr>
        <p:spPr>
          <a:xfrm>
            <a:off x="1080000" y="2160000"/>
            <a:ext cx="15087600" cy="6801862"/>
          </a:xfrm>
          <a:prstGeom prst="rect">
            <a:avLst/>
          </a:prstGeom>
        </p:spPr>
        <p:txBody>
          <a:bodyPr wrap="square">
            <a:spAutoFit/>
          </a:bodyPr>
          <a:lstStyle/>
          <a:p>
            <a:pPr marL="457200" indent="-457200">
              <a:spcBef>
                <a:spcPts val="900"/>
              </a:spcBef>
              <a:buFont typeface="Arial" panose="020B0604020202020204" pitchFamily="34" charset="0"/>
              <a:buChar char="•"/>
            </a:pPr>
            <a:r>
              <a:rPr lang="es-ES_tradnl" sz="3200" noProof="0" dirty="0">
                <a:solidFill>
                  <a:srgbClr val="0E0E0E"/>
                </a:solidFill>
                <a:effectLst/>
                <a:latin typeface="Arial" panose="020B0604020202020204" pitchFamily="34" charset="0"/>
                <a:cs typeface="Arial" panose="020B0604020202020204" pitchFamily="34" charset="0"/>
              </a:rPr>
              <a:t>El Banco Mundial organiza 1.463 indicadores en 20 áreas clave del desarrollo socioeconómico.</a:t>
            </a:r>
          </a:p>
          <a:p>
            <a:pPr marL="457200" indent="-457200">
              <a:spcBef>
                <a:spcPts val="900"/>
              </a:spcBef>
              <a:buFont typeface="Arial" panose="020B0604020202020204" pitchFamily="34" charset="0"/>
              <a:buChar char="•"/>
            </a:pPr>
            <a:r>
              <a:rPr lang="es-ES_tradnl" sz="3200" noProof="0" dirty="0">
                <a:solidFill>
                  <a:srgbClr val="0E0E0E"/>
                </a:solidFill>
                <a:latin typeface="Arial" panose="020B0604020202020204" pitchFamily="34" charset="0"/>
                <a:cs typeface="Arial" panose="020B0604020202020204" pitchFamily="34" charset="0"/>
              </a:rPr>
              <a:t>Cobertura temporal: 1960–2022.</a:t>
            </a:r>
            <a:endParaRPr lang="es-ES_tradnl" sz="3200" noProof="0" dirty="0">
              <a:solidFill>
                <a:srgbClr val="0E0E0E"/>
              </a:solidFill>
              <a:effectLst/>
              <a:latin typeface="Arial" panose="020B0604020202020204" pitchFamily="34" charset="0"/>
              <a:cs typeface="Arial" panose="020B0604020202020204" pitchFamily="34" charset="0"/>
            </a:endParaRPr>
          </a:p>
          <a:p>
            <a:pPr marL="457200" indent="-457200">
              <a:spcBef>
                <a:spcPts val="900"/>
              </a:spcBef>
              <a:buFont typeface="Arial" panose="020B0604020202020204" pitchFamily="34" charset="0"/>
              <a:buChar char="•"/>
            </a:pPr>
            <a:r>
              <a:rPr lang="es-ES_tradnl" sz="3200" noProof="0" dirty="0">
                <a:solidFill>
                  <a:srgbClr val="0E0E0E"/>
                </a:solidFill>
                <a:effectLst/>
                <a:latin typeface="Arial" panose="020B0604020202020204" pitchFamily="34" charset="0"/>
                <a:cs typeface="Arial" panose="020B0604020202020204" pitchFamily="34" charset="0"/>
              </a:rPr>
              <a:t>Las áreas incluyen: </a:t>
            </a:r>
          </a:p>
          <a:p>
            <a:pPr marL="1143000" lvl="1" indent="-457200">
              <a:spcBef>
                <a:spcPts val="900"/>
              </a:spcBef>
              <a:buFont typeface="Arial" panose="020B0604020202020204" pitchFamily="34" charset="0"/>
              <a:buChar char="•"/>
            </a:pPr>
            <a:r>
              <a:rPr lang="es-ES_tradnl" sz="2800" noProof="0" dirty="0">
                <a:solidFill>
                  <a:srgbClr val="0E0E0E"/>
                </a:solidFill>
                <a:effectLst/>
                <a:latin typeface="Arial" panose="020B0604020202020204" pitchFamily="34" charset="0"/>
                <a:cs typeface="Arial" panose="020B0604020202020204" pitchFamily="34" charset="0"/>
              </a:rPr>
              <a:t>educación, salud, medio ambiente, agricultura, género, pobreza, infraestructura y crecimiento económico.</a:t>
            </a:r>
          </a:p>
          <a:p>
            <a:pPr marL="457200" indent="-457200">
              <a:spcBef>
                <a:spcPts val="900"/>
              </a:spcBef>
              <a:buFont typeface="Arial" panose="020B0604020202020204" pitchFamily="34" charset="0"/>
              <a:buChar char="•"/>
            </a:pPr>
            <a:r>
              <a:rPr lang="es-ES_tradnl" sz="3200" noProof="0" dirty="0">
                <a:solidFill>
                  <a:srgbClr val="0E0E0E"/>
                </a:solidFill>
                <a:effectLst/>
                <a:latin typeface="Arial" panose="020B0604020202020204" pitchFamily="34" charset="0"/>
                <a:cs typeface="Arial" panose="020B0604020202020204" pitchFamily="34" charset="0"/>
              </a:rPr>
              <a:t>Los indicadores abarcan temas como:</a:t>
            </a:r>
          </a:p>
          <a:p>
            <a:pPr marL="1143000" lvl="1" indent="-457200">
              <a:spcBef>
                <a:spcPts val="900"/>
              </a:spcBef>
              <a:buFont typeface="Arial" panose="020B0604020202020204" pitchFamily="34" charset="0"/>
              <a:buChar char="•"/>
            </a:pPr>
            <a:r>
              <a:rPr lang="es-ES_tradnl" sz="2800" noProof="0" dirty="0">
                <a:solidFill>
                  <a:srgbClr val="0E0E0E"/>
                </a:solidFill>
                <a:effectLst/>
                <a:latin typeface="Arial" panose="020B0604020202020204" pitchFamily="34" charset="0"/>
                <a:cs typeface="Arial" panose="020B0604020202020204" pitchFamily="34" charset="0"/>
              </a:rPr>
              <a:t>Producción agrícola y emisiones de CO₂.</a:t>
            </a:r>
          </a:p>
          <a:p>
            <a:pPr marL="1143000" lvl="1" indent="-457200">
              <a:spcBef>
                <a:spcPts val="900"/>
              </a:spcBef>
              <a:buFont typeface="Arial" panose="020B0604020202020204" pitchFamily="34" charset="0"/>
              <a:buChar char="•"/>
            </a:pPr>
            <a:r>
              <a:rPr lang="es-ES_tradnl" sz="2800" noProof="0" dirty="0">
                <a:solidFill>
                  <a:srgbClr val="0E0E0E"/>
                </a:solidFill>
                <a:effectLst/>
                <a:latin typeface="Arial" panose="020B0604020202020204" pitchFamily="34" charset="0"/>
                <a:cs typeface="Arial" panose="020B0604020202020204" pitchFamily="34" charset="0"/>
              </a:rPr>
              <a:t>PIB, tasa de matrícula escolar, esperanza de vida y acceso a electricidad.</a:t>
            </a:r>
          </a:p>
          <a:p>
            <a:pPr marL="457200" indent="-457200">
              <a:spcBef>
                <a:spcPts val="900"/>
              </a:spcBef>
              <a:buFont typeface="Arial" panose="020B0604020202020204" pitchFamily="34" charset="0"/>
              <a:buChar char="•"/>
            </a:pPr>
            <a:r>
              <a:rPr lang="es-ES_tradnl" sz="3200" noProof="0" dirty="0">
                <a:solidFill>
                  <a:srgbClr val="0E0E0E"/>
                </a:solidFill>
                <a:effectLst/>
                <a:latin typeface="Arial" panose="020B0604020202020204" pitchFamily="34" charset="0"/>
                <a:cs typeface="Arial" panose="020B0604020202020204" pitchFamily="34" charset="0"/>
              </a:rPr>
              <a:t>Permiten evaluar avances, desigualdades e impactos ambientales.</a:t>
            </a:r>
          </a:p>
          <a:p>
            <a:pPr marL="457200" indent="-457200">
              <a:spcBef>
                <a:spcPts val="900"/>
              </a:spcBef>
              <a:buFont typeface="Arial" panose="020B0604020202020204" pitchFamily="34" charset="0"/>
              <a:buChar char="•"/>
            </a:pPr>
            <a:r>
              <a:rPr lang="es-ES_tradnl" sz="3200" noProof="0" dirty="0">
                <a:solidFill>
                  <a:srgbClr val="0E0E0E"/>
                </a:solidFill>
                <a:effectLst/>
                <a:latin typeface="Arial" panose="020B0604020202020204" pitchFamily="34" charset="0"/>
                <a:cs typeface="Arial" panose="020B0604020202020204" pitchFamily="34" charset="0"/>
              </a:rPr>
              <a:t>Ofrecen un marco integral para diseñar políticas públicas más efectivas y sostenibles.</a:t>
            </a:r>
          </a:p>
        </p:txBody>
      </p:sp>
    </p:spTree>
    <p:extLst>
      <p:ext uri="{BB962C8B-B14F-4D97-AF65-F5344CB8AC3E}">
        <p14:creationId xmlns:p14="http://schemas.microsoft.com/office/powerpoint/2010/main" val="3252509750"/>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5884A8-DF5D-FA79-CAA2-46EAFC6F224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886F9A5-E30B-5216-5138-48C834761EC9}"/>
              </a:ext>
            </a:extLst>
          </p:cNvPr>
          <p:cNvSpPr>
            <a:spLocks noGrp="1"/>
          </p:cNvSpPr>
          <p:nvPr>
            <p:ph type="title"/>
          </p:nvPr>
        </p:nvSpPr>
        <p:spPr>
          <a:xfrm>
            <a:off x="876300" y="571411"/>
            <a:ext cx="11925300" cy="1338828"/>
          </a:xfrm>
        </p:spPr>
        <p:txBody>
          <a:bodyPr/>
          <a:lstStyle/>
          <a:p>
            <a:r>
              <a:rPr lang="es-ES_tradnl" noProof="0" dirty="0">
                <a:solidFill>
                  <a:schemeClr val="accent1"/>
                </a:solidFill>
              </a:rPr>
              <a:t>conclusiones</a:t>
            </a:r>
            <a:br>
              <a:rPr lang="es-ES_tradnl" noProof="0" dirty="0"/>
            </a:br>
            <a:r>
              <a:rPr lang="es-ES_tradnl" noProof="0" dirty="0"/>
              <a:t>DTW</a:t>
            </a:r>
          </a:p>
        </p:txBody>
      </p:sp>
      <p:sp>
        <p:nvSpPr>
          <p:cNvPr id="3" name="Slide Number Placeholder 2">
            <a:extLst>
              <a:ext uri="{FF2B5EF4-FFF2-40B4-BE49-F238E27FC236}">
                <a16:creationId xmlns:a16="http://schemas.microsoft.com/office/drawing/2014/main" id="{F2FD0299-622C-902B-6846-CC487B105026}"/>
              </a:ext>
            </a:extLst>
          </p:cNvPr>
          <p:cNvSpPr>
            <a:spLocks noGrp="1"/>
          </p:cNvSpPr>
          <p:nvPr>
            <p:ph type="sldNum" sz="quarter" idx="10"/>
          </p:nvPr>
        </p:nvSpPr>
        <p:spPr/>
        <p:txBody>
          <a:bodyPr/>
          <a:lstStyle/>
          <a:p>
            <a:pPr algn="l"/>
            <a:r>
              <a:rPr lang="es-ES_tradnl" noProof="0" dirty="0"/>
              <a:t>page</a:t>
            </a:r>
          </a:p>
          <a:p>
            <a:pPr algn="l"/>
            <a:r>
              <a:rPr lang="es-ES_tradnl" noProof="0" dirty="0"/>
              <a:t>0</a:t>
            </a:r>
            <a:fld id="{37D409AB-2201-4E18-8A34-C31753AD9B06}" type="slidenum">
              <a:rPr lang="es-ES_tradnl" noProof="0" smtClean="0"/>
              <a:pPr algn="l"/>
              <a:t>40</a:t>
            </a:fld>
            <a:endParaRPr lang="es-ES_tradnl" noProof="0" dirty="0"/>
          </a:p>
        </p:txBody>
      </p:sp>
      <p:sp>
        <p:nvSpPr>
          <p:cNvPr id="6" name="Rectangle 5">
            <a:extLst>
              <a:ext uri="{FF2B5EF4-FFF2-40B4-BE49-F238E27FC236}">
                <a16:creationId xmlns:a16="http://schemas.microsoft.com/office/drawing/2014/main" id="{50E41C0B-1C29-E429-B837-0D3DF610EE58}"/>
              </a:ext>
            </a:extLst>
          </p:cNvPr>
          <p:cNvSpPr/>
          <p:nvPr/>
        </p:nvSpPr>
        <p:spPr>
          <a:xfrm>
            <a:off x="1080000" y="2160000"/>
            <a:ext cx="14249400" cy="7278916"/>
          </a:xfrm>
          <a:prstGeom prst="rect">
            <a:avLst/>
          </a:prstGeom>
        </p:spPr>
        <p:txBody>
          <a:bodyPr wrap="square">
            <a:spAutoFit/>
          </a:bodyPr>
          <a:lstStyle/>
          <a:p>
            <a:pPr marL="285750" indent="-285750" algn="just">
              <a:spcBef>
                <a:spcPts val="400"/>
              </a:spcBef>
              <a:spcAft>
                <a:spcPts val="600"/>
              </a:spcAft>
              <a:buFont typeface="Arial" panose="020B0604020202020204" pitchFamily="34" charset="0"/>
              <a:buChar char="•"/>
            </a:pPr>
            <a:r>
              <a:rPr lang="es-ES_tradnl" sz="2800" noProof="0" dirty="0">
                <a:latin typeface="Arial" panose="020B0604020202020204" pitchFamily="34" charset="0"/>
                <a:ea typeface="Times New Roman" panose="02020603050405020304" pitchFamily="18" charset="0"/>
                <a:cs typeface="Times New Roman" panose="02020603050405020304" pitchFamily="18" charset="0"/>
              </a:rPr>
              <a:t>Fortalezas:</a:t>
            </a:r>
          </a:p>
          <a:p>
            <a:pPr marL="971550" lvl="1" indent="-285750" algn="just">
              <a:spcBef>
                <a:spcPts val="400"/>
              </a:spcBef>
              <a:spcAft>
                <a:spcPts val="600"/>
              </a:spcAft>
              <a:buFont typeface="Arial" panose="020B0604020202020204" pitchFamily="34" charset="0"/>
              <a:buChar char="•"/>
            </a:pPr>
            <a:r>
              <a:rPr lang="es-ES_tradnl" sz="2800" noProof="0" dirty="0">
                <a:latin typeface="Arial" panose="020B0604020202020204" pitchFamily="34" charset="0"/>
                <a:ea typeface="Times New Roman" panose="02020603050405020304" pitchFamily="18" charset="0"/>
                <a:cs typeface="Times New Roman" panose="02020603050405020304" pitchFamily="18" charset="0"/>
              </a:rPr>
              <a:t>Captura patrones temporales: No solo niveles, sino FORMAS DE LAS TRAYECTORIAS</a:t>
            </a:r>
          </a:p>
          <a:p>
            <a:pPr marL="971550" lvl="1" indent="-285750" algn="just">
              <a:spcBef>
                <a:spcPts val="400"/>
              </a:spcBef>
              <a:spcAft>
                <a:spcPts val="600"/>
              </a:spcAft>
              <a:buFont typeface="Arial" panose="020B0604020202020204" pitchFamily="34" charset="0"/>
              <a:buChar char="•"/>
            </a:pPr>
            <a:r>
              <a:rPr lang="es-ES_tradnl" sz="2800" noProof="0" dirty="0">
                <a:latin typeface="Arial" panose="020B0604020202020204" pitchFamily="34" charset="0"/>
                <a:ea typeface="Times New Roman" panose="02020603050405020304" pitchFamily="18" charset="0"/>
                <a:cs typeface="Times New Roman" panose="02020603050405020304" pitchFamily="18" charset="0"/>
              </a:rPr>
              <a:t>Permite comparaciones flexibles: Puede alinear países que crecen en diferentes momentos</a:t>
            </a:r>
          </a:p>
          <a:p>
            <a:pPr marL="971550" lvl="1" indent="-285750" algn="just">
              <a:spcBef>
                <a:spcPts val="400"/>
              </a:spcBef>
              <a:spcAft>
                <a:spcPts val="600"/>
              </a:spcAft>
              <a:buFont typeface="Arial" panose="020B0604020202020204" pitchFamily="34" charset="0"/>
              <a:buChar char="•"/>
            </a:pPr>
            <a:r>
              <a:rPr lang="es-ES_tradnl" sz="2800" noProof="0" dirty="0">
                <a:latin typeface="Arial" panose="020B0604020202020204" pitchFamily="34" charset="0"/>
                <a:ea typeface="Times New Roman" panose="02020603050405020304" pitchFamily="18" charset="0"/>
                <a:cs typeface="Times New Roman" panose="02020603050405020304" pitchFamily="18" charset="0"/>
              </a:rPr>
              <a:t>Identifica ciclos: Detecta países con crisis/recuperaciones similares</a:t>
            </a:r>
          </a:p>
          <a:p>
            <a:pPr marL="971550" lvl="1" indent="-285750" algn="just">
              <a:spcBef>
                <a:spcPts val="400"/>
              </a:spcBef>
              <a:spcAft>
                <a:spcPts val="600"/>
              </a:spcAft>
              <a:buFont typeface="Arial" panose="020B0604020202020204" pitchFamily="34" charset="0"/>
              <a:buChar char="•"/>
            </a:pPr>
            <a:r>
              <a:rPr lang="es-ES_tradnl" sz="2800" noProof="0" dirty="0">
                <a:latin typeface="Arial" panose="020B0604020202020204" pitchFamily="34" charset="0"/>
                <a:ea typeface="Times New Roman" panose="02020603050405020304" pitchFamily="18" charset="0"/>
                <a:cs typeface="Times New Roman" panose="02020603050405020304" pitchFamily="18" charset="0"/>
              </a:rPr>
              <a:t>Agnóstico al nivel absoluto: Encuentra similitudes estructurales</a:t>
            </a:r>
          </a:p>
          <a:p>
            <a:pPr marL="285750" indent="-285750" algn="just">
              <a:spcBef>
                <a:spcPts val="400"/>
              </a:spcBef>
              <a:spcAft>
                <a:spcPts val="600"/>
              </a:spcAft>
              <a:buFont typeface="Arial" panose="020B0604020202020204" pitchFamily="34" charset="0"/>
              <a:buChar char="•"/>
            </a:pPr>
            <a:r>
              <a:rPr lang="es-ES_tradnl" sz="2800" noProof="0" dirty="0">
                <a:latin typeface="Arial" panose="020B0604020202020204" pitchFamily="34" charset="0"/>
                <a:ea typeface="Times New Roman" panose="02020603050405020304" pitchFamily="18" charset="0"/>
                <a:cs typeface="Times New Roman" panose="02020603050405020304" pitchFamily="18" charset="0"/>
              </a:rPr>
              <a:t>Limitaciones</a:t>
            </a:r>
          </a:p>
          <a:p>
            <a:pPr marL="971550" lvl="1" indent="-285750" algn="just">
              <a:spcBef>
                <a:spcPts val="400"/>
              </a:spcBef>
              <a:spcAft>
                <a:spcPts val="600"/>
              </a:spcAft>
              <a:buFont typeface="Arial" panose="020B0604020202020204" pitchFamily="34" charset="0"/>
              <a:buChar char="•"/>
            </a:pPr>
            <a:r>
              <a:rPr lang="es-ES_tradnl" sz="2800" noProof="0" dirty="0">
                <a:latin typeface="Arial" panose="020B0604020202020204" pitchFamily="34" charset="0"/>
                <a:ea typeface="Times New Roman" panose="02020603050405020304" pitchFamily="18" charset="0"/>
                <a:cs typeface="Times New Roman" panose="02020603050405020304" pitchFamily="18" charset="0"/>
              </a:rPr>
              <a:t>No captura causalidad: Similar ≠ Mismas causas</a:t>
            </a:r>
          </a:p>
          <a:p>
            <a:pPr marL="971550" lvl="1" indent="-285750" algn="just">
              <a:spcBef>
                <a:spcPts val="400"/>
              </a:spcBef>
              <a:spcAft>
                <a:spcPts val="600"/>
              </a:spcAft>
              <a:buFont typeface="Arial" panose="020B0604020202020204" pitchFamily="34" charset="0"/>
              <a:buChar char="•"/>
            </a:pPr>
            <a:r>
              <a:rPr lang="es-ES_tradnl" sz="2800" noProof="0" dirty="0">
                <a:latin typeface="Arial" panose="020B0604020202020204" pitchFamily="34" charset="0"/>
                <a:ea typeface="Times New Roman" panose="02020603050405020304" pitchFamily="18" charset="0"/>
                <a:cs typeface="Times New Roman" panose="02020603050405020304" pitchFamily="18" charset="0"/>
              </a:rPr>
              <a:t>Sensible a la longitud de las series: Necesita buen </a:t>
            </a:r>
            <a:r>
              <a:rPr lang="es-ES_tradnl" sz="2800" noProof="0" dirty="0" err="1">
                <a:latin typeface="Arial" panose="020B0604020202020204" pitchFamily="34" charset="0"/>
                <a:ea typeface="Times New Roman" panose="02020603050405020304" pitchFamily="18" charset="0"/>
                <a:cs typeface="Times New Roman" panose="02020603050405020304" pitchFamily="18" charset="0"/>
              </a:rPr>
              <a:t>overlap</a:t>
            </a:r>
            <a:r>
              <a:rPr lang="es-ES_tradnl" sz="2800" noProof="0" dirty="0">
                <a:latin typeface="Arial" panose="020B0604020202020204" pitchFamily="34" charset="0"/>
                <a:ea typeface="Times New Roman" panose="02020603050405020304" pitchFamily="18" charset="0"/>
                <a:cs typeface="Times New Roman" panose="02020603050405020304" pitchFamily="18" charset="0"/>
              </a:rPr>
              <a:t> temporal</a:t>
            </a:r>
          </a:p>
          <a:p>
            <a:pPr marL="971550" lvl="1" indent="-285750" algn="just">
              <a:spcBef>
                <a:spcPts val="400"/>
              </a:spcBef>
              <a:spcAft>
                <a:spcPts val="600"/>
              </a:spcAft>
              <a:buFont typeface="Arial" panose="020B0604020202020204" pitchFamily="34" charset="0"/>
              <a:buChar char="•"/>
            </a:pPr>
            <a:r>
              <a:rPr lang="es-ES_tradnl" sz="2800" noProof="0" dirty="0">
                <a:latin typeface="Arial" panose="020B0604020202020204" pitchFamily="34" charset="0"/>
                <a:ea typeface="Times New Roman" panose="02020603050405020304" pitchFamily="18" charset="0"/>
                <a:cs typeface="Times New Roman" panose="02020603050405020304" pitchFamily="18" charset="0"/>
              </a:rPr>
              <a:t>Puede ser contra-intuitivo: Países geográfica/culturalmente lejanos pueden ser "similares”</a:t>
            </a:r>
          </a:p>
          <a:p>
            <a:pPr marL="285750" indent="-285750" algn="just">
              <a:spcBef>
                <a:spcPts val="400"/>
              </a:spcBef>
              <a:spcAft>
                <a:spcPts val="600"/>
              </a:spcAft>
              <a:buFont typeface="Arial" panose="020B0604020202020204" pitchFamily="34" charset="0"/>
              <a:buChar char="•"/>
            </a:pPr>
            <a:r>
              <a:rPr lang="es-ES_tradnl" sz="2800" noProof="0" dirty="0">
                <a:latin typeface="Arial" panose="020B0604020202020204" pitchFamily="34" charset="0"/>
                <a:ea typeface="Times New Roman" panose="02020603050405020304" pitchFamily="18" charset="0"/>
                <a:cs typeface="Times New Roman" panose="02020603050405020304" pitchFamily="18" charset="0"/>
              </a:rPr>
              <a:t>No considera contexto: Malawi y Argentina son "similares" pero por razones muy diferentes</a:t>
            </a:r>
          </a:p>
        </p:txBody>
      </p:sp>
    </p:spTree>
    <p:extLst>
      <p:ext uri="{BB962C8B-B14F-4D97-AF65-F5344CB8AC3E}">
        <p14:creationId xmlns:p14="http://schemas.microsoft.com/office/powerpoint/2010/main" val="394381742"/>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8026E2-DD79-6878-E7A8-A99E0CCE3E0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C0AC075-AD9A-FFAE-89EC-741A6D3EFCD1}"/>
              </a:ext>
            </a:extLst>
          </p:cNvPr>
          <p:cNvSpPr>
            <a:spLocks noGrp="1"/>
          </p:cNvSpPr>
          <p:nvPr>
            <p:ph type="title"/>
          </p:nvPr>
        </p:nvSpPr>
        <p:spPr>
          <a:xfrm>
            <a:off x="876300" y="571411"/>
            <a:ext cx="14668500" cy="1338828"/>
          </a:xfrm>
        </p:spPr>
        <p:txBody>
          <a:bodyPr/>
          <a:lstStyle/>
          <a:p>
            <a:r>
              <a:rPr lang="es-ES_tradnl" noProof="0" dirty="0">
                <a:solidFill>
                  <a:schemeClr val="accent1"/>
                </a:solidFill>
              </a:rPr>
              <a:t>conclusiones</a:t>
            </a:r>
            <a:br>
              <a:rPr lang="es-ES_tradnl" noProof="0" dirty="0"/>
            </a:br>
            <a:r>
              <a:rPr lang="es-ES_tradnl" noProof="0" dirty="0"/>
              <a:t>Argentina comparado con el resto del mundo</a:t>
            </a:r>
          </a:p>
        </p:txBody>
      </p:sp>
      <p:sp>
        <p:nvSpPr>
          <p:cNvPr id="3" name="Slide Number Placeholder 2">
            <a:extLst>
              <a:ext uri="{FF2B5EF4-FFF2-40B4-BE49-F238E27FC236}">
                <a16:creationId xmlns:a16="http://schemas.microsoft.com/office/drawing/2014/main" id="{0DBBEA25-F7A9-E8F1-FE32-8FE84927A98D}"/>
              </a:ext>
            </a:extLst>
          </p:cNvPr>
          <p:cNvSpPr>
            <a:spLocks noGrp="1"/>
          </p:cNvSpPr>
          <p:nvPr>
            <p:ph type="sldNum" sz="quarter" idx="10"/>
          </p:nvPr>
        </p:nvSpPr>
        <p:spPr/>
        <p:txBody>
          <a:bodyPr/>
          <a:lstStyle/>
          <a:p>
            <a:pPr algn="l"/>
            <a:r>
              <a:rPr lang="es-ES_tradnl" noProof="0" dirty="0"/>
              <a:t>page</a:t>
            </a:r>
          </a:p>
          <a:p>
            <a:pPr algn="l"/>
            <a:r>
              <a:rPr lang="es-ES_tradnl" noProof="0" dirty="0"/>
              <a:t>0</a:t>
            </a:r>
            <a:fld id="{37D409AB-2201-4E18-8A34-C31753AD9B06}" type="slidenum">
              <a:rPr lang="es-ES_tradnl" noProof="0" smtClean="0"/>
              <a:pPr algn="l"/>
              <a:t>41</a:t>
            </a:fld>
            <a:endParaRPr lang="es-ES_tradnl" noProof="0" dirty="0"/>
          </a:p>
        </p:txBody>
      </p:sp>
      <p:sp>
        <p:nvSpPr>
          <p:cNvPr id="6" name="Rectangle 5">
            <a:extLst>
              <a:ext uri="{FF2B5EF4-FFF2-40B4-BE49-F238E27FC236}">
                <a16:creationId xmlns:a16="http://schemas.microsoft.com/office/drawing/2014/main" id="{7E67EF86-E580-3728-8992-BD49257E9E33}"/>
              </a:ext>
            </a:extLst>
          </p:cNvPr>
          <p:cNvSpPr/>
          <p:nvPr/>
        </p:nvSpPr>
        <p:spPr>
          <a:xfrm>
            <a:off x="1080000" y="2160000"/>
            <a:ext cx="14249400" cy="6663363"/>
          </a:xfrm>
          <a:prstGeom prst="rect">
            <a:avLst/>
          </a:prstGeom>
        </p:spPr>
        <p:txBody>
          <a:bodyPr wrap="square">
            <a:spAutoFit/>
          </a:bodyPr>
          <a:lstStyle/>
          <a:p>
            <a:pPr algn="just">
              <a:spcBef>
                <a:spcPts val="400"/>
              </a:spcBef>
              <a:spcAft>
                <a:spcPts val="600"/>
              </a:spcAft>
            </a:pPr>
            <a:r>
              <a:rPr lang="es-ES_tradnl" sz="3200" dirty="0">
                <a:latin typeface="Arial" panose="020B0604020202020204" pitchFamily="34" charset="0"/>
                <a:ea typeface="Times New Roman" panose="02020603050405020304" pitchFamily="18" charset="0"/>
                <a:cs typeface="Times New Roman" panose="02020603050405020304" pitchFamily="18" charset="0"/>
              </a:rPr>
              <a:t>Tiene menor Distancia DTW con Caribe, África y Europa que con América Latina”</a:t>
            </a:r>
            <a:endParaRPr lang="es-ES_tradnl" sz="3200" noProof="0" dirty="0">
              <a:latin typeface="Arial" panose="020B0604020202020204" pitchFamily="34" charset="0"/>
              <a:ea typeface="Times New Roman" panose="02020603050405020304" pitchFamily="18" charset="0"/>
              <a:cs typeface="Times New Roman" panose="02020603050405020304" pitchFamily="18" charset="0"/>
            </a:endParaRPr>
          </a:p>
          <a:p>
            <a:pPr marL="514350" indent="-514350" algn="just">
              <a:spcBef>
                <a:spcPts val="400"/>
              </a:spcBef>
              <a:spcAft>
                <a:spcPts val="600"/>
              </a:spcAft>
              <a:buFont typeface="+mj-lt"/>
              <a:buAutoNum type="arabicPeriod"/>
            </a:pPr>
            <a:r>
              <a:rPr lang="es-ES_tradnl" sz="3200" noProof="0" dirty="0">
                <a:latin typeface="Arial" panose="020B0604020202020204" pitchFamily="34" charset="0"/>
                <a:ea typeface="Times New Roman" panose="02020603050405020304" pitchFamily="18" charset="0"/>
                <a:cs typeface="Times New Roman" panose="02020603050405020304" pitchFamily="18" charset="0"/>
              </a:rPr>
              <a:t>Caribe: 2.0620 (13 países)</a:t>
            </a:r>
          </a:p>
          <a:p>
            <a:pPr marL="514350" indent="-514350" algn="just">
              <a:spcBef>
                <a:spcPts val="400"/>
              </a:spcBef>
              <a:spcAft>
                <a:spcPts val="600"/>
              </a:spcAft>
              <a:buFont typeface="+mj-lt"/>
              <a:buAutoNum type="arabicPeriod"/>
            </a:pPr>
            <a:r>
              <a:rPr lang="es-ES_tradnl" sz="3200" noProof="0" dirty="0">
                <a:latin typeface="Arial" panose="020B0604020202020204" pitchFamily="34" charset="0"/>
                <a:ea typeface="Times New Roman" panose="02020603050405020304" pitchFamily="18" charset="0"/>
                <a:cs typeface="Times New Roman" panose="02020603050405020304" pitchFamily="18" charset="0"/>
              </a:rPr>
              <a:t>Norte de África: 2.0857 ( 4 países)</a:t>
            </a:r>
          </a:p>
          <a:p>
            <a:pPr marL="514350" indent="-514350" algn="just">
              <a:spcBef>
                <a:spcPts val="400"/>
              </a:spcBef>
              <a:spcAft>
                <a:spcPts val="600"/>
              </a:spcAft>
              <a:buFont typeface="+mj-lt"/>
              <a:buAutoNum type="arabicPeriod"/>
            </a:pPr>
            <a:r>
              <a:rPr lang="es-ES_tradnl" sz="3200" noProof="0" dirty="0">
                <a:latin typeface="Arial" panose="020B0604020202020204" pitchFamily="34" charset="0"/>
                <a:ea typeface="Times New Roman" panose="02020603050405020304" pitchFamily="18" charset="0"/>
                <a:cs typeface="Times New Roman" panose="02020603050405020304" pitchFamily="18" charset="0"/>
              </a:rPr>
              <a:t>Europa: 2.1596 (22 países)</a:t>
            </a:r>
          </a:p>
          <a:p>
            <a:pPr marL="514350" indent="-514350" algn="just">
              <a:spcBef>
                <a:spcPts val="400"/>
              </a:spcBef>
              <a:spcAft>
                <a:spcPts val="600"/>
              </a:spcAft>
              <a:buFont typeface="+mj-lt"/>
              <a:buAutoNum type="arabicPeriod"/>
            </a:pPr>
            <a:r>
              <a:rPr lang="es-ES_tradnl" sz="3200" noProof="0" dirty="0">
                <a:latin typeface="Arial" panose="020B0604020202020204" pitchFamily="34" charset="0"/>
                <a:ea typeface="Times New Roman" panose="02020603050405020304" pitchFamily="18" charset="0"/>
                <a:cs typeface="Times New Roman" panose="02020603050405020304" pitchFamily="18" charset="0"/>
              </a:rPr>
              <a:t>América Latina: </a:t>
            </a:r>
            <a:r>
              <a:rPr lang="es-ES_tradnl" sz="3200" b="1" noProof="0" dirty="0">
                <a:latin typeface="Arial" panose="020B0604020202020204" pitchFamily="34" charset="0"/>
                <a:ea typeface="Times New Roman" panose="02020603050405020304" pitchFamily="18" charset="0"/>
                <a:cs typeface="Times New Roman" panose="02020603050405020304" pitchFamily="18" charset="0"/>
              </a:rPr>
              <a:t>2.1737</a:t>
            </a:r>
            <a:r>
              <a:rPr lang="es-ES_tradnl" sz="3200" noProof="0" dirty="0">
                <a:latin typeface="Arial" panose="020B0604020202020204" pitchFamily="34" charset="0"/>
                <a:ea typeface="Times New Roman" panose="02020603050405020304" pitchFamily="18" charset="0"/>
                <a:cs typeface="Times New Roman" panose="02020603050405020304" pitchFamily="18" charset="0"/>
              </a:rPr>
              <a:t> (17 países)</a:t>
            </a:r>
          </a:p>
          <a:p>
            <a:pPr marL="514350" indent="-514350" algn="just">
              <a:spcBef>
                <a:spcPts val="400"/>
              </a:spcBef>
              <a:spcAft>
                <a:spcPts val="600"/>
              </a:spcAft>
              <a:buFont typeface="+mj-lt"/>
              <a:buAutoNum type="arabicPeriod"/>
            </a:pPr>
            <a:r>
              <a:rPr lang="es-ES_tradnl" sz="3200" noProof="0" dirty="0">
                <a:latin typeface="Arial" panose="020B0604020202020204" pitchFamily="34" charset="0"/>
                <a:ea typeface="Times New Roman" panose="02020603050405020304" pitchFamily="18" charset="0"/>
                <a:cs typeface="Times New Roman" panose="02020603050405020304" pitchFamily="18" charset="0"/>
              </a:rPr>
              <a:t>Medio Oriente: 2.2999 ( 8 países)</a:t>
            </a:r>
          </a:p>
          <a:p>
            <a:pPr marL="514350" indent="-514350" algn="just">
              <a:spcBef>
                <a:spcPts val="400"/>
              </a:spcBef>
              <a:spcAft>
                <a:spcPts val="600"/>
              </a:spcAft>
              <a:buFont typeface="+mj-lt"/>
              <a:buAutoNum type="arabicPeriod"/>
            </a:pPr>
            <a:r>
              <a:rPr lang="es-ES_tradnl" sz="3200" noProof="0" dirty="0">
                <a:latin typeface="Arial" panose="020B0604020202020204" pitchFamily="34" charset="0"/>
                <a:ea typeface="Times New Roman" panose="02020603050405020304" pitchFamily="18" charset="0"/>
                <a:cs typeface="Times New Roman" panose="02020603050405020304" pitchFamily="18" charset="0"/>
              </a:rPr>
              <a:t>East Asia &amp; </a:t>
            </a:r>
            <a:r>
              <a:rPr lang="es-ES_tradnl" sz="3200" noProof="0" dirty="0" err="1">
                <a:latin typeface="Arial" panose="020B0604020202020204" pitchFamily="34" charset="0"/>
                <a:ea typeface="Times New Roman" panose="02020603050405020304" pitchFamily="18" charset="0"/>
                <a:cs typeface="Times New Roman" panose="02020603050405020304" pitchFamily="18" charset="0"/>
              </a:rPr>
              <a:t>Pacific</a:t>
            </a:r>
            <a:r>
              <a:rPr lang="es-ES_tradnl" sz="3200" noProof="0" dirty="0">
                <a:latin typeface="Arial" panose="020B0604020202020204" pitchFamily="34" charset="0"/>
                <a:ea typeface="Times New Roman" panose="02020603050405020304" pitchFamily="18" charset="0"/>
                <a:cs typeface="Times New Roman" panose="02020603050405020304" pitchFamily="18" charset="0"/>
              </a:rPr>
              <a:t>: 2.3288 (22 países)</a:t>
            </a:r>
          </a:p>
          <a:p>
            <a:pPr marL="514350" indent="-514350" algn="just">
              <a:spcBef>
                <a:spcPts val="400"/>
              </a:spcBef>
              <a:spcAft>
                <a:spcPts val="600"/>
              </a:spcAft>
              <a:buFont typeface="+mj-lt"/>
              <a:buAutoNum type="arabicPeriod"/>
            </a:pPr>
            <a:r>
              <a:rPr lang="es-ES_tradnl" sz="3200" noProof="0" dirty="0">
                <a:latin typeface="Arial" panose="020B0604020202020204" pitchFamily="34" charset="0"/>
                <a:ea typeface="Times New Roman" panose="02020603050405020304" pitchFamily="18" charset="0"/>
                <a:cs typeface="Times New Roman" panose="02020603050405020304" pitchFamily="18" charset="0"/>
              </a:rPr>
              <a:t>North </a:t>
            </a:r>
            <a:r>
              <a:rPr lang="es-ES_tradnl" sz="3200" noProof="0" dirty="0" err="1">
                <a:latin typeface="Arial" panose="020B0604020202020204" pitchFamily="34" charset="0"/>
                <a:ea typeface="Times New Roman" panose="02020603050405020304" pitchFamily="18" charset="0"/>
                <a:cs typeface="Times New Roman" panose="02020603050405020304" pitchFamily="18" charset="0"/>
              </a:rPr>
              <a:t>America</a:t>
            </a:r>
            <a:r>
              <a:rPr lang="es-ES_tradnl" sz="3200" noProof="0" dirty="0">
                <a:latin typeface="Arial" panose="020B0604020202020204" pitchFamily="34" charset="0"/>
                <a:ea typeface="Times New Roman" panose="02020603050405020304" pitchFamily="18" charset="0"/>
                <a:cs typeface="Times New Roman" panose="02020603050405020304" pitchFamily="18" charset="0"/>
              </a:rPr>
              <a:t>: 2.3511 ( 2 países)</a:t>
            </a:r>
          </a:p>
          <a:p>
            <a:pPr marL="514350" indent="-514350" algn="just">
              <a:spcBef>
                <a:spcPts val="400"/>
              </a:spcBef>
              <a:spcAft>
                <a:spcPts val="600"/>
              </a:spcAft>
              <a:buFont typeface="+mj-lt"/>
              <a:buAutoNum type="arabicPeriod"/>
            </a:pPr>
            <a:r>
              <a:rPr lang="es-ES_tradnl" sz="3200" noProof="0" dirty="0">
                <a:latin typeface="Arial" panose="020B0604020202020204" pitchFamily="34" charset="0"/>
                <a:ea typeface="Times New Roman" panose="02020603050405020304" pitchFamily="18" charset="0"/>
                <a:cs typeface="Times New Roman" panose="02020603050405020304" pitchFamily="18" charset="0"/>
              </a:rPr>
              <a:t>Sub-</a:t>
            </a:r>
            <a:r>
              <a:rPr lang="es-ES_tradnl" sz="3200" noProof="0" dirty="0" err="1">
                <a:latin typeface="Arial" panose="020B0604020202020204" pitchFamily="34" charset="0"/>
                <a:ea typeface="Times New Roman" panose="02020603050405020304" pitchFamily="18" charset="0"/>
                <a:cs typeface="Times New Roman" panose="02020603050405020304" pitchFamily="18" charset="0"/>
              </a:rPr>
              <a:t>Saharan</a:t>
            </a:r>
            <a:r>
              <a:rPr lang="es-ES_tradnl" sz="3200" noProof="0" dirty="0">
                <a:latin typeface="Arial" panose="020B0604020202020204" pitchFamily="34" charset="0"/>
                <a:ea typeface="Times New Roman" panose="02020603050405020304" pitchFamily="18" charset="0"/>
                <a:cs typeface="Times New Roman" panose="02020603050405020304" pitchFamily="18" charset="0"/>
              </a:rPr>
              <a:t> </a:t>
            </a:r>
            <a:r>
              <a:rPr lang="es-ES_tradnl" sz="3200" noProof="0" dirty="0" err="1">
                <a:latin typeface="Arial" panose="020B0604020202020204" pitchFamily="34" charset="0"/>
                <a:ea typeface="Times New Roman" panose="02020603050405020304" pitchFamily="18" charset="0"/>
                <a:cs typeface="Times New Roman" panose="02020603050405020304" pitchFamily="18" charset="0"/>
              </a:rPr>
              <a:t>Africa</a:t>
            </a:r>
            <a:r>
              <a:rPr lang="es-ES_tradnl" sz="3200" dirty="0">
                <a:latin typeface="Arial" panose="020B0604020202020204" pitchFamily="34" charset="0"/>
                <a:ea typeface="Times New Roman" panose="02020603050405020304" pitchFamily="18" charset="0"/>
                <a:cs typeface="Times New Roman" panose="02020603050405020304" pitchFamily="18" charset="0"/>
              </a:rPr>
              <a:t> </a:t>
            </a:r>
            <a:r>
              <a:rPr lang="es-ES_tradnl" sz="3200" noProof="0" dirty="0">
                <a:latin typeface="Arial" panose="020B0604020202020204" pitchFamily="34" charset="0"/>
                <a:ea typeface="Times New Roman" panose="02020603050405020304" pitchFamily="18" charset="0"/>
                <a:cs typeface="Times New Roman" panose="02020603050405020304" pitchFamily="18" charset="0"/>
              </a:rPr>
              <a:t>:2.3954 (36 países)</a:t>
            </a:r>
          </a:p>
          <a:p>
            <a:pPr marL="514350" indent="-514350" algn="just">
              <a:spcBef>
                <a:spcPts val="400"/>
              </a:spcBef>
              <a:spcAft>
                <a:spcPts val="600"/>
              </a:spcAft>
              <a:buFont typeface="+mj-lt"/>
              <a:buAutoNum type="arabicPeriod"/>
            </a:pPr>
            <a:r>
              <a:rPr lang="es-ES_tradnl" sz="3200" noProof="0" dirty="0">
                <a:latin typeface="Arial" panose="020B0604020202020204" pitchFamily="34" charset="0"/>
                <a:ea typeface="Times New Roman" panose="02020603050405020304" pitchFamily="18" charset="0"/>
                <a:cs typeface="Times New Roman" panose="02020603050405020304" pitchFamily="18" charset="0"/>
              </a:rPr>
              <a:t>South Asia: 2.6381 ( 6 países)</a:t>
            </a:r>
          </a:p>
        </p:txBody>
      </p:sp>
    </p:spTree>
    <p:extLst>
      <p:ext uri="{BB962C8B-B14F-4D97-AF65-F5344CB8AC3E}">
        <p14:creationId xmlns:p14="http://schemas.microsoft.com/office/powerpoint/2010/main" val="4609699"/>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C4AEB8-984E-FD55-6B59-1446A489D0D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BD60F3D-7257-0FB2-5B29-0B9C6EF41CA6}"/>
              </a:ext>
            </a:extLst>
          </p:cNvPr>
          <p:cNvSpPr>
            <a:spLocks noGrp="1"/>
          </p:cNvSpPr>
          <p:nvPr>
            <p:ph type="title"/>
          </p:nvPr>
        </p:nvSpPr>
        <p:spPr>
          <a:xfrm>
            <a:off x="876300" y="571411"/>
            <a:ext cx="11925300" cy="1338828"/>
          </a:xfrm>
        </p:spPr>
        <p:txBody>
          <a:bodyPr/>
          <a:lstStyle/>
          <a:p>
            <a:r>
              <a:rPr lang="es-ES_tradnl" noProof="0" dirty="0">
                <a:solidFill>
                  <a:schemeClr val="accent1"/>
                </a:solidFill>
              </a:rPr>
              <a:t>conclusiones</a:t>
            </a:r>
            <a:br>
              <a:rPr lang="es-ES_tradnl" noProof="0" dirty="0"/>
            </a:br>
            <a:r>
              <a:rPr lang="es-ES_tradnl" noProof="0" dirty="0"/>
              <a:t>Argentina comparada con Latinoamérica</a:t>
            </a:r>
          </a:p>
        </p:txBody>
      </p:sp>
      <p:sp>
        <p:nvSpPr>
          <p:cNvPr id="3" name="Slide Number Placeholder 2">
            <a:extLst>
              <a:ext uri="{FF2B5EF4-FFF2-40B4-BE49-F238E27FC236}">
                <a16:creationId xmlns:a16="http://schemas.microsoft.com/office/drawing/2014/main" id="{505372AC-04CE-B008-8BBC-812CE4F8AB71}"/>
              </a:ext>
            </a:extLst>
          </p:cNvPr>
          <p:cNvSpPr>
            <a:spLocks noGrp="1"/>
          </p:cNvSpPr>
          <p:nvPr>
            <p:ph type="sldNum" sz="quarter" idx="10"/>
          </p:nvPr>
        </p:nvSpPr>
        <p:spPr/>
        <p:txBody>
          <a:bodyPr/>
          <a:lstStyle/>
          <a:p>
            <a:pPr algn="l"/>
            <a:r>
              <a:rPr lang="es-ES_tradnl" noProof="0" dirty="0"/>
              <a:t>page</a:t>
            </a:r>
          </a:p>
          <a:p>
            <a:pPr algn="l"/>
            <a:r>
              <a:rPr lang="es-ES_tradnl" noProof="0" dirty="0"/>
              <a:t>0</a:t>
            </a:r>
            <a:fld id="{37D409AB-2201-4E18-8A34-C31753AD9B06}" type="slidenum">
              <a:rPr lang="es-ES_tradnl" noProof="0" smtClean="0"/>
              <a:pPr algn="l"/>
              <a:t>42</a:t>
            </a:fld>
            <a:endParaRPr lang="es-ES_tradnl" noProof="0" dirty="0"/>
          </a:p>
        </p:txBody>
      </p:sp>
      <p:sp>
        <p:nvSpPr>
          <p:cNvPr id="6" name="Rectangle 5">
            <a:extLst>
              <a:ext uri="{FF2B5EF4-FFF2-40B4-BE49-F238E27FC236}">
                <a16:creationId xmlns:a16="http://schemas.microsoft.com/office/drawing/2014/main" id="{A22E215F-8205-3E18-BF5E-1B3672EBF470}"/>
              </a:ext>
            </a:extLst>
          </p:cNvPr>
          <p:cNvSpPr/>
          <p:nvPr/>
        </p:nvSpPr>
        <p:spPr>
          <a:xfrm>
            <a:off x="1080000" y="2160000"/>
            <a:ext cx="14249400" cy="3067506"/>
          </a:xfrm>
          <a:prstGeom prst="rect">
            <a:avLst/>
          </a:prstGeom>
        </p:spPr>
        <p:txBody>
          <a:bodyPr wrap="square">
            <a:spAutoFit/>
          </a:bodyPr>
          <a:lstStyle/>
          <a:p>
            <a:pPr marL="285750" indent="-285750" algn="just">
              <a:spcBef>
                <a:spcPts val="400"/>
              </a:spcBef>
              <a:spcAft>
                <a:spcPts val="600"/>
              </a:spcAft>
              <a:buFont typeface="Arial" panose="020B0604020202020204" pitchFamily="34" charset="0"/>
              <a:buChar char="•"/>
            </a:pPr>
            <a:r>
              <a:rPr lang="es-ES_tradnl" sz="3200" noProof="0" dirty="0">
                <a:latin typeface="Arial" panose="020B0604020202020204" pitchFamily="34" charset="0"/>
                <a:ea typeface="Times New Roman" panose="02020603050405020304" pitchFamily="18" charset="0"/>
                <a:cs typeface="Times New Roman" panose="02020603050405020304" pitchFamily="18" charset="0"/>
              </a:rPr>
              <a:t>Cono Sur (Brasil, Chile, Uruguay, Paraguay): Promedio 1.6122</a:t>
            </a:r>
          </a:p>
          <a:p>
            <a:pPr marL="285750" indent="-285750" algn="just">
              <a:spcBef>
                <a:spcPts val="400"/>
              </a:spcBef>
              <a:spcAft>
                <a:spcPts val="600"/>
              </a:spcAft>
              <a:buFont typeface="Arial" panose="020B0604020202020204" pitchFamily="34" charset="0"/>
              <a:buChar char="•"/>
            </a:pPr>
            <a:r>
              <a:rPr lang="es-ES_tradnl" sz="3200" dirty="0">
                <a:latin typeface="Arial" panose="020B0604020202020204" pitchFamily="34" charset="0"/>
                <a:ea typeface="Times New Roman" panose="02020603050405020304" pitchFamily="18" charset="0"/>
                <a:cs typeface="Times New Roman" panose="02020603050405020304" pitchFamily="18" charset="0"/>
              </a:rPr>
              <a:t>México:1.9267</a:t>
            </a:r>
            <a:endParaRPr lang="es-ES_tradnl" sz="3200" noProof="0" dirty="0">
              <a:latin typeface="Arial" panose="020B0604020202020204" pitchFamily="34" charset="0"/>
              <a:ea typeface="Times New Roman" panose="02020603050405020304" pitchFamily="18" charset="0"/>
              <a:cs typeface="Times New Roman" panose="02020603050405020304" pitchFamily="18" charset="0"/>
            </a:endParaRPr>
          </a:p>
          <a:p>
            <a:pPr marL="285750" indent="-285750" algn="just">
              <a:spcBef>
                <a:spcPts val="400"/>
              </a:spcBef>
              <a:spcAft>
                <a:spcPts val="600"/>
              </a:spcAft>
              <a:buFont typeface="Arial" panose="020B0604020202020204" pitchFamily="34" charset="0"/>
              <a:buChar char="•"/>
            </a:pPr>
            <a:r>
              <a:rPr lang="es-ES_tradnl" sz="3200" noProof="0" dirty="0">
                <a:latin typeface="Arial" panose="020B0604020202020204" pitchFamily="34" charset="0"/>
                <a:ea typeface="Times New Roman" panose="02020603050405020304" pitchFamily="18" charset="0"/>
                <a:cs typeface="Times New Roman" panose="02020603050405020304" pitchFamily="18" charset="0"/>
              </a:rPr>
              <a:t>Andinos: Promedio 2.0701</a:t>
            </a:r>
          </a:p>
          <a:p>
            <a:pPr marL="285750" indent="-285750" algn="just">
              <a:spcBef>
                <a:spcPts val="400"/>
              </a:spcBef>
              <a:spcAft>
                <a:spcPts val="600"/>
              </a:spcAft>
              <a:buFont typeface="Arial" panose="020B0604020202020204" pitchFamily="34" charset="0"/>
              <a:buChar char="•"/>
            </a:pPr>
            <a:r>
              <a:rPr lang="es-ES_tradnl" sz="3200" noProof="0" dirty="0">
                <a:latin typeface="Arial" panose="020B0604020202020204" pitchFamily="34" charset="0"/>
                <a:ea typeface="Times New Roman" panose="02020603050405020304" pitchFamily="18" charset="0"/>
                <a:cs typeface="Times New Roman" panose="02020603050405020304" pitchFamily="18" charset="0"/>
              </a:rPr>
              <a:t>Centroamérica: Promedio 2.4337</a:t>
            </a:r>
          </a:p>
          <a:p>
            <a:pPr marL="285750" indent="-285750" algn="just">
              <a:spcBef>
                <a:spcPts val="400"/>
              </a:spcBef>
              <a:spcAft>
                <a:spcPts val="600"/>
              </a:spcAft>
              <a:buFont typeface="Arial" panose="020B0604020202020204" pitchFamily="34" charset="0"/>
              <a:buChar char="•"/>
            </a:pPr>
            <a:r>
              <a:rPr lang="es-ES_tradnl" sz="3200" noProof="0" dirty="0">
                <a:latin typeface="Arial" panose="020B0604020202020204" pitchFamily="34" charset="0"/>
                <a:ea typeface="Times New Roman" panose="02020603050405020304" pitchFamily="18" charset="0"/>
                <a:cs typeface="Times New Roman" panose="02020603050405020304" pitchFamily="18" charset="0"/>
              </a:rPr>
              <a:t>Otras: Promedio 2.4366</a:t>
            </a:r>
          </a:p>
        </p:txBody>
      </p:sp>
    </p:spTree>
    <p:extLst>
      <p:ext uri="{BB962C8B-B14F-4D97-AF65-F5344CB8AC3E}">
        <p14:creationId xmlns:p14="http://schemas.microsoft.com/office/powerpoint/2010/main" val="4079529954"/>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C76A19-F703-5878-4DAB-949FB4685F3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EBF4389-17A0-C067-A1ED-CE91123A0C22}"/>
              </a:ext>
            </a:extLst>
          </p:cNvPr>
          <p:cNvSpPr>
            <a:spLocks noGrp="1"/>
          </p:cNvSpPr>
          <p:nvPr>
            <p:ph type="title"/>
          </p:nvPr>
        </p:nvSpPr>
        <p:spPr>
          <a:xfrm>
            <a:off x="876300" y="571411"/>
            <a:ext cx="11925300" cy="1338828"/>
          </a:xfrm>
        </p:spPr>
        <p:txBody>
          <a:bodyPr/>
          <a:lstStyle/>
          <a:p>
            <a:r>
              <a:rPr lang="es-ES_tradnl" noProof="0" dirty="0">
                <a:solidFill>
                  <a:schemeClr val="accent1"/>
                </a:solidFill>
              </a:rPr>
              <a:t>conclusiones</a:t>
            </a:r>
            <a:br>
              <a:rPr lang="es-ES_tradnl" noProof="0" dirty="0"/>
            </a:br>
            <a:r>
              <a:rPr lang="es-ES_tradnl" noProof="0" dirty="0"/>
              <a:t>Argentina comparada con Latinoamérica</a:t>
            </a:r>
          </a:p>
        </p:txBody>
      </p:sp>
      <p:sp>
        <p:nvSpPr>
          <p:cNvPr id="3" name="Slide Number Placeholder 2">
            <a:extLst>
              <a:ext uri="{FF2B5EF4-FFF2-40B4-BE49-F238E27FC236}">
                <a16:creationId xmlns:a16="http://schemas.microsoft.com/office/drawing/2014/main" id="{8A0F5B65-8440-C882-6AFB-561FB8122E2C}"/>
              </a:ext>
            </a:extLst>
          </p:cNvPr>
          <p:cNvSpPr>
            <a:spLocks noGrp="1"/>
          </p:cNvSpPr>
          <p:nvPr>
            <p:ph type="sldNum" sz="quarter" idx="10"/>
          </p:nvPr>
        </p:nvSpPr>
        <p:spPr/>
        <p:txBody>
          <a:bodyPr/>
          <a:lstStyle/>
          <a:p>
            <a:pPr algn="l"/>
            <a:r>
              <a:rPr lang="es-ES_tradnl" noProof="0" dirty="0"/>
              <a:t>page</a:t>
            </a:r>
          </a:p>
          <a:p>
            <a:pPr algn="l"/>
            <a:r>
              <a:rPr lang="es-ES_tradnl" noProof="0" dirty="0"/>
              <a:t>0</a:t>
            </a:r>
            <a:fld id="{37D409AB-2201-4E18-8A34-C31753AD9B06}" type="slidenum">
              <a:rPr lang="es-ES_tradnl" noProof="0" smtClean="0"/>
              <a:pPr algn="l"/>
              <a:t>43</a:t>
            </a:fld>
            <a:endParaRPr lang="es-ES_tradnl" noProof="0" dirty="0"/>
          </a:p>
        </p:txBody>
      </p:sp>
      <p:sp>
        <p:nvSpPr>
          <p:cNvPr id="6" name="Rectangle 5">
            <a:extLst>
              <a:ext uri="{FF2B5EF4-FFF2-40B4-BE49-F238E27FC236}">
                <a16:creationId xmlns:a16="http://schemas.microsoft.com/office/drawing/2014/main" id="{4DBA176A-7AED-AE2C-2DAD-FB1E2E4F282B}"/>
              </a:ext>
            </a:extLst>
          </p:cNvPr>
          <p:cNvSpPr/>
          <p:nvPr/>
        </p:nvSpPr>
        <p:spPr>
          <a:xfrm>
            <a:off x="1080000" y="2160000"/>
            <a:ext cx="14249400" cy="6791603"/>
          </a:xfrm>
          <a:prstGeom prst="rect">
            <a:avLst/>
          </a:prstGeom>
        </p:spPr>
        <p:txBody>
          <a:bodyPr wrap="square">
            <a:spAutoFit/>
          </a:bodyPr>
          <a:lstStyle/>
          <a:p>
            <a:pPr marL="285750" indent="-285750" algn="just">
              <a:spcBef>
                <a:spcPts val="400"/>
              </a:spcBef>
              <a:spcAft>
                <a:spcPts val="600"/>
              </a:spcAft>
              <a:buFont typeface="Arial" panose="020B0604020202020204" pitchFamily="34" charset="0"/>
              <a:buChar char="•"/>
            </a:pPr>
            <a:r>
              <a:rPr lang="es-ES_tradnl" sz="3200" noProof="0" dirty="0">
                <a:latin typeface="Arial" panose="020B0604020202020204" pitchFamily="34" charset="0"/>
                <a:ea typeface="Times New Roman" panose="02020603050405020304" pitchFamily="18" charset="0"/>
                <a:cs typeface="Times New Roman" panose="02020603050405020304" pitchFamily="18" charset="0"/>
              </a:rPr>
              <a:t>Argentina no parece ser un "país promedio" de Latinoamérica</a:t>
            </a:r>
          </a:p>
          <a:p>
            <a:pPr marL="285750" indent="-285750" algn="just">
              <a:spcBef>
                <a:spcPts val="400"/>
              </a:spcBef>
              <a:spcAft>
                <a:spcPts val="600"/>
              </a:spcAft>
              <a:buFont typeface="Arial" panose="020B0604020202020204" pitchFamily="34" charset="0"/>
              <a:buChar char="•"/>
            </a:pPr>
            <a:r>
              <a:rPr lang="es-ES_tradnl" sz="3200" noProof="0" dirty="0">
                <a:latin typeface="Arial" panose="020B0604020202020204" pitchFamily="34" charset="0"/>
                <a:ea typeface="Times New Roman" panose="02020603050405020304" pitchFamily="18" charset="0"/>
                <a:cs typeface="Times New Roman" panose="02020603050405020304" pitchFamily="18" charset="0"/>
              </a:rPr>
              <a:t>Comparte algunas características con la región: </a:t>
            </a:r>
          </a:p>
          <a:p>
            <a:pPr marL="971550" lvl="1" indent="-285750" algn="just">
              <a:spcBef>
                <a:spcPts val="400"/>
              </a:spcBef>
              <a:spcAft>
                <a:spcPts val="600"/>
              </a:spcAft>
              <a:buFont typeface="Arial" panose="020B0604020202020204" pitchFamily="34" charset="0"/>
              <a:buChar char="•"/>
            </a:pPr>
            <a:r>
              <a:rPr lang="es-ES_tradnl" sz="3200" noProof="0" dirty="0">
                <a:latin typeface="Arial" panose="020B0604020202020204" pitchFamily="34" charset="0"/>
                <a:ea typeface="Times New Roman" panose="02020603050405020304" pitchFamily="18" charset="0"/>
                <a:cs typeface="Times New Roman" panose="02020603050405020304" pitchFamily="18" charset="0"/>
              </a:rPr>
              <a:t>Dependencia de </a:t>
            </a:r>
            <a:r>
              <a:rPr lang="es-ES_tradnl" sz="3200" noProof="0" dirty="0" err="1">
                <a:latin typeface="Arial" panose="020B0604020202020204" pitchFamily="34" charset="0"/>
                <a:ea typeface="Times New Roman" panose="02020603050405020304" pitchFamily="18" charset="0"/>
                <a:cs typeface="Times New Roman" panose="02020603050405020304" pitchFamily="18" charset="0"/>
              </a:rPr>
              <a:t>commodities</a:t>
            </a:r>
            <a:r>
              <a:rPr lang="es-ES_tradnl" sz="3200" noProof="0" dirty="0">
                <a:latin typeface="Arial" panose="020B0604020202020204" pitchFamily="34" charset="0"/>
                <a:ea typeface="Times New Roman" panose="02020603050405020304" pitchFamily="18" charset="0"/>
                <a:cs typeface="Times New Roman" panose="02020603050405020304" pitchFamily="18" charset="0"/>
              </a:rPr>
              <a:t> (agro, energía)</a:t>
            </a:r>
          </a:p>
          <a:p>
            <a:pPr marL="971550" lvl="1" indent="-285750" algn="just">
              <a:spcBef>
                <a:spcPts val="400"/>
              </a:spcBef>
              <a:spcAft>
                <a:spcPts val="600"/>
              </a:spcAft>
              <a:buFont typeface="Arial" panose="020B0604020202020204" pitchFamily="34" charset="0"/>
              <a:buChar char="•"/>
            </a:pPr>
            <a:r>
              <a:rPr lang="es-ES_tradnl" sz="3200" noProof="0" dirty="0">
                <a:latin typeface="Arial" panose="020B0604020202020204" pitchFamily="34" charset="0"/>
                <a:ea typeface="Times New Roman" panose="02020603050405020304" pitchFamily="18" charset="0"/>
                <a:cs typeface="Times New Roman" panose="02020603050405020304" pitchFamily="18" charset="0"/>
              </a:rPr>
              <a:t>Vulnerabilidad a términos de intercambio</a:t>
            </a:r>
          </a:p>
          <a:p>
            <a:pPr marL="971550" lvl="1" indent="-285750" algn="just">
              <a:spcBef>
                <a:spcPts val="400"/>
              </a:spcBef>
              <a:spcAft>
                <a:spcPts val="600"/>
              </a:spcAft>
              <a:buFont typeface="Arial" panose="020B0604020202020204" pitchFamily="34" charset="0"/>
              <a:buChar char="•"/>
            </a:pPr>
            <a:r>
              <a:rPr lang="es-ES_tradnl" sz="3200" noProof="0" dirty="0">
                <a:latin typeface="Arial" panose="020B0604020202020204" pitchFamily="34" charset="0"/>
                <a:ea typeface="Times New Roman" panose="02020603050405020304" pitchFamily="18" charset="0"/>
                <a:cs typeface="Times New Roman" panose="02020603050405020304" pitchFamily="18" charset="0"/>
              </a:rPr>
              <a:t>Historia de inestabilidad política y macroeconómica</a:t>
            </a:r>
          </a:p>
          <a:p>
            <a:pPr marL="285750" indent="-285750" algn="just">
              <a:spcBef>
                <a:spcPts val="400"/>
              </a:spcBef>
              <a:spcAft>
                <a:spcPts val="600"/>
              </a:spcAft>
              <a:buFont typeface="Arial" panose="020B0604020202020204" pitchFamily="34" charset="0"/>
              <a:buChar char="•"/>
            </a:pPr>
            <a:r>
              <a:rPr lang="es-ES_tradnl" sz="3200" noProof="0" dirty="0">
                <a:latin typeface="Arial" panose="020B0604020202020204" pitchFamily="34" charset="0"/>
                <a:ea typeface="Times New Roman" panose="02020603050405020304" pitchFamily="18" charset="0"/>
                <a:cs typeface="Times New Roman" panose="02020603050405020304" pitchFamily="18" charset="0"/>
              </a:rPr>
              <a:t> Características donde Argentina es distinto: </a:t>
            </a:r>
          </a:p>
          <a:p>
            <a:pPr marL="971550" lvl="1" indent="-285750" algn="just">
              <a:spcBef>
                <a:spcPts val="400"/>
              </a:spcBef>
              <a:spcAft>
                <a:spcPts val="600"/>
              </a:spcAft>
              <a:buFont typeface="Arial" panose="020B0604020202020204" pitchFamily="34" charset="0"/>
              <a:buChar char="•"/>
            </a:pPr>
            <a:r>
              <a:rPr lang="es-ES_tradnl" sz="3200" noProof="0" dirty="0">
                <a:latin typeface="Arial" panose="020B0604020202020204" pitchFamily="34" charset="0"/>
                <a:ea typeface="Times New Roman" panose="02020603050405020304" pitchFamily="18" charset="0"/>
                <a:cs typeface="Times New Roman" panose="02020603050405020304" pitchFamily="18" charset="0"/>
              </a:rPr>
              <a:t>Por el tamaño de su mercado interno debería tener más resiliencia</a:t>
            </a:r>
          </a:p>
          <a:p>
            <a:pPr marL="971550" lvl="1" indent="-285750" algn="just">
              <a:spcBef>
                <a:spcPts val="400"/>
              </a:spcBef>
              <a:spcAft>
                <a:spcPts val="600"/>
              </a:spcAft>
              <a:buFont typeface="Arial" panose="020B0604020202020204" pitchFamily="34" charset="0"/>
              <a:buChar char="•"/>
            </a:pPr>
            <a:r>
              <a:rPr lang="es-ES_tradnl" sz="3200" noProof="0" dirty="0">
                <a:latin typeface="Arial" panose="020B0604020202020204" pitchFamily="34" charset="0"/>
                <a:ea typeface="Times New Roman" panose="02020603050405020304" pitchFamily="18" charset="0"/>
                <a:cs typeface="Times New Roman" panose="02020603050405020304" pitchFamily="18" charset="0"/>
              </a:rPr>
              <a:t>Volatilidad excesiva para su escala</a:t>
            </a:r>
          </a:p>
          <a:p>
            <a:pPr marL="971550" lvl="1" indent="-285750" algn="just">
              <a:spcBef>
                <a:spcPts val="400"/>
              </a:spcBef>
              <a:spcAft>
                <a:spcPts val="600"/>
              </a:spcAft>
              <a:buFont typeface="Arial" panose="020B0604020202020204" pitchFamily="34" charset="0"/>
              <a:buChar char="•"/>
            </a:pPr>
            <a:r>
              <a:rPr lang="es-ES_tradnl" sz="3200" dirty="0">
                <a:latin typeface="Arial" panose="020B0604020202020204" pitchFamily="34" charset="0"/>
                <a:ea typeface="Times New Roman" panose="02020603050405020304" pitchFamily="18" charset="0"/>
                <a:cs typeface="Times New Roman" panose="02020603050405020304" pitchFamily="18" charset="0"/>
              </a:rPr>
              <a:t>Diversidad en sus recursos naturales </a:t>
            </a:r>
            <a:r>
              <a:rPr lang="es-ES_tradnl" sz="3200" noProof="0" dirty="0">
                <a:latin typeface="Arial" panose="020B0604020202020204" pitchFamily="34" charset="0"/>
                <a:ea typeface="Times New Roman" panose="02020603050405020304" pitchFamily="18" charset="0"/>
                <a:cs typeface="Times New Roman" panose="02020603050405020304" pitchFamily="18" charset="0"/>
              </a:rPr>
              <a:t>(agro + energía + minería)</a:t>
            </a:r>
          </a:p>
          <a:p>
            <a:pPr marL="971550" lvl="1" indent="-285750" algn="just">
              <a:spcBef>
                <a:spcPts val="400"/>
              </a:spcBef>
              <a:spcAft>
                <a:spcPts val="600"/>
              </a:spcAft>
              <a:buFont typeface="Arial" panose="020B0604020202020204" pitchFamily="34" charset="0"/>
              <a:buChar char="•"/>
            </a:pPr>
            <a:r>
              <a:rPr lang="es-ES_tradnl" sz="3200" noProof="0" dirty="0">
                <a:latin typeface="Arial" panose="020B0604020202020204" pitchFamily="34" charset="0"/>
                <a:ea typeface="Times New Roman" panose="02020603050405020304" pitchFamily="18" charset="0"/>
                <a:cs typeface="Times New Roman" panose="02020603050405020304" pitchFamily="18" charset="0"/>
              </a:rPr>
              <a:t>Historia de desarrollo industrial (hoy en declive)</a:t>
            </a:r>
          </a:p>
          <a:p>
            <a:pPr marL="971550" lvl="1" indent="-285750" algn="just">
              <a:spcBef>
                <a:spcPts val="400"/>
              </a:spcBef>
              <a:spcAft>
                <a:spcPts val="600"/>
              </a:spcAft>
              <a:buFont typeface="Arial" panose="020B0604020202020204" pitchFamily="34" charset="0"/>
              <a:buChar char="•"/>
            </a:pPr>
            <a:r>
              <a:rPr lang="es-ES_tradnl" sz="3200" dirty="0">
                <a:latin typeface="Arial" panose="020B0604020202020204" pitchFamily="34" charset="0"/>
                <a:ea typeface="Times New Roman" panose="02020603050405020304" pitchFamily="18" charset="0"/>
                <a:cs typeface="Times New Roman" panose="02020603050405020304" pitchFamily="18" charset="0"/>
              </a:rPr>
              <a:t>Crisis económicas recurrentes</a:t>
            </a:r>
            <a:endParaRPr lang="es-ES_tradnl" sz="3200" noProof="0" dirty="0">
              <a:latin typeface="Arial" panose="020B060402020202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59954757"/>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p:cNvSpPr/>
          <p:nvPr/>
        </p:nvSpPr>
        <p:spPr>
          <a:xfrm>
            <a:off x="6400800" y="2400300"/>
            <a:ext cx="5486400" cy="5486400"/>
          </a:xfrm>
          <a:prstGeom prst="ellipse">
            <a:avLst/>
          </a:prstGeom>
          <a:solidFill>
            <a:schemeClr val="accent1"/>
          </a:solidFill>
          <a:ln w="635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uk-UA" sz="2800">
              <a:solidFill>
                <a:schemeClr val="tx1"/>
              </a:solidFill>
            </a:endParaRPr>
          </a:p>
        </p:txBody>
      </p:sp>
      <p:sp>
        <p:nvSpPr>
          <p:cNvPr id="3" name="TextBox 2"/>
          <p:cNvSpPr txBox="1"/>
          <p:nvPr/>
        </p:nvSpPr>
        <p:spPr>
          <a:xfrm>
            <a:off x="6400800" y="4589502"/>
            <a:ext cx="5486400" cy="1107996"/>
          </a:xfrm>
          <a:prstGeom prst="rect">
            <a:avLst/>
          </a:prstGeom>
          <a:noFill/>
        </p:spPr>
        <p:txBody>
          <a:bodyPr wrap="square" rtlCol="0">
            <a:spAutoFit/>
          </a:bodyPr>
          <a:lstStyle/>
          <a:p>
            <a:pPr algn="ctr"/>
            <a:r>
              <a:rPr lang="en-US" sz="6600" b="1" dirty="0">
                <a:solidFill>
                  <a:schemeClr val="bg1"/>
                </a:solidFill>
                <a:ea typeface="Roboto Condensed" panose="02000000000000000000" pitchFamily="2" charset="0"/>
                <a:cs typeface="Lato Semibold" panose="020F0502020204030203" pitchFamily="34" charset="0"/>
              </a:rPr>
              <a:t>FIN</a:t>
            </a:r>
            <a:endParaRPr lang="ru-RU" sz="6600" b="1" dirty="0">
              <a:solidFill>
                <a:schemeClr val="bg1"/>
              </a:solidFill>
              <a:ea typeface="Lato Semibold" panose="020F0502020204030203" pitchFamily="34" charset="0"/>
              <a:cs typeface="Lato Semibold" panose="020F0502020204030203" pitchFamily="34" charset="0"/>
            </a:endParaRPr>
          </a:p>
        </p:txBody>
      </p:sp>
    </p:spTree>
    <p:extLst>
      <p:ext uri="{BB962C8B-B14F-4D97-AF65-F5344CB8AC3E}">
        <p14:creationId xmlns:p14="http://schemas.microsoft.com/office/powerpoint/2010/main" val="664723209"/>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alpha val="0"/>
          </a:schemeClr>
        </a:solidFill>
        <a:effectLst/>
      </p:bgPr>
    </p:bg>
    <p:spTree>
      <p:nvGrpSpPr>
        <p:cNvPr id="1" name="">
          <a:extLst>
            <a:ext uri="{FF2B5EF4-FFF2-40B4-BE49-F238E27FC236}">
              <a16:creationId xmlns:a16="http://schemas.microsoft.com/office/drawing/2014/main" id="{5244D38F-4577-71A9-3139-23890092EC00}"/>
            </a:ext>
          </a:extLst>
        </p:cNvPr>
        <p:cNvGrpSpPr/>
        <p:nvPr/>
      </p:nvGrpSpPr>
      <p:grpSpPr>
        <a:xfrm>
          <a:off x="0" y="0"/>
          <a:ext cx="0" cy="0"/>
          <a:chOff x="0" y="0"/>
          <a:chExt cx="0" cy="0"/>
        </a:xfrm>
      </p:grpSpPr>
      <p:pic>
        <p:nvPicPr>
          <p:cNvPr id="4" name="Picture 1" descr="A graph of blue rectangular bars with black text&#10;&#10;Description automatically generated with medium confidence">
            <a:extLst>
              <a:ext uri="{FF2B5EF4-FFF2-40B4-BE49-F238E27FC236}">
                <a16:creationId xmlns:a16="http://schemas.microsoft.com/office/drawing/2014/main" id="{936887AD-E4C7-F634-6194-253C5272D309}"/>
              </a:ext>
            </a:extLst>
          </p:cNvPr>
          <p:cNvPicPr>
            <a:picLocks noChangeAspect="1"/>
          </p:cNvPicPr>
          <p:nvPr/>
        </p:nvPicPr>
        <p:blipFill>
          <a:blip r:embed="rId2"/>
          <a:stretch>
            <a:fillRect/>
          </a:stretch>
        </p:blipFill>
        <p:spPr>
          <a:xfrm>
            <a:off x="4191000" y="2414776"/>
            <a:ext cx="14086114" cy="7855895"/>
          </a:xfrm>
          <a:prstGeom prst="rect">
            <a:avLst/>
          </a:prstGeom>
        </p:spPr>
      </p:pic>
      <p:sp>
        <p:nvSpPr>
          <p:cNvPr id="2" name="Title 1">
            <a:extLst>
              <a:ext uri="{FF2B5EF4-FFF2-40B4-BE49-F238E27FC236}">
                <a16:creationId xmlns:a16="http://schemas.microsoft.com/office/drawing/2014/main" id="{9FE4E4EE-67F3-3124-DBC4-BD00D0586670}"/>
              </a:ext>
            </a:extLst>
          </p:cNvPr>
          <p:cNvSpPr>
            <a:spLocks noGrp="1"/>
          </p:cNvSpPr>
          <p:nvPr>
            <p:ph type="title"/>
          </p:nvPr>
        </p:nvSpPr>
        <p:spPr>
          <a:xfrm>
            <a:off x="876300" y="571411"/>
            <a:ext cx="8953500" cy="1380378"/>
          </a:xfrm>
        </p:spPr>
        <p:txBody>
          <a:bodyPr/>
          <a:lstStyle/>
          <a:p>
            <a:r>
              <a:rPr lang="es-ES_tradnl" noProof="0" dirty="0">
                <a:solidFill>
                  <a:schemeClr val="accent1"/>
                </a:solidFill>
              </a:rPr>
              <a:t>introducción</a:t>
            </a:r>
            <a:br>
              <a:rPr lang="es-ES_tradnl" noProof="0" dirty="0"/>
            </a:br>
            <a:r>
              <a:rPr lang="es-ES_tradnl" sz="4800" noProof="0" dirty="0" err="1">
                <a:latin typeface="Arial" panose="020B0604020202020204" pitchFamily="34" charset="0"/>
                <a:ea typeface="Times New Roman" panose="02020603050405020304" pitchFamily="18" charset="0"/>
                <a:cs typeface="Times New Roman" panose="02020603050405020304" pitchFamily="18" charset="0"/>
              </a:rPr>
              <a:t>dataset</a:t>
            </a:r>
            <a:r>
              <a:rPr lang="es-ES_tradnl" sz="4800" noProof="0" dirty="0">
                <a:latin typeface="Arial" panose="020B0604020202020204" pitchFamily="34" charset="0"/>
                <a:ea typeface="Times New Roman" panose="02020603050405020304" pitchFamily="18" charset="0"/>
                <a:cs typeface="Times New Roman" panose="02020603050405020304" pitchFamily="18" charset="0"/>
              </a:rPr>
              <a:t> Banco Mundial</a:t>
            </a:r>
            <a:endParaRPr lang="es-ES_tradnl" noProof="0" dirty="0"/>
          </a:p>
        </p:txBody>
      </p:sp>
      <p:sp>
        <p:nvSpPr>
          <p:cNvPr id="3" name="Slide Number Placeholder 2">
            <a:extLst>
              <a:ext uri="{FF2B5EF4-FFF2-40B4-BE49-F238E27FC236}">
                <a16:creationId xmlns:a16="http://schemas.microsoft.com/office/drawing/2014/main" id="{003CDAEA-2A51-249A-D447-B819BB4CC590}"/>
              </a:ext>
            </a:extLst>
          </p:cNvPr>
          <p:cNvSpPr>
            <a:spLocks noGrp="1"/>
          </p:cNvSpPr>
          <p:nvPr>
            <p:ph type="sldNum" sz="quarter" idx="10"/>
          </p:nvPr>
        </p:nvSpPr>
        <p:spPr/>
        <p:txBody>
          <a:bodyPr/>
          <a:lstStyle/>
          <a:p>
            <a:pPr algn="l"/>
            <a:r>
              <a:rPr lang="es-ES_tradnl" noProof="0" dirty="0"/>
              <a:t>page</a:t>
            </a:r>
          </a:p>
          <a:p>
            <a:pPr algn="l"/>
            <a:r>
              <a:rPr lang="es-ES_tradnl" noProof="0" dirty="0"/>
              <a:t>0</a:t>
            </a:r>
            <a:fld id="{37D409AB-2201-4E18-8A34-C31753AD9B06}" type="slidenum">
              <a:rPr lang="es-ES_tradnl" noProof="0" smtClean="0"/>
              <a:pPr algn="l"/>
              <a:t>5</a:t>
            </a:fld>
            <a:endParaRPr lang="es-ES_tradnl" noProof="0" dirty="0"/>
          </a:p>
        </p:txBody>
      </p:sp>
      <p:sp>
        <p:nvSpPr>
          <p:cNvPr id="6" name="Rectangle 5">
            <a:extLst>
              <a:ext uri="{FF2B5EF4-FFF2-40B4-BE49-F238E27FC236}">
                <a16:creationId xmlns:a16="http://schemas.microsoft.com/office/drawing/2014/main" id="{23846B79-81C3-F809-BC3E-E2D49E205E4B}"/>
              </a:ext>
            </a:extLst>
          </p:cNvPr>
          <p:cNvSpPr/>
          <p:nvPr/>
        </p:nvSpPr>
        <p:spPr>
          <a:xfrm>
            <a:off x="1080000" y="2160000"/>
            <a:ext cx="5016000" cy="3293209"/>
          </a:xfrm>
          <a:prstGeom prst="rect">
            <a:avLst/>
          </a:prstGeom>
        </p:spPr>
        <p:txBody>
          <a:bodyPr wrap="square">
            <a:spAutoFit/>
          </a:bodyPr>
          <a:lstStyle/>
          <a:p>
            <a:pPr marL="285750" indent="-285750">
              <a:buFont typeface="Arial" panose="020B0604020202020204" pitchFamily="34" charset="0"/>
              <a:buChar char="•"/>
            </a:pPr>
            <a:r>
              <a:rPr lang="es-ES_tradnl" sz="2800" kern="0" noProof="0" dirty="0">
                <a:effectLst/>
                <a:latin typeface="Arial" panose="020B0604020202020204" pitchFamily="34" charset="0"/>
                <a:ea typeface="Times New Roman" panose="02020603050405020304" pitchFamily="18" charset="0"/>
                <a:cs typeface="Times New Roman" panose="02020603050405020304" pitchFamily="18" charset="0"/>
              </a:rPr>
              <a:t>1,463 indicadores numéricos</a:t>
            </a:r>
          </a:p>
          <a:p>
            <a:pPr marL="285750" indent="-285750">
              <a:buFont typeface="Arial" panose="020B0604020202020204" pitchFamily="34" charset="0"/>
              <a:buChar char="•"/>
            </a:pPr>
            <a:r>
              <a:rPr lang="es-ES_tradnl" sz="2800" kern="0" noProof="0" dirty="0">
                <a:effectLst/>
                <a:latin typeface="Arial" panose="020B0604020202020204" pitchFamily="34" charset="0"/>
                <a:ea typeface="Times New Roman" panose="02020603050405020304" pitchFamily="18" charset="0"/>
                <a:cs typeface="Times New Roman" panose="02020603050405020304" pitchFamily="18" charset="0"/>
              </a:rPr>
              <a:t>197 países </a:t>
            </a:r>
          </a:p>
          <a:p>
            <a:pPr marL="285750" indent="-285750">
              <a:buFont typeface="Arial" panose="020B0604020202020204" pitchFamily="34" charset="0"/>
              <a:buChar char="•"/>
            </a:pPr>
            <a:r>
              <a:rPr lang="es-ES_tradnl" sz="2800" kern="0" noProof="0" dirty="0">
                <a:effectLst/>
                <a:latin typeface="Arial" panose="020B0604020202020204" pitchFamily="34" charset="0"/>
                <a:ea typeface="Times New Roman" panose="02020603050405020304" pitchFamily="18" charset="0"/>
                <a:cs typeface="Times New Roman" panose="02020603050405020304" pitchFamily="18" charset="0"/>
              </a:rPr>
              <a:t>diversos aspectos</a:t>
            </a:r>
          </a:p>
          <a:p>
            <a:pPr marL="971550" lvl="1" indent="-285750">
              <a:buFont typeface="Arial" panose="020B0604020202020204" pitchFamily="34" charset="0"/>
              <a:buChar char="•"/>
            </a:pPr>
            <a:r>
              <a:rPr lang="es-ES_tradnl" sz="2400" kern="0" noProof="0" dirty="0">
                <a:effectLst/>
                <a:latin typeface="Arial" panose="020B0604020202020204" pitchFamily="34" charset="0"/>
                <a:ea typeface="Times New Roman" panose="02020603050405020304" pitchFamily="18" charset="0"/>
                <a:cs typeface="Times New Roman" panose="02020603050405020304" pitchFamily="18" charset="0"/>
              </a:rPr>
              <a:t>Educación</a:t>
            </a:r>
          </a:p>
          <a:p>
            <a:pPr marL="971550" lvl="1" indent="-285750">
              <a:buFont typeface="Arial" panose="020B0604020202020204" pitchFamily="34" charset="0"/>
              <a:buChar char="•"/>
            </a:pPr>
            <a:r>
              <a:rPr lang="es-ES_tradnl" sz="2400" kern="0" noProof="0" dirty="0">
                <a:effectLst/>
                <a:latin typeface="Arial" panose="020B0604020202020204" pitchFamily="34" charset="0"/>
                <a:ea typeface="Times New Roman" panose="02020603050405020304" pitchFamily="18" charset="0"/>
                <a:cs typeface="Times New Roman" panose="02020603050405020304" pitchFamily="18" charset="0"/>
              </a:rPr>
              <a:t>Ciencia y Tecnología</a:t>
            </a:r>
          </a:p>
          <a:p>
            <a:pPr marL="971550" lvl="1" indent="-285750">
              <a:buFont typeface="Arial" panose="020B0604020202020204" pitchFamily="34" charset="0"/>
              <a:buChar char="•"/>
            </a:pPr>
            <a:r>
              <a:rPr lang="es-ES_tradnl" sz="2400" kern="0" noProof="0" dirty="0">
                <a:effectLst/>
                <a:latin typeface="Arial" panose="020B0604020202020204" pitchFamily="34" charset="0"/>
                <a:ea typeface="Times New Roman" panose="02020603050405020304" pitchFamily="18" charset="0"/>
                <a:cs typeface="Times New Roman" panose="02020603050405020304" pitchFamily="18" charset="0"/>
              </a:rPr>
              <a:t>Crecimiento Económico </a:t>
            </a:r>
          </a:p>
          <a:p>
            <a:pPr marL="971550" lvl="1" indent="-285750">
              <a:buFont typeface="Arial" panose="020B0604020202020204" pitchFamily="34" charset="0"/>
              <a:buChar char="•"/>
            </a:pPr>
            <a:r>
              <a:rPr lang="es-ES_tradnl" sz="2400" kern="0" noProof="0" dirty="0">
                <a:effectLst/>
                <a:latin typeface="Arial" panose="020B0604020202020204" pitchFamily="34" charset="0"/>
                <a:ea typeface="Times New Roman" panose="02020603050405020304" pitchFamily="18" charset="0"/>
                <a:cs typeface="Times New Roman" panose="02020603050405020304" pitchFamily="18" charset="0"/>
              </a:rPr>
              <a:t>entre otros</a:t>
            </a:r>
            <a:endParaRPr lang="es-ES_tradnl" sz="2800" noProof="0" dirty="0">
              <a:solidFill>
                <a:schemeClr val="tx2"/>
              </a:solidFill>
              <a:latin typeface="+mj-lt"/>
            </a:endParaRPr>
          </a:p>
        </p:txBody>
      </p:sp>
    </p:spTree>
    <p:extLst>
      <p:ext uri="{BB962C8B-B14F-4D97-AF65-F5344CB8AC3E}">
        <p14:creationId xmlns:p14="http://schemas.microsoft.com/office/powerpoint/2010/main" val="3713353853"/>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2B0827-91CD-5015-F8C6-40172F76543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73262D0-EF18-2263-9991-C99EB270B536}"/>
              </a:ext>
            </a:extLst>
          </p:cNvPr>
          <p:cNvSpPr>
            <a:spLocks noGrp="1"/>
          </p:cNvSpPr>
          <p:nvPr>
            <p:ph type="title"/>
          </p:nvPr>
        </p:nvSpPr>
        <p:spPr>
          <a:xfrm>
            <a:off x="876300" y="571411"/>
            <a:ext cx="10782300" cy="1338828"/>
          </a:xfrm>
        </p:spPr>
        <p:txBody>
          <a:bodyPr/>
          <a:lstStyle/>
          <a:p>
            <a:r>
              <a:rPr lang="es-ES_tradnl" noProof="0" dirty="0">
                <a:solidFill>
                  <a:schemeClr val="accent1"/>
                </a:solidFill>
              </a:rPr>
              <a:t>introducción</a:t>
            </a:r>
            <a:br>
              <a:rPr lang="es-ES_tradnl" noProof="0" dirty="0"/>
            </a:br>
            <a:r>
              <a:rPr lang="es-ES_tradnl" noProof="0" dirty="0"/>
              <a:t>clasificación del Banco mundial</a:t>
            </a:r>
          </a:p>
        </p:txBody>
      </p:sp>
      <p:sp>
        <p:nvSpPr>
          <p:cNvPr id="3" name="Slide Number Placeholder 2">
            <a:extLst>
              <a:ext uri="{FF2B5EF4-FFF2-40B4-BE49-F238E27FC236}">
                <a16:creationId xmlns:a16="http://schemas.microsoft.com/office/drawing/2014/main" id="{E09CA094-4299-A705-2A39-2BA2B590C394}"/>
              </a:ext>
            </a:extLst>
          </p:cNvPr>
          <p:cNvSpPr>
            <a:spLocks noGrp="1"/>
          </p:cNvSpPr>
          <p:nvPr>
            <p:ph type="sldNum" sz="quarter" idx="10"/>
          </p:nvPr>
        </p:nvSpPr>
        <p:spPr/>
        <p:txBody>
          <a:bodyPr/>
          <a:lstStyle/>
          <a:p>
            <a:pPr algn="l"/>
            <a:r>
              <a:rPr lang="es-ES_tradnl" noProof="0" dirty="0"/>
              <a:t>page</a:t>
            </a:r>
          </a:p>
          <a:p>
            <a:pPr algn="l"/>
            <a:r>
              <a:rPr lang="es-ES_tradnl" noProof="0" dirty="0"/>
              <a:t>0</a:t>
            </a:r>
            <a:fld id="{37D409AB-2201-4E18-8A34-C31753AD9B06}" type="slidenum">
              <a:rPr lang="es-ES_tradnl" noProof="0" smtClean="0"/>
              <a:pPr algn="l"/>
              <a:t>6</a:t>
            </a:fld>
            <a:endParaRPr lang="es-ES_tradnl" noProof="0" dirty="0"/>
          </a:p>
        </p:txBody>
      </p:sp>
      <p:sp>
        <p:nvSpPr>
          <p:cNvPr id="6" name="Rectangle 5">
            <a:extLst>
              <a:ext uri="{FF2B5EF4-FFF2-40B4-BE49-F238E27FC236}">
                <a16:creationId xmlns:a16="http://schemas.microsoft.com/office/drawing/2014/main" id="{B66A3B51-6C2F-2F64-1869-891CC8120813}"/>
              </a:ext>
            </a:extLst>
          </p:cNvPr>
          <p:cNvSpPr/>
          <p:nvPr/>
        </p:nvSpPr>
        <p:spPr>
          <a:xfrm>
            <a:off x="1080000" y="2160000"/>
            <a:ext cx="15621000" cy="4069384"/>
          </a:xfrm>
          <a:prstGeom prst="rect">
            <a:avLst/>
          </a:prstGeom>
        </p:spPr>
        <p:txBody>
          <a:bodyPr wrap="square">
            <a:spAutoFit/>
          </a:bodyPr>
          <a:lstStyle/>
          <a:p>
            <a:pPr marL="457200" indent="-457200">
              <a:lnSpc>
                <a:spcPct val="150000"/>
              </a:lnSpc>
              <a:spcBef>
                <a:spcPts val="900"/>
              </a:spcBef>
              <a:buFont typeface="Arial" panose="020B0604020202020204" pitchFamily="34" charset="0"/>
              <a:buChar char="•"/>
            </a:pPr>
            <a:r>
              <a:rPr lang="es-ES_tradnl" sz="3600" noProof="0" dirty="0">
                <a:solidFill>
                  <a:srgbClr val="0E0E0E"/>
                </a:solidFill>
                <a:effectLst/>
                <a:latin typeface="Arial" panose="020B0604020202020204" pitchFamily="34" charset="0"/>
                <a:cs typeface="Arial" panose="020B0604020202020204" pitchFamily="34" charset="0"/>
              </a:rPr>
              <a:t>Categoriza a los países en función de su GNI </a:t>
            </a:r>
          </a:p>
          <a:p>
            <a:pPr marL="1143000" lvl="1" indent="-457200">
              <a:lnSpc>
                <a:spcPct val="150000"/>
              </a:lnSpc>
              <a:spcBef>
                <a:spcPts val="900"/>
              </a:spcBef>
              <a:buFont typeface="Arial" panose="020B0604020202020204" pitchFamily="34" charset="0"/>
              <a:buChar char="•"/>
            </a:pPr>
            <a:r>
              <a:rPr lang="en-US" sz="3000" b="1" noProof="0" dirty="0">
                <a:solidFill>
                  <a:srgbClr val="0E0E0E"/>
                </a:solidFill>
                <a:effectLst/>
                <a:latin typeface="Arial" panose="020B0604020202020204" pitchFamily="34" charset="0"/>
                <a:cs typeface="Arial" panose="020B0604020202020204" pitchFamily="34" charset="0"/>
              </a:rPr>
              <a:t>Low income</a:t>
            </a:r>
            <a:r>
              <a:rPr lang="en-US" sz="3000" noProof="0" dirty="0">
                <a:solidFill>
                  <a:srgbClr val="0E0E0E"/>
                </a:solidFill>
                <a:effectLst/>
                <a:latin typeface="Arial" panose="020B0604020202020204" pitchFamily="34" charset="0"/>
                <a:cs typeface="Arial" panose="020B0604020202020204" pitchFamily="34" charset="0"/>
              </a:rPr>
              <a:t>: “… </a:t>
            </a:r>
            <a:r>
              <a:rPr lang="en-US" sz="3000" i="1" noProof="0" dirty="0">
                <a:solidFill>
                  <a:srgbClr val="0E0E0E"/>
                </a:solidFill>
                <a:effectLst/>
                <a:latin typeface="Arial" panose="020B0604020202020204" pitchFamily="34" charset="0"/>
                <a:cs typeface="Arial" panose="020B0604020202020204" pitchFamily="34" charset="0"/>
              </a:rPr>
              <a:t>2022 GNI per capita was $1,135 or less</a:t>
            </a:r>
            <a:r>
              <a:rPr lang="en-US" sz="3000" noProof="0" dirty="0">
                <a:solidFill>
                  <a:srgbClr val="0E0E0E"/>
                </a:solidFill>
                <a:effectLst/>
                <a:latin typeface="Arial" panose="020B0604020202020204" pitchFamily="34" charset="0"/>
                <a:cs typeface="Arial" panose="020B0604020202020204" pitchFamily="34" charset="0"/>
              </a:rPr>
              <a:t>”.</a:t>
            </a:r>
          </a:p>
          <a:p>
            <a:pPr marL="1143000" lvl="1" indent="-457200">
              <a:lnSpc>
                <a:spcPct val="150000"/>
              </a:lnSpc>
              <a:spcBef>
                <a:spcPts val="900"/>
              </a:spcBef>
              <a:buFont typeface="Arial" panose="020B0604020202020204" pitchFamily="34" charset="0"/>
              <a:buChar char="•"/>
            </a:pPr>
            <a:r>
              <a:rPr lang="en-US" sz="3000" b="1" noProof="0" dirty="0">
                <a:solidFill>
                  <a:srgbClr val="0E0E0E"/>
                </a:solidFill>
                <a:effectLst/>
                <a:latin typeface="Arial" panose="020B0604020202020204" pitchFamily="34" charset="0"/>
                <a:cs typeface="Arial" panose="020B0604020202020204" pitchFamily="34" charset="0"/>
              </a:rPr>
              <a:t>Lower middle income</a:t>
            </a:r>
            <a:r>
              <a:rPr lang="en-US" sz="3000" noProof="0" dirty="0">
                <a:solidFill>
                  <a:srgbClr val="0E0E0E"/>
                </a:solidFill>
                <a:effectLst/>
                <a:latin typeface="Arial" panose="020B0604020202020204" pitchFamily="34" charset="0"/>
                <a:cs typeface="Arial" panose="020B0604020202020204" pitchFamily="34" charset="0"/>
              </a:rPr>
              <a:t>: “… </a:t>
            </a:r>
            <a:r>
              <a:rPr lang="en-US" sz="3000" i="1" noProof="0" dirty="0">
                <a:solidFill>
                  <a:srgbClr val="0E0E0E"/>
                </a:solidFill>
                <a:effectLst/>
                <a:latin typeface="Arial" panose="020B0604020202020204" pitchFamily="34" charset="0"/>
                <a:cs typeface="Arial" panose="020B0604020202020204" pitchFamily="34" charset="0"/>
              </a:rPr>
              <a:t>2022 GNI per capita was between $1,136 and $4,465</a:t>
            </a:r>
            <a:r>
              <a:rPr lang="en-US" sz="3000" noProof="0" dirty="0">
                <a:solidFill>
                  <a:srgbClr val="0E0E0E"/>
                </a:solidFill>
                <a:effectLst/>
                <a:latin typeface="Arial" panose="020B0604020202020204" pitchFamily="34" charset="0"/>
                <a:cs typeface="Arial" panose="020B0604020202020204" pitchFamily="34" charset="0"/>
              </a:rPr>
              <a:t>”.</a:t>
            </a:r>
          </a:p>
          <a:p>
            <a:pPr marL="1143000" lvl="1" indent="-457200">
              <a:lnSpc>
                <a:spcPct val="150000"/>
              </a:lnSpc>
              <a:spcBef>
                <a:spcPts val="900"/>
              </a:spcBef>
              <a:buFont typeface="Arial" panose="020B0604020202020204" pitchFamily="34" charset="0"/>
              <a:buChar char="•"/>
            </a:pPr>
            <a:r>
              <a:rPr lang="en-US" sz="3000" b="1" noProof="0" dirty="0">
                <a:solidFill>
                  <a:srgbClr val="0E0E0E"/>
                </a:solidFill>
                <a:effectLst/>
                <a:latin typeface="Arial" panose="020B0604020202020204" pitchFamily="34" charset="0"/>
                <a:cs typeface="Arial" panose="020B0604020202020204" pitchFamily="34" charset="0"/>
              </a:rPr>
              <a:t>Upper middle income</a:t>
            </a:r>
            <a:r>
              <a:rPr lang="en-US" sz="3000" noProof="0" dirty="0">
                <a:solidFill>
                  <a:srgbClr val="0E0E0E"/>
                </a:solidFill>
                <a:effectLst/>
                <a:latin typeface="Arial" panose="020B0604020202020204" pitchFamily="34" charset="0"/>
                <a:cs typeface="Arial" panose="020B0604020202020204" pitchFamily="34" charset="0"/>
              </a:rPr>
              <a:t>: “… </a:t>
            </a:r>
            <a:r>
              <a:rPr lang="en-US" sz="3000" i="1" noProof="0" dirty="0">
                <a:solidFill>
                  <a:srgbClr val="0E0E0E"/>
                </a:solidFill>
                <a:effectLst/>
                <a:latin typeface="Arial" panose="020B0604020202020204" pitchFamily="34" charset="0"/>
                <a:cs typeface="Arial" panose="020B0604020202020204" pitchFamily="34" charset="0"/>
              </a:rPr>
              <a:t>2022 GNI per capita was between $4,466 and $13,845</a:t>
            </a:r>
            <a:r>
              <a:rPr lang="en-US" sz="3000" noProof="0" dirty="0">
                <a:solidFill>
                  <a:srgbClr val="0E0E0E"/>
                </a:solidFill>
                <a:effectLst/>
                <a:latin typeface="Arial" panose="020B0604020202020204" pitchFamily="34" charset="0"/>
                <a:cs typeface="Arial" panose="020B0604020202020204" pitchFamily="34" charset="0"/>
              </a:rPr>
              <a:t>”.</a:t>
            </a:r>
          </a:p>
          <a:p>
            <a:pPr marL="1143000" lvl="1" indent="-457200">
              <a:lnSpc>
                <a:spcPct val="150000"/>
              </a:lnSpc>
              <a:spcBef>
                <a:spcPts val="900"/>
              </a:spcBef>
              <a:buFont typeface="Arial" panose="020B0604020202020204" pitchFamily="34" charset="0"/>
              <a:buChar char="•"/>
            </a:pPr>
            <a:r>
              <a:rPr lang="en-US" sz="3000" b="1" noProof="0" dirty="0">
                <a:solidFill>
                  <a:srgbClr val="0E0E0E"/>
                </a:solidFill>
                <a:effectLst/>
                <a:latin typeface="Arial" panose="020B0604020202020204" pitchFamily="34" charset="0"/>
                <a:cs typeface="Arial" panose="020B0604020202020204" pitchFamily="34" charset="0"/>
              </a:rPr>
              <a:t>High income</a:t>
            </a:r>
            <a:r>
              <a:rPr lang="en-US" sz="3000" noProof="0" dirty="0">
                <a:solidFill>
                  <a:srgbClr val="0E0E0E"/>
                </a:solidFill>
                <a:effectLst/>
                <a:latin typeface="Arial" panose="020B0604020202020204" pitchFamily="34" charset="0"/>
                <a:cs typeface="Arial" panose="020B0604020202020204" pitchFamily="34" charset="0"/>
              </a:rPr>
              <a:t>: “… </a:t>
            </a:r>
            <a:r>
              <a:rPr lang="en-US" sz="3000" i="1" noProof="0" dirty="0">
                <a:solidFill>
                  <a:srgbClr val="0E0E0E"/>
                </a:solidFill>
                <a:effectLst/>
                <a:latin typeface="Arial" panose="020B0604020202020204" pitchFamily="34" charset="0"/>
                <a:cs typeface="Arial" panose="020B0604020202020204" pitchFamily="34" charset="0"/>
              </a:rPr>
              <a:t>2022 GNI per capita was more than $13,845</a:t>
            </a:r>
            <a:r>
              <a:rPr lang="en-US" sz="3000" noProof="0" dirty="0">
                <a:solidFill>
                  <a:srgbClr val="0E0E0E"/>
                </a:solidFill>
                <a:effectLst/>
                <a:latin typeface="Arial" panose="020B0604020202020204" pitchFamily="34" charset="0"/>
                <a:cs typeface="Arial" panose="020B0604020202020204" pitchFamily="34" charset="0"/>
              </a:rPr>
              <a:t>”.</a:t>
            </a:r>
          </a:p>
        </p:txBody>
      </p:sp>
      <p:sp>
        <p:nvSpPr>
          <p:cNvPr id="5" name="TextBox 4">
            <a:extLst>
              <a:ext uri="{FF2B5EF4-FFF2-40B4-BE49-F238E27FC236}">
                <a16:creationId xmlns:a16="http://schemas.microsoft.com/office/drawing/2014/main" id="{5D31BAE2-89DE-2A30-E431-B9E09A2DD44C}"/>
              </a:ext>
            </a:extLst>
          </p:cNvPr>
          <p:cNvSpPr txBox="1"/>
          <p:nvPr/>
        </p:nvSpPr>
        <p:spPr>
          <a:xfrm>
            <a:off x="9220200" y="9651772"/>
            <a:ext cx="8915400" cy="400110"/>
          </a:xfrm>
          <a:prstGeom prst="rect">
            <a:avLst/>
          </a:prstGeom>
          <a:noFill/>
        </p:spPr>
        <p:txBody>
          <a:bodyPr wrap="square">
            <a:spAutoFit/>
          </a:bodyPr>
          <a:lstStyle/>
          <a:p>
            <a:r>
              <a:rPr lang="es-ES_tradnl" sz="2000" noProof="0" dirty="0">
                <a:solidFill>
                  <a:srgbClr val="0E0E0E"/>
                </a:solidFill>
                <a:effectLst/>
                <a:latin typeface="Arial" panose="020B0604020202020204" pitchFamily="34" charset="0"/>
                <a:cs typeface="Arial" panose="020B0604020202020204" pitchFamily="34" charset="0"/>
              </a:rPr>
              <a:t>Los datos se expresan en dólares estadounidenses corrientes</a:t>
            </a:r>
            <a:endParaRPr lang="es-ES_tradnl" sz="2000" noProof="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36744346"/>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FA299D-7145-6D35-3175-D94FB5290FB4}"/>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F9AB5F8C-9156-59CB-038C-E59B2E9985F9}"/>
              </a:ext>
            </a:extLst>
          </p:cNvPr>
          <p:cNvSpPr txBox="1"/>
          <p:nvPr/>
        </p:nvSpPr>
        <p:spPr>
          <a:xfrm>
            <a:off x="2371725" y="3805178"/>
            <a:ext cx="13544550" cy="2862322"/>
          </a:xfrm>
          <a:prstGeom prst="rect">
            <a:avLst/>
          </a:prstGeom>
          <a:noFill/>
        </p:spPr>
        <p:txBody>
          <a:bodyPr wrap="square" rtlCol="0">
            <a:spAutoFit/>
          </a:bodyPr>
          <a:lstStyle/>
          <a:p>
            <a:pPr algn="ctr"/>
            <a:r>
              <a:rPr lang="es-ES_tradnl" sz="3600" b="1" noProof="0" dirty="0">
                <a:solidFill>
                  <a:schemeClr val="accent1"/>
                </a:solidFill>
                <a:latin typeface="Arial" panose="020B0604020202020204" pitchFamily="34" charset="0"/>
                <a:cs typeface="Arial" panose="020B0604020202020204" pitchFamily="34" charset="0"/>
              </a:rPr>
              <a:t>GNI</a:t>
            </a:r>
            <a:r>
              <a:rPr lang="es-ES_tradnl" sz="3600" noProof="0" dirty="0">
                <a:latin typeface="Arial" panose="020B0604020202020204" pitchFamily="34" charset="0"/>
                <a:cs typeface="Arial" panose="020B0604020202020204" pitchFamily="34" charset="0"/>
              </a:rPr>
              <a:t> es la suma del valor agregado por todos los productores residentes más cualquier impuesto sobre productos (menos subsidios) no incluido en la valoración de la producción, más los ingresos netos primarios (compensación de empleados e ingresos por propiedad) recibidos del extranjero</a:t>
            </a:r>
          </a:p>
        </p:txBody>
      </p:sp>
      <p:grpSp>
        <p:nvGrpSpPr>
          <p:cNvPr id="4" name="Group 3">
            <a:extLst>
              <a:ext uri="{FF2B5EF4-FFF2-40B4-BE49-F238E27FC236}">
                <a16:creationId xmlns:a16="http://schemas.microsoft.com/office/drawing/2014/main" id="{3567F7D4-A5B3-2102-3F83-F0B978FC6838}"/>
              </a:ext>
            </a:extLst>
          </p:cNvPr>
          <p:cNvGrpSpPr/>
          <p:nvPr/>
        </p:nvGrpSpPr>
        <p:grpSpPr>
          <a:xfrm>
            <a:off x="2390775" y="3646438"/>
            <a:ext cx="685800" cy="685800"/>
            <a:chOff x="6324600" y="4114799"/>
            <a:chExt cx="685800" cy="685800"/>
          </a:xfrm>
        </p:grpSpPr>
        <p:cxnSp>
          <p:nvCxnSpPr>
            <p:cNvPr id="5" name="Straight Connector 4">
              <a:extLst>
                <a:ext uri="{FF2B5EF4-FFF2-40B4-BE49-F238E27FC236}">
                  <a16:creationId xmlns:a16="http://schemas.microsoft.com/office/drawing/2014/main" id="{2FAA5CE6-9411-1252-CDEC-E18DB2B75C6B}"/>
                </a:ext>
              </a:extLst>
            </p:cNvPr>
            <p:cNvCxnSpPr/>
            <p:nvPr/>
          </p:nvCxnSpPr>
          <p:spPr>
            <a:xfrm flipV="1">
              <a:off x="6324600" y="4114799"/>
              <a:ext cx="0" cy="685800"/>
            </a:xfrm>
            <a:prstGeom prst="line">
              <a:avLst/>
            </a:prstGeom>
            <a:ln w="38100" cap="sq">
              <a:solidFill>
                <a:schemeClr val="accent1"/>
              </a:solidFill>
              <a:bevel/>
              <a:headEnd type="none"/>
              <a:tailEnd type="none"/>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48DCA3C9-71C7-39F1-F9AF-02ABA029478B}"/>
                </a:ext>
              </a:extLst>
            </p:cNvPr>
            <p:cNvCxnSpPr/>
            <p:nvPr/>
          </p:nvCxnSpPr>
          <p:spPr>
            <a:xfrm>
              <a:off x="6324600" y="4114799"/>
              <a:ext cx="685800" cy="0"/>
            </a:xfrm>
            <a:prstGeom prst="line">
              <a:avLst/>
            </a:prstGeom>
            <a:ln w="38100" cap="sq">
              <a:solidFill>
                <a:schemeClr val="accent1"/>
              </a:solidFill>
              <a:beve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7" name="Group 6">
            <a:extLst>
              <a:ext uri="{FF2B5EF4-FFF2-40B4-BE49-F238E27FC236}">
                <a16:creationId xmlns:a16="http://schemas.microsoft.com/office/drawing/2014/main" id="{E19577D3-8787-13AA-42D2-9E2CB8292418}"/>
              </a:ext>
            </a:extLst>
          </p:cNvPr>
          <p:cNvGrpSpPr/>
          <p:nvPr/>
        </p:nvGrpSpPr>
        <p:grpSpPr>
          <a:xfrm rot="10800000">
            <a:off x="15211425" y="5954762"/>
            <a:ext cx="685800" cy="685800"/>
            <a:chOff x="6324600" y="4114799"/>
            <a:chExt cx="685800" cy="685800"/>
          </a:xfrm>
        </p:grpSpPr>
        <p:cxnSp>
          <p:nvCxnSpPr>
            <p:cNvPr id="8" name="Straight Connector 7">
              <a:extLst>
                <a:ext uri="{FF2B5EF4-FFF2-40B4-BE49-F238E27FC236}">
                  <a16:creationId xmlns:a16="http://schemas.microsoft.com/office/drawing/2014/main" id="{68855C16-82BD-C38E-3041-77E8297098A9}"/>
                </a:ext>
              </a:extLst>
            </p:cNvPr>
            <p:cNvCxnSpPr/>
            <p:nvPr/>
          </p:nvCxnSpPr>
          <p:spPr>
            <a:xfrm flipV="1">
              <a:off x="6324600" y="4114799"/>
              <a:ext cx="0" cy="685800"/>
            </a:xfrm>
            <a:prstGeom prst="line">
              <a:avLst/>
            </a:prstGeom>
            <a:ln w="38100" cap="sq">
              <a:solidFill>
                <a:schemeClr val="accent1"/>
              </a:solidFill>
              <a:beve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EDD0D699-259E-2D0C-AA40-F8C08F48EF81}"/>
                </a:ext>
              </a:extLst>
            </p:cNvPr>
            <p:cNvCxnSpPr/>
            <p:nvPr/>
          </p:nvCxnSpPr>
          <p:spPr>
            <a:xfrm>
              <a:off x="6324600" y="4114799"/>
              <a:ext cx="685800" cy="0"/>
            </a:xfrm>
            <a:prstGeom prst="line">
              <a:avLst/>
            </a:prstGeom>
            <a:ln w="38100" cap="sq">
              <a:solidFill>
                <a:schemeClr val="accent1"/>
              </a:solidFill>
              <a:beve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37153235"/>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EC9144-0319-5065-6E17-E1F59DCEAE1B}"/>
            </a:ext>
          </a:extLst>
        </p:cNvPr>
        <p:cNvGrpSpPr/>
        <p:nvPr/>
      </p:nvGrpSpPr>
      <p:grpSpPr>
        <a:xfrm>
          <a:off x="0" y="0"/>
          <a:ext cx="0" cy="0"/>
          <a:chOff x="0" y="0"/>
          <a:chExt cx="0" cy="0"/>
        </a:xfrm>
      </p:grpSpPr>
      <p:pic>
        <p:nvPicPr>
          <p:cNvPr id="5" name="Picture 1" descr="A map of the world&#10;&#10;Description automatically generated">
            <a:extLst>
              <a:ext uri="{FF2B5EF4-FFF2-40B4-BE49-F238E27FC236}">
                <a16:creationId xmlns:a16="http://schemas.microsoft.com/office/drawing/2014/main" id="{F2997EAD-DD76-BC8E-8178-693C59207DE1}"/>
              </a:ext>
            </a:extLst>
          </p:cNvPr>
          <p:cNvPicPr>
            <a:picLocks noChangeAspect="1"/>
          </p:cNvPicPr>
          <p:nvPr/>
        </p:nvPicPr>
        <p:blipFill rotWithShape="1">
          <a:blip r:embed="rId3"/>
          <a:srcRect l="4261" t="1703" r="1065"/>
          <a:stretch/>
        </p:blipFill>
        <p:spPr bwMode="auto">
          <a:xfrm>
            <a:off x="5351782" y="1905000"/>
            <a:ext cx="12903561" cy="8382000"/>
          </a:xfrm>
          <a:prstGeom prst="rect">
            <a:avLst/>
          </a:prstGeom>
          <a:ln>
            <a:noFill/>
          </a:ln>
          <a:extLst>
            <a:ext uri="{53640926-AAD7-44D8-BBD7-CCE9431645EC}">
              <a14:shadowObscured xmlns:a14="http://schemas.microsoft.com/office/drawing/2010/main"/>
            </a:ext>
          </a:extLst>
        </p:spPr>
      </p:pic>
      <p:sp>
        <p:nvSpPr>
          <p:cNvPr id="2" name="Title 1">
            <a:extLst>
              <a:ext uri="{FF2B5EF4-FFF2-40B4-BE49-F238E27FC236}">
                <a16:creationId xmlns:a16="http://schemas.microsoft.com/office/drawing/2014/main" id="{44472357-F729-2330-BBB0-E7B1F6EDD7E3}"/>
              </a:ext>
            </a:extLst>
          </p:cNvPr>
          <p:cNvSpPr>
            <a:spLocks noGrp="1"/>
          </p:cNvSpPr>
          <p:nvPr>
            <p:ph type="title"/>
          </p:nvPr>
        </p:nvSpPr>
        <p:spPr>
          <a:xfrm>
            <a:off x="876300" y="571411"/>
            <a:ext cx="11087100" cy="1338828"/>
          </a:xfrm>
        </p:spPr>
        <p:txBody>
          <a:bodyPr/>
          <a:lstStyle/>
          <a:p>
            <a:r>
              <a:rPr lang="es-ES_tradnl" noProof="0" dirty="0">
                <a:solidFill>
                  <a:schemeClr val="accent1"/>
                </a:solidFill>
              </a:rPr>
              <a:t>introducción</a:t>
            </a:r>
            <a:br>
              <a:rPr lang="es-ES_tradnl" noProof="0" dirty="0"/>
            </a:br>
            <a:r>
              <a:rPr lang="es-ES_tradnl" noProof="0" dirty="0"/>
              <a:t>categorización según el banco mundial</a:t>
            </a:r>
          </a:p>
        </p:txBody>
      </p:sp>
      <p:sp>
        <p:nvSpPr>
          <p:cNvPr id="3" name="Slide Number Placeholder 2">
            <a:extLst>
              <a:ext uri="{FF2B5EF4-FFF2-40B4-BE49-F238E27FC236}">
                <a16:creationId xmlns:a16="http://schemas.microsoft.com/office/drawing/2014/main" id="{630E9921-9FA4-DD89-7EEB-E5C7F32C5465}"/>
              </a:ext>
            </a:extLst>
          </p:cNvPr>
          <p:cNvSpPr>
            <a:spLocks noGrp="1"/>
          </p:cNvSpPr>
          <p:nvPr>
            <p:ph type="sldNum" sz="quarter" idx="10"/>
          </p:nvPr>
        </p:nvSpPr>
        <p:spPr/>
        <p:txBody>
          <a:bodyPr/>
          <a:lstStyle/>
          <a:p>
            <a:pPr algn="l"/>
            <a:r>
              <a:rPr lang="es-ES_tradnl" noProof="0" dirty="0"/>
              <a:t>page</a:t>
            </a:r>
          </a:p>
          <a:p>
            <a:pPr algn="l"/>
            <a:r>
              <a:rPr lang="es-ES_tradnl" noProof="0" dirty="0"/>
              <a:t>0</a:t>
            </a:r>
            <a:fld id="{37D409AB-2201-4E18-8A34-C31753AD9B06}" type="slidenum">
              <a:rPr lang="es-ES_tradnl" noProof="0" smtClean="0"/>
              <a:pPr algn="l"/>
              <a:t>8</a:t>
            </a:fld>
            <a:endParaRPr lang="es-ES_tradnl" noProof="0" dirty="0"/>
          </a:p>
        </p:txBody>
      </p:sp>
      <p:sp>
        <p:nvSpPr>
          <p:cNvPr id="6" name="Rectangle 5">
            <a:extLst>
              <a:ext uri="{FF2B5EF4-FFF2-40B4-BE49-F238E27FC236}">
                <a16:creationId xmlns:a16="http://schemas.microsoft.com/office/drawing/2014/main" id="{D095B2FC-642F-B6CD-3017-478C53A9ECD3}"/>
              </a:ext>
            </a:extLst>
          </p:cNvPr>
          <p:cNvSpPr/>
          <p:nvPr/>
        </p:nvSpPr>
        <p:spPr>
          <a:xfrm>
            <a:off x="1080000" y="2160000"/>
            <a:ext cx="4604657" cy="3170099"/>
          </a:xfrm>
          <a:prstGeom prst="rect">
            <a:avLst/>
          </a:prstGeom>
        </p:spPr>
        <p:txBody>
          <a:bodyPr wrap="square">
            <a:spAutoFit/>
          </a:bodyPr>
          <a:lstStyle/>
          <a:p>
            <a:pPr marL="342900" lvl="0" indent="-342900" algn="just">
              <a:spcBef>
                <a:spcPts val="400"/>
              </a:spcBef>
              <a:buFont typeface="Symbol" pitchFamily="2" charset="2"/>
              <a:buChar char=""/>
            </a:pPr>
            <a:r>
              <a:rPr lang="en-US" sz="2000" b="1" noProof="0" dirty="0">
                <a:effectLst/>
                <a:latin typeface="Arial" panose="020B0604020202020204" pitchFamily="34" charset="0"/>
                <a:ea typeface="Times New Roman" panose="02020603050405020304" pitchFamily="18" charset="0"/>
                <a:cs typeface="Times New Roman" panose="02020603050405020304" pitchFamily="18" charset="0"/>
              </a:rPr>
              <a:t>Low income</a:t>
            </a:r>
            <a:r>
              <a:rPr lang="en-US" sz="2000" noProof="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2000" i="1" noProof="0" dirty="0">
                <a:effectLst/>
                <a:latin typeface="Arial" panose="020B0604020202020204" pitchFamily="34" charset="0"/>
                <a:ea typeface="Times New Roman" panose="02020603050405020304" pitchFamily="18" charset="0"/>
                <a:cs typeface="Times New Roman" panose="02020603050405020304" pitchFamily="18" charset="0"/>
              </a:rPr>
              <a:t>GNI per capita was $1,135 or less</a:t>
            </a:r>
            <a:r>
              <a:rPr lang="en-US" sz="2000" noProof="0" dirty="0">
                <a:effectLst/>
                <a:latin typeface="Arial" panose="020B0604020202020204" pitchFamily="34" charset="0"/>
                <a:ea typeface="Times New Roman" panose="02020603050405020304" pitchFamily="18" charset="0"/>
                <a:cs typeface="Times New Roman" panose="02020603050405020304" pitchFamily="18" charset="0"/>
              </a:rPr>
              <a:t>”.</a:t>
            </a:r>
          </a:p>
          <a:p>
            <a:pPr marL="342900" lvl="0" indent="-342900" algn="just">
              <a:buFont typeface="Symbol" pitchFamily="2" charset="2"/>
              <a:buChar char=""/>
            </a:pPr>
            <a:r>
              <a:rPr lang="en-US" sz="2000" b="1" noProof="0" dirty="0">
                <a:effectLst/>
                <a:latin typeface="Arial" panose="020B0604020202020204" pitchFamily="34" charset="0"/>
                <a:ea typeface="Times New Roman" panose="02020603050405020304" pitchFamily="18" charset="0"/>
                <a:cs typeface="Times New Roman" panose="02020603050405020304" pitchFamily="18" charset="0"/>
              </a:rPr>
              <a:t>Lower middle income</a:t>
            </a:r>
            <a:r>
              <a:rPr lang="en-US" sz="2000" noProof="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2000" i="1" noProof="0" dirty="0">
                <a:effectLst/>
                <a:latin typeface="Arial" panose="020B0604020202020204" pitchFamily="34" charset="0"/>
                <a:ea typeface="Times New Roman" panose="02020603050405020304" pitchFamily="18" charset="0"/>
                <a:cs typeface="Times New Roman" panose="02020603050405020304" pitchFamily="18" charset="0"/>
              </a:rPr>
              <a:t>GNI per capita was between $1,136 and $4,465</a:t>
            </a:r>
            <a:r>
              <a:rPr lang="en-US" sz="2000" noProof="0" dirty="0">
                <a:effectLst/>
                <a:latin typeface="Arial" panose="020B0604020202020204" pitchFamily="34" charset="0"/>
                <a:ea typeface="Times New Roman" panose="02020603050405020304" pitchFamily="18" charset="0"/>
                <a:cs typeface="Times New Roman" panose="02020603050405020304" pitchFamily="18" charset="0"/>
              </a:rPr>
              <a:t>”.</a:t>
            </a:r>
          </a:p>
          <a:p>
            <a:pPr marL="342900" lvl="0" indent="-342900" algn="just">
              <a:buFont typeface="Symbol" pitchFamily="2" charset="2"/>
              <a:buChar char=""/>
            </a:pPr>
            <a:r>
              <a:rPr lang="en-US" sz="2000" b="1" noProof="0" dirty="0">
                <a:effectLst/>
                <a:latin typeface="Arial" panose="020B0604020202020204" pitchFamily="34" charset="0"/>
                <a:ea typeface="Times New Roman" panose="02020603050405020304" pitchFamily="18" charset="0"/>
                <a:cs typeface="Times New Roman" panose="02020603050405020304" pitchFamily="18" charset="0"/>
              </a:rPr>
              <a:t>Upper middle income: </a:t>
            </a:r>
            <a:r>
              <a:rPr lang="en-US" sz="2000" noProof="0" dirty="0">
                <a:effectLst/>
                <a:latin typeface="Arial" panose="020B0604020202020204" pitchFamily="34" charset="0"/>
                <a:ea typeface="Times New Roman" panose="02020603050405020304" pitchFamily="18" charset="0"/>
                <a:cs typeface="Times New Roman" panose="02020603050405020304" pitchFamily="18" charset="0"/>
              </a:rPr>
              <a:t>“</a:t>
            </a:r>
            <a:r>
              <a:rPr lang="en-US" sz="2000" i="1" noProof="0" dirty="0">
                <a:effectLst/>
                <a:latin typeface="Arial" panose="020B0604020202020204" pitchFamily="34" charset="0"/>
                <a:ea typeface="Times New Roman" panose="02020603050405020304" pitchFamily="18" charset="0"/>
                <a:cs typeface="Times New Roman" panose="02020603050405020304" pitchFamily="18" charset="0"/>
              </a:rPr>
              <a:t>GNI per capita was between $4,466 and $13,845</a:t>
            </a:r>
            <a:r>
              <a:rPr lang="en-US" sz="2000" noProof="0" dirty="0">
                <a:effectLst/>
                <a:latin typeface="Arial" panose="020B0604020202020204" pitchFamily="34" charset="0"/>
                <a:ea typeface="Times New Roman" panose="02020603050405020304" pitchFamily="18" charset="0"/>
                <a:cs typeface="Times New Roman" panose="02020603050405020304" pitchFamily="18" charset="0"/>
              </a:rPr>
              <a:t>”.</a:t>
            </a:r>
          </a:p>
          <a:p>
            <a:pPr marL="342900" lvl="0" indent="-342900" algn="just">
              <a:spcAft>
                <a:spcPts val="600"/>
              </a:spcAft>
              <a:buFont typeface="Symbol" pitchFamily="2" charset="2"/>
              <a:buChar char=""/>
            </a:pPr>
            <a:r>
              <a:rPr lang="en-US" sz="2000" b="1" noProof="0" dirty="0">
                <a:effectLst/>
                <a:latin typeface="Arial" panose="020B0604020202020204" pitchFamily="34" charset="0"/>
                <a:ea typeface="Times New Roman" panose="02020603050405020304" pitchFamily="18" charset="0"/>
                <a:cs typeface="Times New Roman" panose="02020603050405020304" pitchFamily="18" charset="0"/>
              </a:rPr>
              <a:t>High income</a:t>
            </a:r>
            <a:r>
              <a:rPr lang="en-US" sz="2000" noProof="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2000" i="1" noProof="0" dirty="0">
                <a:effectLst/>
                <a:latin typeface="Arial" panose="020B0604020202020204" pitchFamily="34" charset="0"/>
                <a:ea typeface="Times New Roman" panose="02020603050405020304" pitchFamily="18" charset="0"/>
                <a:cs typeface="Times New Roman" panose="02020603050405020304" pitchFamily="18" charset="0"/>
              </a:rPr>
              <a:t>GNI per capita was more than $13,845</a:t>
            </a:r>
            <a:r>
              <a:rPr lang="en-US" sz="2000" noProof="0" dirty="0">
                <a:effectLst/>
                <a:latin typeface="Arial" panose="020B0604020202020204" pitchFamily="34" charset="0"/>
                <a:ea typeface="Times New Roman" panose="02020603050405020304" pitchFamily="18" charset="0"/>
                <a:cs typeface="Times New Roman" panose="02020603050405020304" pitchFamily="18" charset="0"/>
              </a:rPr>
              <a:t>”.</a:t>
            </a:r>
          </a:p>
        </p:txBody>
      </p:sp>
      <p:sp>
        <p:nvSpPr>
          <p:cNvPr id="7" name="Rectangle 5">
            <a:extLst>
              <a:ext uri="{FF2B5EF4-FFF2-40B4-BE49-F238E27FC236}">
                <a16:creationId xmlns:a16="http://schemas.microsoft.com/office/drawing/2014/main" id="{104ED854-56CC-0075-9534-AAB9EBC1AD9C}"/>
              </a:ext>
            </a:extLst>
          </p:cNvPr>
          <p:cNvSpPr/>
          <p:nvPr/>
        </p:nvSpPr>
        <p:spPr>
          <a:xfrm>
            <a:off x="975725" y="9819501"/>
            <a:ext cx="3977275" cy="276999"/>
          </a:xfrm>
          <a:prstGeom prst="rect">
            <a:avLst/>
          </a:prstGeom>
        </p:spPr>
        <p:txBody>
          <a:bodyPr wrap="square">
            <a:spAutoFit/>
          </a:bodyPr>
          <a:lstStyle/>
          <a:p>
            <a:pPr lvl="0" algn="just">
              <a:spcAft>
                <a:spcPts val="600"/>
              </a:spcAft>
            </a:pPr>
            <a:r>
              <a:rPr lang="es-ES_tradnl" sz="1200" noProof="0" dirty="0">
                <a:effectLst/>
                <a:latin typeface="Arial" panose="020B0604020202020204" pitchFamily="34" charset="0"/>
                <a:ea typeface="Times New Roman" panose="02020603050405020304" pitchFamily="18" charset="0"/>
                <a:cs typeface="Times New Roman" panose="02020603050405020304" pitchFamily="18" charset="0"/>
              </a:rPr>
              <a:t>* Todos los cálculos hechos sobre los GNI de 2022.</a:t>
            </a:r>
          </a:p>
        </p:txBody>
      </p:sp>
    </p:spTree>
    <p:extLst>
      <p:ext uri="{BB962C8B-B14F-4D97-AF65-F5344CB8AC3E}">
        <p14:creationId xmlns:p14="http://schemas.microsoft.com/office/powerpoint/2010/main" val="1164272326"/>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alpha val="0"/>
          </a:schemeClr>
        </a:solidFill>
        <a:effectLst/>
      </p:bgPr>
    </p:bg>
    <p:spTree>
      <p:nvGrpSpPr>
        <p:cNvPr id="1" name="">
          <a:extLst>
            <a:ext uri="{FF2B5EF4-FFF2-40B4-BE49-F238E27FC236}">
              <a16:creationId xmlns:a16="http://schemas.microsoft.com/office/drawing/2014/main" id="{88EE76D4-3D57-2475-27F2-D959B2A2F99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5994F75-BCA4-ECE5-00F3-426665069AEA}"/>
              </a:ext>
            </a:extLst>
          </p:cNvPr>
          <p:cNvSpPr>
            <a:spLocks noGrp="1"/>
          </p:cNvSpPr>
          <p:nvPr>
            <p:ph type="title"/>
          </p:nvPr>
        </p:nvSpPr>
        <p:spPr>
          <a:xfrm>
            <a:off x="876300" y="571411"/>
            <a:ext cx="11087100" cy="1338828"/>
          </a:xfrm>
        </p:spPr>
        <p:txBody>
          <a:bodyPr/>
          <a:lstStyle/>
          <a:p>
            <a:r>
              <a:rPr lang="es-ES_tradnl" noProof="0" dirty="0">
                <a:solidFill>
                  <a:schemeClr val="accent1"/>
                </a:solidFill>
              </a:rPr>
              <a:t>introducción</a:t>
            </a:r>
            <a:br>
              <a:rPr lang="es-ES_tradnl" noProof="0" dirty="0"/>
            </a:br>
            <a:r>
              <a:rPr lang="es-ES_tradnl" noProof="0" dirty="0"/>
              <a:t>cual es el problema de esta clasificación?</a:t>
            </a:r>
          </a:p>
        </p:txBody>
      </p:sp>
      <p:sp>
        <p:nvSpPr>
          <p:cNvPr id="3" name="Slide Number Placeholder 2">
            <a:extLst>
              <a:ext uri="{FF2B5EF4-FFF2-40B4-BE49-F238E27FC236}">
                <a16:creationId xmlns:a16="http://schemas.microsoft.com/office/drawing/2014/main" id="{D2952F6F-3277-8920-6EE9-FB007E66C3FE}"/>
              </a:ext>
            </a:extLst>
          </p:cNvPr>
          <p:cNvSpPr>
            <a:spLocks noGrp="1"/>
          </p:cNvSpPr>
          <p:nvPr>
            <p:ph type="sldNum" sz="quarter" idx="10"/>
          </p:nvPr>
        </p:nvSpPr>
        <p:spPr/>
        <p:txBody>
          <a:bodyPr/>
          <a:lstStyle/>
          <a:p>
            <a:pPr algn="l"/>
            <a:r>
              <a:rPr lang="es-ES_tradnl" noProof="0" dirty="0"/>
              <a:t>page</a:t>
            </a:r>
          </a:p>
          <a:p>
            <a:pPr algn="l"/>
            <a:r>
              <a:rPr lang="es-ES_tradnl" noProof="0" dirty="0"/>
              <a:t>0</a:t>
            </a:r>
            <a:fld id="{37D409AB-2201-4E18-8A34-C31753AD9B06}" type="slidenum">
              <a:rPr lang="es-ES_tradnl" noProof="0" smtClean="0"/>
              <a:pPr algn="l"/>
              <a:t>9</a:t>
            </a:fld>
            <a:endParaRPr lang="es-ES_tradnl" noProof="0" dirty="0"/>
          </a:p>
        </p:txBody>
      </p:sp>
      <p:pic>
        <p:nvPicPr>
          <p:cNvPr id="4" name="Picture 1">
            <a:extLst>
              <a:ext uri="{FF2B5EF4-FFF2-40B4-BE49-F238E27FC236}">
                <a16:creationId xmlns:a16="http://schemas.microsoft.com/office/drawing/2014/main" id="{E6A6B187-4C36-8296-8FBF-F126C0C444A7}"/>
              </a:ext>
            </a:extLst>
          </p:cNvPr>
          <p:cNvPicPr>
            <a:picLocks noChangeAspect="1"/>
          </p:cNvPicPr>
          <p:nvPr/>
        </p:nvPicPr>
        <p:blipFill>
          <a:blip r:embed="rId3"/>
          <a:stretch>
            <a:fillRect/>
          </a:stretch>
        </p:blipFill>
        <p:spPr>
          <a:xfrm>
            <a:off x="5943600" y="2095500"/>
            <a:ext cx="12327612" cy="7962900"/>
          </a:xfrm>
          <a:prstGeom prst="rect">
            <a:avLst/>
          </a:prstGeom>
        </p:spPr>
      </p:pic>
      <p:sp>
        <p:nvSpPr>
          <p:cNvPr id="5" name="Rectangle 4">
            <a:extLst>
              <a:ext uri="{FF2B5EF4-FFF2-40B4-BE49-F238E27FC236}">
                <a16:creationId xmlns:a16="http://schemas.microsoft.com/office/drawing/2014/main" id="{BA658F5F-92B4-9243-DE64-BBF39C6A0BC3}"/>
              </a:ext>
            </a:extLst>
          </p:cNvPr>
          <p:cNvSpPr/>
          <p:nvPr/>
        </p:nvSpPr>
        <p:spPr>
          <a:xfrm>
            <a:off x="7325700" y="3591900"/>
            <a:ext cx="180000" cy="180000"/>
          </a:xfrm>
          <a:prstGeom prst="rect">
            <a:avLst/>
          </a:prstGeom>
          <a:solidFill>
            <a:srgbClr val="008001"/>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ES_tradnl" sz="2800" noProof="0" dirty="0">
              <a:solidFill>
                <a:schemeClr val="tx1"/>
              </a:solidFill>
            </a:endParaRPr>
          </a:p>
        </p:txBody>
      </p:sp>
      <p:sp>
        <p:nvSpPr>
          <p:cNvPr id="6" name="Rectangle 5">
            <a:extLst>
              <a:ext uri="{FF2B5EF4-FFF2-40B4-BE49-F238E27FC236}">
                <a16:creationId xmlns:a16="http://schemas.microsoft.com/office/drawing/2014/main" id="{2593B158-77AA-707D-81F4-D3D54BCC138E}"/>
              </a:ext>
            </a:extLst>
          </p:cNvPr>
          <p:cNvSpPr/>
          <p:nvPr/>
        </p:nvSpPr>
        <p:spPr>
          <a:xfrm flipH="1">
            <a:off x="7325700" y="2804405"/>
            <a:ext cx="180000" cy="180000"/>
          </a:xfrm>
          <a:prstGeom prst="rect">
            <a:avLst/>
          </a:prstGeom>
          <a:solidFill>
            <a:srgbClr val="FF1814"/>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ES_tradnl" sz="2800" noProof="0" dirty="0">
              <a:solidFill>
                <a:schemeClr val="tx1"/>
              </a:solidFill>
            </a:endParaRPr>
          </a:p>
        </p:txBody>
      </p:sp>
      <p:sp>
        <p:nvSpPr>
          <p:cNvPr id="7" name="Rectangle 6">
            <a:extLst>
              <a:ext uri="{FF2B5EF4-FFF2-40B4-BE49-F238E27FC236}">
                <a16:creationId xmlns:a16="http://schemas.microsoft.com/office/drawing/2014/main" id="{FD79D24B-FFA2-73FE-CCB1-952DC21F289D}"/>
              </a:ext>
            </a:extLst>
          </p:cNvPr>
          <p:cNvSpPr/>
          <p:nvPr/>
        </p:nvSpPr>
        <p:spPr>
          <a:xfrm flipH="1" flipV="1">
            <a:off x="7325700" y="3390900"/>
            <a:ext cx="218100" cy="106337"/>
          </a:xfrm>
          <a:prstGeom prst="rect">
            <a:avLst/>
          </a:prstGeom>
          <a:solidFill>
            <a:srgbClr val="FEFF05"/>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ES_tradnl" sz="2800" noProof="0" dirty="0">
              <a:solidFill>
                <a:schemeClr val="tx1"/>
              </a:solidFill>
            </a:endParaRPr>
          </a:p>
        </p:txBody>
      </p:sp>
      <p:sp>
        <p:nvSpPr>
          <p:cNvPr id="8" name="Rectangle 7">
            <a:extLst>
              <a:ext uri="{FF2B5EF4-FFF2-40B4-BE49-F238E27FC236}">
                <a16:creationId xmlns:a16="http://schemas.microsoft.com/office/drawing/2014/main" id="{A0BECA24-AD85-F1C5-7772-534821B3DFE2}"/>
              </a:ext>
            </a:extLst>
          </p:cNvPr>
          <p:cNvSpPr/>
          <p:nvPr/>
        </p:nvSpPr>
        <p:spPr>
          <a:xfrm flipH="1">
            <a:off x="7325700" y="3105904"/>
            <a:ext cx="180000" cy="180000"/>
          </a:xfrm>
          <a:prstGeom prst="rect">
            <a:avLst/>
          </a:prstGeom>
          <a:solidFill>
            <a:srgbClr val="FFA503"/>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ES_tradnl" sz="2800" noProof="0" dirty="0">
              <a:solidFill>
                <a:schemeClr val="tx1"/>
              </a:solidFill>
            </a:endParaRPr>
          </a:p>
        </p:txBody>
      </p:sp>
      <p:sp>
        <p:nvSpPr>
          <p:cNvPr id="10" name="TextBox 9">
            <a:extLst>
              <a:ext uri="{FF2B5EF4-FFF2-40B4-BE49-F238E27FC236}">
                <a16:creationId xmlns:a16="http://schemas.microsoft.com/office/drawing/2014/main" id="{AE8B5946-1969-F4EF-912B-04CC68B60DF1}"/>
              </a:ext>
            </a:extLst>
          </p:cNvPr>
          <p:cNvSpPr txBox="1"/>
          <p:nvPr/>
        </p:nvSpPr>
        <p:spPr>
          <a:xfrm>
            <a:off x="1080000" y="2160000"/>
            <a:ext cx="5168400" cy="4375557"/>
          </a:xfrm>
          <a:prstGeom prst="rect">
            <a:avLst/>
          </a:prstGeom>
          <a:noFill/>
        </p:spPr>
        <p:txBody>
          <a:bodyPr wrap="square">
            <a:spAutoFit/>
          </a:bodyPr>
          <a:lstStyle/>
          <a:p>
            <a:pPr marL="347472" indent="-347472" algn="just">
              <a:spcBef>
                <a:spcPts val="400"/>
              </a:spcBef>
              <a:spcAft>
                <a:spcPts val="600"/>
              </a:spcAft>
              <a:buFont typeface="Arial" panose="020B0604020202020204" pitchFamily="34" charset="0"/>
              <a:buChar char="•"/>
            </a:pPr>
            <a:r>
              <a:rPr lang="es-ES_tradnl" sz="2000" dirty="0">
                <a:solidFill>
                  <a:srgbClr val="0A091B"/>
                </a:solidFill>
                <a:latin typeface="Arial" panose="020B0604020202020204" pitchFamily="34" charset="0"/>
              </a:rPr>
              <a:t>Los clústeres están dispersos y muy próximos entre sí.</a:t>
            </a:r>
            <a:endParaRPr lang="es-ES_tradnl" sz="2000" dirty="0">
              <a:latin typeface="Arial" panose="020B0604020202020204" pitchFamily="34" charset="0"/>
              <a:cs typeface="Times New Roman" panose="02020603050405020304" pitchFamily="18" charset="0"/>
            </a:endParaRPr>
          </a:p>
          <a:p>
            <a:pPr algn="just">
              <a:spcBef>
                <a:spcPts val="400"/>
              </a:spcBef>
              <a:spcAft>
                <a:spcPts val="600"/>
              </a:spcAft>
            </a:pPr>
            <a:endParaRPr lang="es-ES_tradnl" sz="2000" noProof="0" dirty="0">
              <a:solidFill>
                <a:srgbClr val="0A091B"/>
              </a:solidFill>
              <a:effectLst/>
              <a:latin typeface="Arial" panose="020B0604020202020204" pitchFamily="34" charset="0"/>
            </a:endParaRPr>
          </a:p>
          <a:p>
            <a:pPr marL="347472" indent="-347472" algn="just" rtl="0" eaLnBrk="1" latinLnBrk="0" hangingPunct="1">
              <a:spcBef>
                <a:spcPts val="400"/>
              </a:spcBef>
              <a:spcAft>
                <a:spcPts val="600"/>
              </a:spcAft>
              <a:buFont typeface="Arial" panose="020B0604020202020204" pitchFamily="34" charset="0"/>
              <a:buChar char="•"/>
            </a:pPr>
            <a:r>
              <a:rPr lang="es-ES_tradnl" sz="2000" noProof="0" dirty="0">
                <a:solidFill>
                  <a:srgbClr val="0A091B"/>
                </a:solidFill>
                <a:effectLst/>
                <a:latin typeface="Arial" panose="020B0604020202020204" pitchFamily="34" charset="0"/>
              </a:rPr>
              <a:t>Coeficiente de variación: 132.14%.</a:t>
            </a:r>
          </a:p>
          <a:p>
            <a:pPr marL="347472" indent="-347472" algn="just" rtl="0" eaLnBrk="1" latinLnBrk="0" hangingPunct="1">
              <a:spcBef>
                <a:spcPts val="400"/>
              </a:spcBef>
              <a:spcAft>
                <a:spcPts val="600"/>
              </a:spcAft>
              <a:buFont typeface="Arial" panose="020B0604020202020204" pitchFamily="34" charset="0"/>
              <a:buChar char="•"/>
            </a:pPr>
            <a:r>
              <a:rPr lang="es-ES_tradnl" sz="2000" noProof="0" dirty="0">
                <a:solidFill>
                  <a:srgbClr val="0A091B"/>
                </a:solidFill>
                <a:effectLst/>
                <a:latin typeface="Arial" panose="020B0604020202020204" pitchFamily="34" charset="0"/>
              </a:rPr>
              <a:t>Media de ingresos altos: U$S 41,120.30 (CV = 59.58%).</a:t>
            </a:r>
          </a:p>
          <a:p>
            <a:pPr marL="347472" indent="-347472" algn="just" rtl="0" eaLnBrk="1" latinLnBrk="0" hangingPunct="1">
              <a:spcBef>
                <a:spcPts val="400"/>
              </a:spcBef>
              <a:spcAft>
                <a:spcPts val="600"/>
              </a:spcAft>
              <a:buFont typeface="Arial" panose="020B0604020202020204" pitchFamily="34" charset="0"/>
              <a:buChar char="•"/>
            </a:pPr>
            <a:r>
              <a:rPr lang="es-ES_tradnl" sz="2000" noProof="0" dirty="0">
                <a:solidFill>
                  <a:srgbClr val="0A091B"/>
                </a:solidFill>
                <a:effectLst/>
                <a:latin typeface="Arial" panose="020B0604020202020204" pitchFamily="34" charset="0"/>
              </a:rPr>
              <a:t>Media de ingresos medios altos: U$S 7,973 (CV = 33.38%).</a:t>
            </a:r>
          </a:p>
          <a:p>
            <a:pPr marL="347472" indent="-347472" algn="just" rtl="0" eaLnBrk="1" latinLnBrk="0" hangingPunct="1">
              <a:spcBef>
                <a:spcPts val="400"/>
              </a:spcBef>
              <a:spcAft>
                <a:spcPts val="600"/>
              </a:spcAft>
              <a:buFont typeface="Arial" panose="020B0604020202020204" pitchFamily="34" charset="0"/>
              <a:buChar char="•"/>
            </a:pPr>
            <a:r>
              <a:rPr lang="es-ES_tradnl" sz="2000" noProof="0" dirty="0">
                <a:solidFill>
                  <a:srgbClr val="0A091B"/>
                </a:solidFill>
                <a:effectLst/>
                <a:latin typeface="Arial" panose="020B0604020202020204" pitchFamily="34" charset="0"/>
              </a:rPr>
              <a:t>Diferencia: 1.45 desviaciones estándar.</a:t>
            </a:r>
          </a:p>
          <a:p>
            <a:pPr marL="347472" indent="-347472" algn="just" rtl="0" eaLnBrk="1" latinLnBrk="0" hangingPunct="1">
              <a:spcBef>
                <a:spcPts val="400"/>
              </a:spcBef>
              <a:spcAft>
                <a:spcPts val="600"/>
              </a:spcAft>
              <a:buFont typeface="Arial" panose="020B0604020202020204" pitchFamily="34" charset="0"/>
              <a:buChar char="•"/>
            </a:pPr>
            <a:r>
              <a:rPr lang="es-ES_tradnl" sz="2000" noProof="0" dirty="0">
                <a:solidFill>
                  <a:srgbClr val="0A091B"/>
                </a:solidFill>
                <a:effectLst/>
                <a:latin typeface="Arial" panose="020B0604020202020204" pitchFamily="34" charset="0"/>
              </a:rPr>
              <a:t>Inercia: 796.</a:t>
            </a:r>
          </a:p>
          <a:p>
            <a:pPr marL="347472" indent="-347472" algn="just" rtl="0" eaLnBrk="1" latinLnBrk="0" hangingPunct="1">
              <a:spcBef>
                <a:spcPts val="400"/>
              </a:spcBef>
              <a:spcAft>
                <a:spcPts val="600"/>
              </a:spcAft>
              <a:buFont typeface="Arial" panose="020B0604020202020204" pitchFamily="34" charset="0"/>
              <a:buChar char="•"/>
            </a:pPr>
            <a:r>
              <a:rPr lang="es-ES_tradnl" sz="2000" noProof="0" dirty="0">
                <a:solidFill>
                  <a:srgbClr val="0A091B"/>
                </a:solidFill>
                <a:effectLst/>
                <a:latin typeface="Arial" panose="020B0604020202020204" pitchFamily="34" charset="0"/>
              </a:rPr>
              <a:t>Coeficiente de </a:t>
            </a:r>
            <a:r>
              <a:rPr lang="es-ES_tradnl" sz="2000" noProof="0" dirty="0" err="1">
                <a:solidFill>
                  <a:srgbClr val="0A091B"/>
                </a:solidFill>
                <a:effectLst/>
                <a:latin typeface="Arial" panose="020B0604020202020204" pitchFamily="34" charset="0"/>
              </a:rPr>
              <a:t>Silhouette</a:t>
            </a:r>
            <a:r>
              <a:rPr lang="es-ES_tradnl" sz="2000" noProof="0" dirty="0">
                <a:solidFill>
                  <a:srgbClr val="0A091B"/>
                </a:solidFill>
                <a:effectLst/>
                <a:latin typeface="Arial" panose="020B0604020202020204" pitchFamily="34" charset="0"/>
              </a:rPr>
              <a:t>: 0.26.</a:t>
            </a:r>
          </a:p>
        </p:txBody>
      </p:sp>
    </p:spTree>
    <p:extLst>
      <p:ext uri="{BB962C8B-B14F-4D97-AF65-F5344CB8AC3E}">
        <p14:creationId xmlns:p14="http://schemas.microsoft.com/office/powerpoint/2010/main" val="209722072"/>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sld>
</file>

<file path=ppt/theme/theme1.xml><?xml version="1.0" encoding="utf-8"?>
<a:theme xmlns:a="http://schemas.openxmlformats.org/drawingml/2006/main" name="GENARAL LAYOUTS">
  <a:themeElements>
    <a:clrScheme name="SIMPLICITY - Bright Blue">
      <a:dk1>
        <a:srgbClr val="0A091B"/>
      </a:dk1>
      <a:lt1>
        <a:srgbClr val="F2F2F5"/>
      </a:lt1>
      <a:dk2>
        <a:srgbClr val="858591"/>
      </a:dk2>
      <a:lt2>
        <a:srgbClr val="FFFFFF"/>
      </a:lt2>
      <a:accent1>
        <a:srgbClr val="00B0F0"/>
      </a:accent1>
      <a:accent2>
        <a:srgbClr val="C0C0C8"/>
      </a:accent2>
      <a:accent3>
        <a:srgbClr val="00B0F0"/>
      </a:accent3>
      <a:accent4>
        <a:srgbClr val="00B0F0"/>
      </a:accent4>
      <a:accent5>
        <a:srgbClr val="00B0F0"/>
      </a:accent5>
      <a:accent6>
        <a:srgbClr val="00B0F0"/>
      </a:accent6>
      <a:hlink>
        <a:srgbClr val="0084B4"/>
      </a:hlink>
      <a:folHlink>
        <a:srgbClr val="5CD3FF"/>
      </a:folHlink>
    </a:clrScheme>
    <a:fontScheme name="Simplicity - Roboto">
      <a:majorFont>
        <a:latin typeface="Roboto Condensed"/>
        <a:ea typeface=""/>
        <a:cs typeface=""/>
      </a:majorFont>
      <a:minorFont>
        <a:latin typeface="Roboto"/>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w="63500">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sz="280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25400" cap="sq">
          <a:solidFill>
            <a:schemeClr val="accent2"/>
          </a:solidFill>
          <a:beve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2000">
            <a:solidFill>
              <a:schemeClr val="tx2"/>
            </a:solidFill>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IMAGE SLIDES">
  <a:themeElements>
    <a:clrScheme name="SIMPLICITY - Bright Blue">
      <a:dk1>
        <a:srgbClr val="0A091B"/>
      </a:dk1>
      <a:lt1>
        <a:srgbClr val="F2F2F5"/>
      </a:lt1>
      <a:dk2>
        <a:srgbClr val="858591"/>
      </a:dk2>
      <a:lt2>
        <a:srgbClr val="FFFFFF"/>
      </a:lt2>
      <a:accent1>
        <a:srgbClr val="00B0F0"/>
      </a:accent1>
      <a:accent2>
        <a:srgbClr val="C0C0C8"/>
      </a:accent2>
      <a:accent3>
        <a:srgbClr val="00B0F0"/>
      </a:accent3>
      <a:accent4>
        <a:srgbClr val="00B0F0"/>
      </a:accent4>
      <a:accent5>
        <a:srgbClr val="00B0F0"/>
      </a:accent5>
      <a:accent6>
        <a:srgbClr val="00B0F0"/>
      </a:accent6>
      <a:hlink>
        <a:srgbClr val="0084B4"/>
      </a:hlink>
      <a:folHlink>
        <a:srgbClr val="5CD3FF"/>
      </a:folHlink>
    </a:clrScheme>
    <a:fontScheme name="Simplicity - Roboto">
      <a:majorFont>
        <a:latin typeface="Roboto Condensed"/>
        <a:ea typeface=""/>
        <a:cs typeface=""/>
      </a:majorFont>
      <a:minorFont>
        <a:latin typeface="Roboto"/>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w="63500">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sz="280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25400" cap="sq">
          <a:solidFill>
            <a:schemeClr val="accent2"/>
          </a:solidFill>
          <a:beve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2000">
            <a:solidFill>
              <a:schemeClr val="tx2"/>
            </a:solidFill>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PORTFOLIO">
  <a:themeElements>
    <a:clrScheme name="SIMPLICITY - Bright Blue">
      <a:dk1>
        <a:srgbClr val="0A091B"/>
      </a:dk1>
      <a:lt1>
        <a:srgbClr val="F2F2F5"/>
      </a:lt1>
      <a:dk2>
        <a:srgbClr val="858591"/>
      </a:dk2>
      <a:lt2>
        <a:srgbClr val="FFFFFF"/>
      </a:lt2>
      <a:accent1>
        <a:srgbClr val="00B0F0"/>
      </a:accent1>
      <a:accent2>
        <a:srgbClr val="C0C0C8"/>
      </a:accent2>
      <a:accent3>
        <a:srgbClr val="00B0F0"/>
      </a:accent3>
      <a:accent4>
        <a:srgbClr val="00B0F0"/>
      </a:accent4>
      <a:accent5>
        <a:srgbClr val="00B0F0"/>
      </a:accent5>
      <a:accent6>
        <a:srgbClr val="00B0F0"/>
      </a:accent6>
      <a:hlink>
        <a:srgbClr val="0084B4"/>
      </a:hlink>
      <a:folHlink>
        <a:srgbClr val="5CD3FF"/>
      </a:folHlink>
    </a:clrScheme>
    <a:fontScheme name="Simplicity - Roboto">
      <a:majorFont>
        <a:latin typeface="Roboto Condensed"/>
        <a:ea typeface=""/>
        <a:cs typeface=""/>
      </a:majorFont>
      <a:minorFont>
        <a:latin typeface="Roboto"/>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w="63500">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sz="280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25400" cap="sq">
          <a:solidFill>
            <a:schemeClr val="accent2"/>
          </a:solidFill>
          <a:beve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2000">
            <a:solidFill>
              <a:schemeClr val="tx2"/>
            </a:solidFill>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o" ma:contentTypeID="0x0101007E820BC968220543B3C07D7F3B320FD8" ma:contentTypeVersion="7" ma:contentTypeDescription="Crear nuevo documento." ma:contentTypeScope="" ma:versionID="f73952996919311060278db4a8184b96">
  <xsd:schema xmlns:xsd="http://www.w3.org/2001/XMLSchema" xmlns:xs="http://www.w3.org/2001/XMLSchema" xmlns:p="http://schemas.microsoft.com/office/2006/metadata/properties" xmlns:ns2="50af3143-1a85-4780-9672-3680903b6a28" xmlns:ns3="306ff84c-c354-4ecb-b251-bd950dec1a15" targetNamespace="http://schemas.microsoft.com/office/2006/metadata/properties" ma:root="true" ma:fieldsID="4369c53f7bbb50d8ebff19ba198770ab" ns2:_="" ns3:_="">
    <xsd:import namespace="50af3143-1a85-4780-9672-3680903b6a28"/>
    <xsd:import namespace="306ff84c-c354-4ecb-b251-bd950dec1a15"/>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3:SharedWithUsers" minOccurs="0"/>
                <xsd:element ref="ns3:SharedWithDetails"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0af3143-1a85-4780-9672-3680903b6a2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MediaServiceAuto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306ff84c-c354-4ecb-b251-bd950dec1a15" elementFormDefault="qualified">
    <xsd:import namespace="http://schemas.microsoft.com/office/2006/documentManagement/types"/>
    <xsd:import namespace="http://schemas.microsoft.com/office/infopath/2007/PartnerControls"/>
    <xsd:element name="SharedWithUsers" ma:index="12" nillable="true" ma:displayName="Compartido c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Detalles de uso compartido"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3473EC3-3F07-45D8-BC6B-2C6DDADD822D}">
  <ds:schemaRefs>
    <ds:schemaRef ds:uri="http://schemas.microsoft.com/sharepoint/v3/contenttype/forms"/>
  </ds:schemaRefs>
</ds:datastoreItem>
</file>

<file path=customXml/itemProps2.xml><?xml version="1.0" encoding="utf-8"?>
<ds:datastoreItem xmlns:ds="http://schemas.openxmlformats.org/officeDocument/2006/customXml" ds:itemID="{B83A74A2-6E3F-420A-90D0-968000355F72}">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38673830-E3BB-46E5-A8B0-8843BD741C0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0af3143-1a85-4780-9672-3680903b6a28"/>
    <ds:schemaRef ds:uri="306ff84c-c354-4ecb-b251-bd950dec1a1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Office Theme</Template>
  <TotalTime>43551</TotalTime>
  <Words>7451</Words>
  <Application>Microsoft Macintosh PowerPoint</Application>
  <PresentationFormat>Custom</PresentationFormat>
  <Paragraphs>994</Paragraphs>
  <Slides>44</Slides>
  <Notes>21</Notes>
  <HiddenSlides>1</HiddenSlides>
  <MMClips>0</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44</vt:i4>
      </vt:variant>
    </vt:vector>
  </HeadingPairs>
  <TitlesOfParts>
    <vt:vector size="55" baseType="lpstr">
      <vt:lpstr>.SF NS</vt:lpstr>
      <vt:lpstr>Arial</vt:lpstr>
      <vt:lpstr>Calibri</vt:lpstr>
      <vt:lpstr>Google Sans</vt:lpstr>
      <vt:lpstr>Lato Semibold</vt:lpstr>
      <vt:lpstr>Roboto</vt:lpstr>
      <vt:lpstr>Roboto Condensed</vt:lpstr>
      <vt:lpstr>Symbol</vt:lpstr>
      <vt:lpstr>GENARAL LAYOUTS</vt:lpstr>
      <vt:lpstr>IMAGE SLIDES</vt:lpstr>
      <vt:lpstr>PORTFOLIO</vt:lpstr>
      <vt:lpstr>PowerPoint Presentation</vt:lpstr>
      <vt:lpstr>Agenda de la presentación</vt:lpstr>
      <vt:lpstr>PowerPoint Presentation</vt:lpstr>
      <vt:lpstr>introducción contexto</vt:lpstr>
      <vt:lpstr>introducción dataset Banco Mundial</vt:lpstr>
      <vt:lpstr>introducción clasificación del Banco mundial</vt:lpstr>
      <vt:lpstr>PowerPoint Presentation</vt:lpstr>
      <vt:lpstr>introducción categorización según el banco mundial</vt:lpstr>
      <vt:lpstr>introducción cual es el problema de esta clasificación?</vt:lpstr>
      <vt:lpstr>introducción una clasificación alternativa (K-means)</vt:lpstr>
      <vt:lpstr>PowerPoint Presentation</vt:lpstr>
      <vt:lpstr>objetivos limitación de las clasificaciones estáticas</vt:lpstr>
      <vt:lpstr>objetivos objetivo general del trabajo</vt:lpstr>
      <vt:lpstr>objetivos objetivos específicos</vt:lpstr>
      <vt:lpstr>PowerPoint Presentation</vt:lpstr>
      <vt:lpstr>metodología Dynamic Time Warping (DTW)</vt:lpstr>
      <vt:lpstr>metodología Dynamic Time Warping (DTW)</vt:lpstr>
      <vt:lpstr>metodología Dynamic Time Warping implementación</vt:lpstr>
      <vt:lpstr>metodología clustering y reducción dimensional</vt:lpstr>
      <vt:lpstr>PowerPoint Presentation</vt:lpstr>
      <vt:lpstr>PowerPoint Presentation</vt:lpstr>
      <vt:lpstr>resultados Austria vs Bélgica</vt:lpstr>
      <vt:lpstr>resultados Japón vs Etiopía</vt:lpstr>
      <vt:lpstr>PowerPoint Presentation</vt:lpstr>
      <vt:lpstr>analicemos Argentina comparando con Latinoamérica</vt:lpstr>
      <vt:lpstr>analicemos Argentina top 15 de países mas similares</vt:lpstr>
      <vt:lpstr>analicemos Argentina top 15 de países mas distintos</vt:lpstr>
      <vt:lpstr>analicemos Argentina vs Uruguay</vt:lpstr>
      <vt:lpstr>analicemos Argentina vs Brasil</vt:lpstr>
      <vt:lpstr>analicemos Argentina vs clusters Banco Mundial</vt:lpstr>
      <vt:lpstr>analicemos Argentina Argentina vs clusters k-means</vt:lpstr>
      <vt:lpstr>PowerPoint Presentation</vt:lpstr>
      <vt:lpstr>clustering con DTW sobre las clasificaciones</vt:lpstr>
      <vt:lpstr>clustering con DTW clúster 0 - ”economías con shocks estructurales" (16 países)</vt:lpstr>
      <vt:lpstr>clustering con DTW cluster 1 - ”volatilidad extrema" (11 países) </vt:lpstr>
      <vt:lpstr>clustering con DTW clúster 2 - ”economías estables desarrolladas" (47 países)</vt:lpstr>
      <vt:lpstr>clustering con DTW cluster 3 - ”economías en crecimiento sostenido" (67 países)</vt:lpstr>
      <vt:lpstr>PowerPoint Presentation</vt:lpstr>
      <vt:lpstr>conclusiones DTW como herramienta de análisis económico</vt:lpstr>
      <vt:lpstr>conclusiones DTW</vt:lpstr>
      <vt:lpstr>conclusiones Argentina comparado con el resto del mundo</vt:lpstr>
      <vt:lpstr>conclusiones Argentina comparada con Latinoamérica</vt:lpstr>
      <vt:lpstr>conclusiones Argentina comparada con Latinoamérica</vt:lpstr>
      <vt:lpstr>PowerPoint Presentation</vt:lpstr>
    </vt:vector>
  </TitlesOfParts>
  <Company>diakov.net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Палотенце</dc:creator>
  <cp:lastModifiedBy>Miguel Kiszkurno</cp:lastModifiedBy>
  <cp:revision>1008</cp:revision>
  <dcterms:created xsi:type="dcterms:W3CDTF">2015-01-20T11:47:48Z</dcterms:created>
  <dcterms:modified xsi:type="dcterms:W3CDTF">2025-11-24T20:11:44Z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0x0101007E820BC968220543B3C07D7F3B320FD8</vt:lpwstr>
  </property>
</Properties>
</file>